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85" r:id="rId2"/>
    <p:sldId id="286" r:id="rId3"/>
    <p:sldId id="314" r:id="rId4"/>
    <p:sldId id="313" r:id="rId5"/>
    <p:sldId id="290" r:id="rId6"/>
    <p:sldId id="289" r:id="rId7"/>
    <p:sldId id="291" r:id="rId8"/>
    <p:sldId id="288" r:id="rId9"/>
    <p:sldId id="292" r:id="rId10"/>
    <p:sldId id="293" r:id="rId11"/>
    <p:sldId id="287" r:id="rId12"/>
    <p:sldId id="306" r:id="rId13"/>
    <p:sldId id="259" r:id="rId14"/>
    <p:sldId id="309" r:id="rId15"/>
    <p:sldId id="295" r:id="rId16"/>
    <p:sldId id="269" r:id="rId17"/>
    <p:sldId id="299" r:id="rId18"/>
    <p:sldId id="298" r:id="rId19"/>
    <p:sldId id="297" r:id="rId20"/>
    <p:sldId id="296" r:id="rId21"/>
    <p:sldId id="312" r:id="rId22"/>
    <p:sldId id="263" r:id="rId23"/>
    <p:sldId id="262" r:id="rId24"/>
    <p:sldId id="261" r:id="rId25"/>
    <p:sldId id="278" r:id="rId26"/>
    <p:sldId id="279" r:id="rId27"/>
    <p:sldId id="300" r:id="rId28"/>
    <p:sldId id="266" r:id="rId29"/>
    <p:sldId id="280" r:id="rId30"/>
    <p:sldId id="265" r:id="rId31"/>
    <p:sldId id="281" r:id="rId32"/>
    <p:sldId id="267" r:id="rId33"/>
    <p:sldId id="273" r:id="rId34"/>
    <p:sldId id="311" r:id="rId35"/>
    <p:sldId id="310" r:id="rId3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00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72"/>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2208" y="666"/>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67" tIns="46484" rIns="92967" bIns="46484" numCol="1" anchor="t" anchorCtr="0" compatLnSpc="1">
            <a:prstTxWarp prst="textNoShape">
              <a:avLst/>
            </a:prstTxWarp>
          </a:bodyPr>
          <a:lstStyle>
            <a:lvl1pPr defTabSz="930275">
              <a:defRPr sz="1200">
                <a:latin typeface="Arial" charset="0"/>
                <a:cs typeface="Arial" charset="0"/>
              </a:defRPr>
            </a:lvl1pPr>
          </a:lstStyle>
          <a:p>
            <a:pPr>
              <a:defRPr/>
            </a:pPr>
            <a:endParaRPr lang="en-US"/>
          </a:p>
        </p:txBody>
      </p:sp>
      <p:sp>
        <p:nvSpPr>
          <p:cNvPr id="37891"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67" tIns="46484" rIns="92967" bIns="46484" numCol="1" anchor="t" anchorCtr="0" compatLnSpc="1">
            <a:prstTxWarp prst="textNoShape">
              <a:avLst/>
            </a:prstTxWarp>
          </a:bodyPr>
          <a:lstStyle>
            <a:lvl1pPr algn="r" defTabSz="930275">
              <a:defRPr sz="1200">
                <a:latin typeface="Arial" charset="0"/>
                <a:cs typeface="Arial" charset="0"/>
              </a:defRPr>
            </a:lvl1pPr>
          </a:lstStyle>
          <a:p>
            <a:pPr>
              <a:defRPr/>
            </a:pPr>
            <a:endParaRPr lang="en-US"/>
          </a:p>
        </p:txBody>
      </p:sp>
      <p:sp>
        <p:nvSpPr>
          <p:cNvPr id="37892"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67" tIns="46484" rIns="92967" bIns="46484" numCol="1" anchor="b" anchorCtr="0" compatLnSpc="1">
            <a:prstTxWarp prst="textNoShape">
              <a:avLst/>
            </a:prstTxWarp>
          </a:bodyPr>
          <a:lstStyle>
            <a:lvl1pPr defTabSz="930275">
              <a:defRPr sz="1200">
                <a:latin typeface="Arial" charset="0"/>
                <a:cs typeface="Arial" charset="0"/>
              </a:defRPr>
            </a:lvl1pPr>
          </a:lstStyle>
          <a:p>
            <a:pPr>
              <a:defRPr/>
            </a:pPr>
            <a:endParaRPr lang="en-US"/>
          </a:p>
        </p:txBody>
      </p:sp>
      <p:sp>
        <p:nvSpPr>
          <p:cNvPr id="37893"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67" tIns="46484" rIns="92967" bIns="46484" numCol="1" anchor="b" anchorCtr="0" compatLnSpc="1">
            <a:prstTxWarp prst="textNoShape">
              <a:avLst/>
            </a:prstTxWarp>
          </a:bodyPr>
          <a:lstStyle>
            <a:lvl1pPr algn="r" defTabSz="930275">
              <a:defRPr sz="1200">
                <a:latin typeface="Arial" charset="0"/>
                <a:cs typeface="Arial" charset="0"/>
              </a:defRPr>
            </a:lvl1pPr>
          </a:lstStyle>
          <a:p>
            <a:pPr>
              <a:defRPr/>
            </a:pPr>
            <a:fld id="{84140011-A33E-44B7-B5E1-8C3DE7F2B5DB}" type="slidenum">
              <a:rPr lang="en-US"/>
              <a:pPr>
                <a:defRPr/>
              </a:pPr>
              <a:t>‹#›</a:t>
            </a:fld>
            <a:endParaRPr lang="en-US"/>
          </a:p>
        </p:txBody>
      </p:sp>
    </p:spTree>
    <p:extLst>
      <p:ext uri="{BB962C8B-B14F-4D97-AF65-F5344CB8AC3E}">
        <p14:creationId xmlns:p14="http://schemas.microsoft.com/office/powerpoint/2010/main" val="4293802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67" tIns="46484" rIns="92967" bIns="46484" numCol="1" anchor="t" anchorCtr="0" compatLnSpc="1">
            <a:prstTxWarp prst="textNoShape">
              <a:avLst/>
            </a:prstTxWarp>
          </a:bodyPr>
          <a:lstStyle>
            <a:lvl1pPr defTabSz="930275">
              <a:defRPr sz="1200">
                <a:latin typeface="Arial" charset="0"/>
                <a:cs typeface="Arial" charset="0"/>
              </a:defRPr>
            </a:lvl1pPr>
          </a:lstStyle>
          <a:p>
            <a:pPr>
              <a:defRPr/>
            </a:pPr>
            <a:endParaRPr lang="en-US"/>
          </a:p>
        </p:txBody>
      </p:sp>
      <p:sp>
        <p:nvSpPr>
          <p:cNvPr id="2150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67" tIns="46484" rIns="92967" bIns="46484" numCol="1" anchor="t" anchorCtr="0" compatLnSpc="1">
            <a:prstTxWarp prst="textNoShape">
              <a:avLst/>
            </a:prstTxWarp>
          </a:bodyPr>
          <a:lstStyle>
            <a:lvl1pPr algn="r" defTabSz="930275">
              <a:defRPr sz="1200">
                <a:latin typeface="Arial" charset="0"/>
                <a:cs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67" tIns="46484" rIns="92967" bIns="464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67" tIns="46484" rIns="92967" bIns="46484" numCol="1" anchor="b" anchorCtr="0" compatLnSpc="1">
            <a:prstTxWarp prst="textNoShape">
              <a:avLst/>
            </a:prstTxWarp>
          </a:bodyPr>
          <a:lstStyle>
            <a:lvl1pPr defTabSz="930275">
              <a:defRPr sz="1200">
                <a:latin typeface="Arial" charset="0"/>
                <a:cs typeface="Arial" charset="0"/>
              </a:defRPr>
            </a:lvl1pPr>
          </a:lstStyle>
          <a:p>
            <a:pPr>
              <a:defRPr/>
            </a:pPr>
            <a:endParaRPr lang="en-US"/>
          </a:p>
        </p:txBody>
      </p:sp>
      <p:sp>
        <p:nvSpPr>
          <p:cNvPr id="2151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67" tIns="46484" rIns="92967" bIns="46484" numCol="1" anchor="b" anchorCtr="0" compatLnSpc="1">
            <a:prstTxWarp prst="textNoShape">
              <a:avLst/>
            </a:prstTxWarp>
          </a:bodyPr>
          <a:lstStyle>
            <a:lvl1pPr algn="r" defTabSz="930275">
              <a:defRPr sz="1200">
                <a:latin typeface="Arial" charset="0"/>
                <a:cs typeface="Arial" charset="0"/>
              </a:defRPr>
            </a:lvl1pPr>
          </a:lstStyle>
          <a:p>
            <a:pPr>
              <a:defRPr/>
            </a:pPr>
            <a:fld id="{882DB59A-B65F-4C66-9E98-1D0D98A8BFBC}" type="slidenum">
              <a:rPr lang="en-US"/>
              <a:pPr>
                <a:defRPr/>
              </a:pPr>
              <a:t>‹#›</a:t>
            </a:fld>
            <a:endParaRPr lang="en-US"/>
          </a:p>
        </p:txBody>
      </p:sp>
    </p:spTree>
    <p:extLst>
      <p:ext uri="{BB962C8B-B14F-4D97-AF65-F5344CB8AC3E}">
        <p14:creationId xmlns:p14="http://schemas.microsoft.com/office/powerpoint/2010/main" val="1233574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30275" eaLnBrk="0" hangingPunct="0">
              <a:defRPr>
                <a:solidFill>
                  <a:schemeClr val="tx1"/>
                </a:solidFill>
                <a:latin typeface="Arial" pitchFamily="34" charset="0"/>
                <a:cs typeface="Arial" pitchFamily="34" charset="0"/>
              </a:defRPr>
            </a:lvl1pPr>
            <a:lvl2pPr marL="742950" indent="-285750" defTabSz="930275" eaLnBrk="0" hangingPunct="0">
              <a:defRPr>
                <a:solidFill>
                  <a:schemeClr val="tx1"/>
                </a:solidFill>
                <a:latin typeface="Arial" pitchFamily="34" charset="0"/>
                <a:cs typeface="Arial" pitchFamily="34" charset="0"/>
              </a:defRPr>
            </a:lvl2pPr>
            <a:lvl3pPr marL="1143000" indent="-228600" defTabSz="930275" eaLnBrk="0" hangingPunct="0">
              <a:defRPr>
                <a:solidFill>
                  <a:schemeClr val="tx1"/>
                </a:solidFill>
                <a:latin typeface="Arial" pitchFamily="34" charset="0"/>
                <a:cs typeface="Arial" pitchFamily="34" charset="0"/>
              </a:defRPr>
            </a:lvl3pPr>
            <a:lvl4pPr marL="1600200" indent="-228600" defTabSz="930275" eaLnBrk="0" hangingPunct="0">
              <a:defRPr>
                <a:solidFill>
                  <a:schemeClr val="tx1"/>
                </a:solidFill>
                <a:latin typeface="Arial" pitchFamily="34" charset="0"/>
                <a:cs typeface="Arial" pitchFamily="34" charset="0"/>
              </a:defRPr>
            </a:lvl4pPr>
            <a:lvl5pPr marL="2057400" indent="-228600" defTabSz="930275" eaLnBrk="0" hangingPunct="0">
              <a:defRPr>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7E35D1A-4DD3-4023-B3A4-32402D54B07C}" type="slidenum">
              <a:rPr lang="en-US" smtClean="0"/>
              <a:pPr eaLnBrk="1" hangingPunct="1"/>
              <a:t>12</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marL="228600" indent="-228600" eaLnBrk="1" hangingPunct="1">
              <a:buFontTx/>
              <a:buAutoNum type="arabicPeriod"/>
            </a:pPr>
            <a:r>
              <a:rPr lang="en-US" smtClean="0">
                <a:latin typeface="Arial" pitchFamily="34" charset="0"/>
                <a:cs typeface="Arial" pitchFamily="34" charset="0"/>
              </a:rPr>
              <a:t>I am the Youth Exchange Officer for 2010-11</a:t>
            </a:r>
          </a:p>
          <a:p>
            <a:pPr marL="228600" indent="-228600" eaLnBrk="1" hangingPunct="1">
              <a:buFontTx/>
              <a:buAutoNum type="arabicPeriod"/>
            </a:pPr>
            <a:r>
              <a:rPr lang="en-US" smtClean="0">
                <a:latin typeface="Arial" pitchFamily="34" charset="0"/>
                <a:cs typeface="Arial" pitchFamily="34" charset="0"/>
              </a:rPr>
              <a:t>Also known as the Youth Exchange Chairman</a:t>
            </a:r>
          </a:p>
          <a:p>
            <a:pPr marL="228600" indent="-228600" eaLnBrk="1" hangingPunct="1">
              <a:buFontTx/>
              <a:buAutoNum type="arabicPeriod"/>
            </a:pPr>
            <a:r>
              <a:rPr lang="en-US" smtClean="0">
                <a:latin typeface="Arial" pitchFamily="34" charset="0"/>
                <a:cs typeface="Arial" pitchFamily="34" charset="0"/>
              </a:rPr>
              <a:t>DG is the head of the program with final say on all matters</a:t>
            </a:r>
          </a:p>
          <a:p>
            <a:pPr marL="228600" indent="-228600" eaLnBrk="1" hangingPunct="1">
              <a:buFontTx/>
              <a:buAutoNum type="arabicPeriod"/>
            </a:pPr>
            <a:r>
              <a:rPr lang="en-US" smtClean="0">
                <a:latin typeface="Arial" pitchFamily="34" charset="0"/>
                <a:cs typeface="Arial" pitchFamily="34" charset="0"/>
              </a:rPr>
              <a:t>South Central Rotary Youth Exchange Multi-District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0275" eaLnBrk="0" hangingPunct="0">
              <a:defRPr>
                <a:solidFill>
                  <a:schemeClr val="tx1"/>
                </a:solidFill>
                <a:latin typeface="Arial" pitchFamily="34" charset="0"/>
                <a:cs typeface="Arial" pitchFamily="34" charset="0"/>
              </a:defRPr>
            </a:lvl1pPr>
            <a:lvl2pPr marL="742950" indent="-285750" defTabSz="930275" eaLnBrk="0" hangingPunct="0">
              <a:defRPr>
                <a:solidFill>
                  <a:schemeClr val="tx1"/>
                </a:solidFill>
                <a:latin typeface="Arial" pitchFamily="34" charset="0"/>
                <a:cs typeface="Arial" pitchFamily="34" charset="0"/>
              </a:defRPr>
            </a:lvl2pPr>
            <a:lvl3pPr marL="1143000" indent="-228600" defTabSz="930275" eaLnBrk="0" hangingPunct="0">
              <a:defRPr>
                <a:solidFill>
                  <a:schemeClr val="tx1"/>
                </a:solidFill>
                <a:latin typeface="Arial" pitchFamily="34" charset="0"/>
                <a:cs typeface="Arial" pitchFamily="34" charset="0"/>
              </a:defRPr>
            </a:lvl3pPr>
            <a:lvl4pPr marL="1600200" indent="-228600" defTabSz="930275" eaLnBrk="0" hangingPunct="0">
              <a:defRPr>
                <a:solidFill>
                  <a:schemeClr val="tx1"/>
                </a:solidFill>
                <a:latin typeface="Arial" pitchFamily="34" charset="0"/>
                <a:cs typeface="Arial" pitchFamily="34" charset="0"/>
              </a:defRPr>
            </a:lvl4pPr>
            <a:lvl5pPr marL="2057400" indent="-228600" defTabSz="930275" eaLnBrk="0" hangingPunct="0">
              <a:defRPr>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04A25D8-513E-4153-9A52-87AB24676900}" type="slidenum">
              <a:rPr lang="en-US" smtClean="0"/>
              <a:pPr eaLnBrk="1" hangingPunct="1"/>
              <a:t>23</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buFontTx/>
              <a:buChar char="•"/>
            </a:pPr>
            <a:r>
              <a:rPr lang="en-US" smtClean="0">
                <a:latin typeface="Arial" pitchFamily="34" charset="0"/>
                <a:cs typeface="Arial" pitchFamily="34" charset="0"/>
              </a:rPr>
              <a:t>Host Club guarantees to provide a caring environment, personal support and counseling to the student during the duration of the exchange</a:t>
            </a:r>
          </a:p>
          <a:p>
            <a:pPr eaLnBrk="1" hangingPunct="1">
              <a:buFontTx/>
              <a:buChar char="•"/>
            </a:pPr>
            <a:r>
              <a:rPr lang="en-US" smtClean="0">
                <a:latin typeface="Arial" pitchFamily="34" charset="0"/>
                <a:cs typeface="Arial" pitchFamily="34" charset="0"/>
              </a:rPr>
              <a:t>Every student comes back more knowledgeable and more responsible</a:t>
            </a:r>
          </a:p>
          <a:p>
            <a:pPr eaLnBrk="1" hangingPunct="1">
              <a:buFontTx/>
              <a:buChar char="•"/>
            </a:pPr>
            <a:r>
              <a:rPr lang="en-US" smtClean="0">
                <a:latin typeface="Arial" pitchFamily="34" charset="0"/>
                <a:cs typeface="Arial" pitchFamily="34" charset="0"/>
              </a:rPr>
              <a:t>District Activities take a priority</a:t>
            </a:r>
          </a:p>
          <a:p>
            <a:pPr eaLnBrk="1" hangingPunct="1">
              <a:buFontTx/>
              <a:buChar char="•"/>
            </a:pPr>
            <a:r>
              <a:rPr lang="en-US" smtClean="0">
                <a:latin typeface="Arial" pitchFamily="34" charset="0"/>
                <a:cs typeface="Arial" pitchFamily="34" charset="0"/>
              </a:rPr>
              <a:t>Host families do not have to be Rotarians</a:t>
            </a:r>
          </a:p>
          <a:p>
            <a:pPr eaLnBrk="1" hangingPunct="1">
              <a:buFontTx/>
              <a:buChar char="•"/>
            </a:pPr>
            <a:r>
              <a:rPr lang="en-US" smtClean="0">
                <a:latin typeface="Arial" pitchFamily="34" charset="0"/>
                <a:cs typeface="Arial" pitchFamily="34" charset="0"/>
              </a:rPr>
              <a:t>Help with transportation to special events</a:t>
            </a:r>
          </a:p>
          <a:p>
            <a:pPr eaLnBrk="1" hangingPunct="1">
              <a:buFontTx/>
              <a:buChar char="•"/>
            </a:pPr>
            <a:r>
              <a:rPr lang="en-US" smtClean="0">
                <a:latin typeface="Arial" pitchFamily="34" charset="0"/>
                <a:cs typeface="Arial" pitchFamily="34" charset="0"/>
              </a:rPr>
              <a:t>Host Families, Counselors and anyone spending considerable time or keeping the student overnight must have a CBC done</a:t>
            </a:r>
          </a:p>
          <a:p>
            <a:pPr eaLnBrk="1" hangingPunct="1">
              <a:buFontTx/>
              <a:buChar char="•"/>
            </a:pPr>
            <a:r>
              <a:rPr lang="en-US" smtClean="0">
                <a:latin typeface="Arial" pitchFamily="34" charset="0"/>
                <a:cs typeface="Arial" pitchFamily="34" charset="0"/>
              </a:rPr>
              <a:t>In case of emergency, contact  Counselor.  Counselor will contact YEO.</a:t>
            </a:r>
          </a:p>
          <a:p>
            <a:pPr eaLnBrk="1" hangingPunct="1">
              <a:buFontTx/>
              <a:buChar char="•"/>
            </a:pPr>
            <a:r>
              <a:rPr lang="en-US" smtClean="0">
                <a:latin typeface="Arial" pitchFamily="34" charset="0"/>
                <a:cs typeface="Arial" pitchFamily="34" charset="0"/>
              </a:rPr>
              <a:t>In extreme cases, Counselor will contact me and the Club President, then I will contact District Media Crisis Spokesperson</a:t>
            </a:r>
          </a:p>
          <a:p>
            <a:pPr eaLnBrk="1" hangingPunct="1">
              <a:buFontTx/>
              <a:buChar char="•"/>
            </a:pPr>
            <a:r>
              <a:rPr lang="en-US" smtClean="0">
                <a:latin typeface="Arial" pitchFamily="34" charset="0"/>
                <a:cs typeface="Arial" pitchFamily="34" charset="0"/>
              </a:rPr>
              <a:t>In case of major accident or death, nobody should speak about the problem except the District Media Crisis Spokesperson.  I will contact the YEO of the Sponsoring club who will contact the parents.</a:t>
            </a:r>
          </a:p>
          <a:p>
            <a:pPr eaLnBrk="1" hangingPunct="1">
              <a:buFontTx/>
              <a:buChar char="•"/>
            </a:pPr>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30275" eaLnBrk="0" hangingPunct="0">
              <a:defRPr>
                <a:solidFill>
                  <a:schemeClr val="tx1"/>
                </a:solidFill>
                <a:latin typeface="Arial" pitchFamily="34" charset="0"/>
                <a:cs typeface="Arial" pitchFamily="34" charset="0"/>
              </a:defRPr>
            </a:lvl1pPr>
            <a:lvl2pPr marL="742950" indent="-285750" defTabSz="930275" eaLnBrk="0" hangingPunct="0">
              <a:defRPr>
                <a:solidFill>
                  <a:schemeClr val="tx1"/>
                </a:solidFill>
                <a:latin typeface="Arial" pitchFamily="34" charset="0"/>
                <a:cs typeface="Arial" pitchFamily="34" charset="0"/>
              </a:defRPr>
            </a:lvl2pPr>
            <a:lvl3pPr marL="1143000" indent="-228600" defTabSz="930275" eaLnBrk="0" hangingPunct="0">
              <a:defRPr>
                <a:solidFill>
                  <a:schemeClr val="tx1"/>
                </a:solidFill>
                <a:latin typeface="Arial" pitchFamily="34" charset="0"/>
                <a:cs typeface="Arial" pitchFamily="34" charset="0"/>
              </a:defRPr>
            </a:lvl3pPr>
            <a:lvl4pPr marL="1600200" indent="-228600" defTabSz="930275" eaLnBrk="0" hangingPunct="0">
              <a:defRPr>
                <a:solidFill>
                  <a:schemeClr val="tx1"/>
                </a:solidFill>
                <a:latin typeface="Arial" pitchFamily="34" charset="0"/>
                <a:cs typeface="Arial" pitchFamily="34" charset="0"/>
              </a:defRPr>
            </a:lvl4pPr>
            <a:lvl5pPr marL="2057400" indent="-228600" defTabSz="930275" eaLnBrk="0" hangingPunct="0">
              <a:defRPr>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8B0F458-B950-43A4-A09C-2AB3765B73E2}" type="slidenum">
              <a:rPr lang="en-US" smtClean="0"/>
              <a:pPr eaLnBrk="1" hangingPunct="1"/>
              <a:t>24</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buFontTx/>
              <a:buChar char="•"/>
            </a:pPr>
            <a:r>
              <a:rPr lang="en-US" smtClean="0">
                <a:latin typeface="Arial" pitchFamily="34" charset="0"/>
                <a:cs typeface="Arial" pitchFamily="34" charset="0"/>
              </a:rPr>
              <a:t>Represents the student and has the student’s best interest in mind</a:t>
            </a:r>
          </a:p>
          <a:p>
            <a:pPr eaLnBrk="1" hangingPunct="1">
              <a:buFontTx/>
              <a:buChar char="•"/>
            </a:pPr>
            <a:r>
              <a:rPr lang="en-US" smtClean="0">
                <a:latin typeface="Arial" pitchFamily="34" charset="0"/>
                <a:cs typeface="Arial" pitchFamily="34" charset="0"/>
              </a:rPr>
              <a:t>Provide an eat to listen, a shoulder to cry on &amp; a hand to depend on</a:t>
            </a:r>
          </a:p>
          <a:p>
            <a:pPr eaLnBrk="1" hangingPunct="1">
              <a:buFontTx/>
              <a:buChar char="•"/>
            </a:pPr>
            <a:r>
              <a:rPr lang="en-US" smtClean="0">
                <a:latin typeface="Arial" pitchFamily="34" charset="0"/>
                <a:cs typeface="Arial" pitchFamily="34" charset="0"/>
              </a:rPr>
              <a:t>Connect with the student and his/her parents before arrival</a:t>
            </a:r>
          </a:p>
          <a:p>
            <a:pPr eaLnBrk="1" hangingPunct="1">
              <a:buFontTx/>
              <a:buChar char="•"/>
            </a:pPr>
            <a:r>
              <a:rPr lang="en-US" smtClean="0">
                <a:latin typeface="Arial" pitchFamily="34" charset="0"/>
                <a:cs typeface="Arial" pitchFamily="34" charset="0"/>
              </a:rPr>
              <a:t>Host the student upon arrival until after orientation</a:t>
            </a:r>
          </a:p>
          <a:p>
            <a:pPr eaLnBrk="1" hangingPunct="1">
              <a:buFontTx/>
              <a:buChar char="•"/>
            </a:pPr>
            <a:r>
              <a:rPr lang="en-US" smtClean="0">
                <a:latin typeface="Arial" pitchFamily="34" charset="0"/>
                <a:cs typeface="Arial" pitchFamily="34" charset="0"/>
              </a:rPr>
              <a:t>Inbound Camp &amp; Orientation (August 13-16 at Prude Ranch)</a:t>
            </a:r>
          </a:p>
          <a:p>
            <a:pPr eaLnBrk="1" hangingPunct="1">
              <a:buFontTx/>
              <a:buChar char="•"/>
            </a:pPr>
            <a:r>
              <a:rPr lang="en-US" smtClean="0">
                <a:latin typeface="Arial" pitchFamily="34" charset="0"/>
                <a:cs typeface="Arial" pitchFamily="34" charset="0"/>
              </a:rPr>
              <a:t>In-Home Interviews and First Night Questions</a:t>
            </a:r>
          </a:p>
          <a:p>
            <a:pPr eaLnBrk="1" hangingPunct="1">
              <a:buFontTx/>
              <a:buChar char="•"/>
            </a:pPr>
            <a:r>
              <a:rPr lang="en-US" smtClean="0">
                <a:latin typeface="Arial" pitchFamily="34" charset="0"/>
                <a:cs typeface="Arial" pitchFamily="34" charset="0"/>
              </a:rPr>
              <a:t>Assist in Host Family Orientation</a:t>
            </a:r>
          </a:p>
          <a:p>
            <a:pPr eaLnBrk="1" hangingPunct="1">
              <a:buFontTx/>
              <a:buChar char="•"/>
            </a:pPr>
            <a:r>
              <a:rPr lang="en-US" smtClean="0">
                <a:latin typeface="Arial" pitchFamily="34" charset="0"/>
                <a:cs typeface="Arial" pitchFamily="34" charset="0"/>
              </a:rPr>
              <a:t>Move the students from one house to the next.  Easier for student</a:t>
            </a:r>
          </a:p>
          <a:p>
            <a:pPr eaLnBrk="1" hangingPunct="1">
              <a:buFontTx/>
              <a:buChar char="•"/>
            </a:pPr>
            <a:r>
              <a:rPr lang="en-US" smtClean="0">
                <a:latin typeface="Arial" pitchFamily="34" charset="0"/>
                <a:cs typeface="Arial" pitchFamily="34" charset="0"/>
              </a:rPr>
              <a:t>Fax or email weekly log of contact with your student</a:t>
            </a:r>
          </a:p>
          <a:p>
            <a:pPr eaLnBrk="1" hangingPunct="1">
              <a:buFontTx/>
              <a:buChar char="•"/>
            </a:pPr>
            <a:r>
              <a:rPr lang="en-US" smtClean="0">
                <a:latin typeface="Arial" pitchFamily="34" charset="0"/>
                <a:cs typeface="Arial" pitchFamily="34" charset="0"/>
              </a:rPr>
              <a:t>Get him/her a Texas ID</a:t>
            </a:r>
          </a:p>
          <a:p>
            <a:pPr eaLnBrk="1" hangingPunct="1">
              <a:buFontTx/>
              <a:buChar char="•"/>
            </a:pPr>
            <a:r>
              <a:rPr lang="en-US" smtClean="0">
                <a:latin typeface="Arial" pitchFamily="34" charset="0"/>
                <a:cs typeface="Arial" pitchFamily="34" charset="0"/>
              </a:rPr>
              <a:t>Hold on to original passport, return plane ticket and emergency money ($400)</a:t>
            </a:r>
          </a:p>
          <a:p>
            <a:pPr eaLnBrk="1" hangingPunct="1">
              <a:buFontTx/>
              <a:buChar char="•"/>
            </a:pPr>
            <a:r>
              <a:rPr lang="en-US" smtClean="0">
                <a:latin typeface="Arial" pitchFamily="34" charset="0"/>
                <a:cs typeface="Arial" pitchFamily="34" charset="0"/>
              </a:rPr>
              <a:t>Remember:  It is the student’s responsibility to adapt!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30275" eaLnBrk="0" hangingPunct="0">
              <a:defRPr>
                <a:solidFill>
                  <a:schemeClr val="tx1"/>
                </a:solidFill>
                <a:latin typeface="Arial" pitchFamily="34" charset="0"/>
                <a:cs typeface="Arial" pitchFamily="34" charset="0"/>
              </a:defRPr>
            </a:lvl1pPr>
            <a:lvl2pPr marL="742950" indent="-285750" defTabSz="930275" eaLnBrk="0" hangingPunct="0">
              <a:defRPr>
                <a:solidFill>
                  <a:schemeClr val="tx1"/>
                </a:solidFill>
                <a:latin typeface="Arial" pitchFamily="34" charset="0"/>
                <a:cs typeface="Arial" pitchFamily="34" charset="0"/>
              </a:defRPr>
            </a:lvl2pPr>
            <a:lvl3pPr marL="1143000" indent="-228600" defTabSz="930275" eaLnBrk="0" hangingPunct="0">
              <a:defRPr>
                <a:solidFill>
                  <a:schemeClr val="tx1"/>
                </a:solidFill>
                <a:latin typeface="Arial" pitchFamily="34" charset="0"/>
                <a:cs typeface="Arial" pitchFamily="34" charset="0"/>
              </a:defRPr>
            </a:lvl3pPr>
            <a:lvl4pPr marL="1600200" indent="-228600" defTabSz="930275" eaLnBrk="0" hangingPunct="0">
              <a:defRPr>
                <a:solidFill>
                  <a:schemeClr val="tx1"/>
                </a:solidFill>
                <a:latin typeface="Arial" pitchFamily="34" charset="0"/>
                <a:cs typeface="Arial" pitchFamily="34" charset="0"/>
              </a:defRPr>
            </a:lvl4pPr>
            <a:lvl5pPr marL="2057400" indent="-228600" defTabSz="930275" eaLnBrk="0" hangingPunct="0">
              <a:defRPr>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F2AF2F4-3341-40FE-82A8-67B65860A2D7}" type="slidenum">
              <a:rPr lang="en-US" smtClean="0"/>
              <a:pPr eaLnBrk="1" hangingPunct="1"/>
              <a:t>30</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lvl="1" eaLnBrk="1" hangingPunct="1"/>
            <a:r>
              <a:rPr lang="en-US" smtClean="0">
                <a:latin typeface="Arial" pitchFamily="34" charset="0"/>
                <a:cs typeface="Arial" pitchFamily="34" charset="0"/>
              </a:rPr>
              <a:t>Home Sickness</a:t>
            </a:r>
          </a:p>
          <a:p>
            <a:pPr lvl="1" eaLnBrk="1" hangingPunct="1"/>
            <a:r>
              <a:rPr lang="en-US" smtClean="0">
                <a:latin typeface="Arial" pitchFamily="34" charset="0"/>
                <a:cs typeface="Arial" pitchFamily="34" charset="0"/>
              </a:rPr>
              <a:t>Internet (Email, Skype, IM, Facebook, My Space)</a:t>
            </a:r>
          </a:p>
          <a:p>
            <a:pPr lvl="1" eaLnBrk="1" hangingPunct="1"/>
            <a:r>
              <a:rPr lang="en-US" smtClean="0">
                <a:latin typeface="Arial" pitchFamily="34" charset="0"/>
                <a:cs typeface="Arial" pitchFamily="34" charset="0"/>
              </a:rPr>
              <a:t>Retreating to their room with door shut</a:t>
            </a:r>
          </a:p>
          <a:p>
            <a:pPr lvl="1" eaLnBrk="1" hangingPunct="1"/>
            <a:r>
              <a:rPr lang="en-US" smtClean="0">
                <a:latin typeface="Arial" pitchFamily="34" charset="0"/>
                <a:cs typeface="Arial" pitchFamily="34" charset="0"/>
              </a:rPr>
              <a:t>Cultural Difficulties</a:t>
            </a:r>
          </a:p>
          <a:p>
            <a:pPr lvl="1" eaLnBrk="1" hangingPunct="1"/>
            <a:r>
              <a:rPr lang="en-US" smtClean="0">
                <a:latin typeface="Arial" pitchFamily="34" charset="0"/>
                <a:cs typeface="Arial" pitchFamily="34" charset="0"/>
              </a:rPr>
              <a:t>Language Issues</a:t>
            </a:r>
          </a:p>
          <a:p>
            <a:pPr lvl="1" eaLnBrk="1" hangingPunct="1"/>
            <a:r>
              <a:rPr lang="en-US" smtClean="0">
                <a:latin typeface="Arial" pitchFamily="34" charset="0"/>
                <a:cs typeface="Arial" pitchFamily="34" charset="0"/>
              </a:rPr>
              <a:t>Fitting in with Host Family</a:t>
            </a:r>
          </a:p>
          <a:p>
            <a:pPr lvl="1" eaLnBrk="1" hangingPunct="1"/>
            <a:r>
              <a:rPr lang="en-US" smtClean="0">
                <a:latin typeface="Arial" pitchFamily="34" charset="0"/>
                <a:cs typeface="Arial" pitchFamily="34" charset="0"/>
              </a:rPr>
              <a:t>Fitting in with kids at school</a:t>
            </a:r>
          </a:p>
          <a:p>
            <a:pPr lvl="1" eaLnBrk="1" hangingPunct="1"/>
            <a:r>
              <a:rPr lang="en-US" smtClean="0">
                <a:latin typeface="Arial" pitchFamily="34" charset="0"/>
                <a:cs typeface="Arial" pitchFamily="34" charset="0"/>
              </a:rPr>
              <a:t>Dietary Issues</a:t>
            </a:r>
          </a:p>
          <a:p>
            <a:pPr lvl="1" eaLnBrk="1" hangingPunct="1"/>
            <a:r>
              <a:rPr lang="en-US" smtClean="0">
                <a:latin typeface="Arial" pitchFamily="34" charset="0"/>
                <a:cs typeface="Arial" pitchFamily="34" charset="0"/>
              </a:rPr>
              <a:t>Religious Issues</a:t>
            </a:r>
          </a:p>
          <a:p>
            <a:pPr lvl="1" eaLnBrk="1" hangingPunct="1"/>
            <a:r>
              <a:rPr lang="en-US" smtClean="0">
                <a:latin typeface="Arial" pitchFamily="34" charset="0"/>
                <a:cs typeface="Arial" pitchFamily="34" charset="0"/>
              </a:rPr>
              <a:t>Rudeness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30275" eaLnBrk="0" hangingPunct="0">
              <a:defRPr>
                <a:solidFill>
                  <a:schemeClr val="tx1"/>
                </a:solidFill>
                <a:latin typeface="Arial" pitchFamily="34" charset="0"/>
                <a:cs typeface="Arial" pitchFamily="34" charset="0"/>
              </a:defRPr>
            </a:lvl1pPr>
            <a:lvl2pPr marL="742950" indent="-285750" defTabSz="930275" eaLnBrk="0" hangingPunct="0">
              <a:defRPr>
                <a:solidFill>
                  <a:schemeClr val="tx1"/>
                </a:solidFill>
                <a:latin typeface="Arial" pitchFamily="34" charset="0"/>
                <a:cs typeface="Arial" pitchFamily="34" charset="0"/>
              </a:defRPr>
            </a:lvl2pPr>
            <a:lvl3pPr marL="1143000" indent="-228600" defTabSz="930275" eaLnBrk="0" hangingPunct="0">
              <a:defRPr>
                <a:solidFill>
                  <a:schemeClr val="tx1"/>
                </a:solidFill>
                <a:latin typeface="Arial" pitchFamily="34" charset="0"/>
                <a:cs typeface="Arial" pitchFamily="34" charset="0"/>
              </a:defRPr>
            </a:lvl3pPr>
            <a:lvl4pPr marL="1600200" indent="-228600" defTabSz="930275" eaLnBrk="0" hangingPunct="0">
              <a:defRPr>
                <a:solidFill>
                  <a:schemeClr val="tx1"/>
                </a:solidFill>
                <a:latin typeface="Arial" pitchFamily="34" charset="0"/>
                <a:cs typeface="Arial" pitchFamily="34" charset="0"/>
              </a:defRPr>
            </a:lvl4pPr>
            <a:lvl5pPr marL="2057400" indent="-228600" defTabSz="930275" eaLnBrk="0" hangingPunct="0">
              <a:defRPr>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CF8C3D9-3217-4439-8AD0-9CD4FF8C6EB3}" type="slidenum">
              <a:rPr lang="en-US" smtClean="0"/>
              <a:pPr eaLnBrk="1" hangingPunct="1"/>
              <a:t>32</a:t>
            </a:fld>
            <a:endParaRPr lang="en-US" smtClean="0"/>
          </a:p>
        </p:txBody>
      </p:sp>
      <p:sp>
        <p:nvSpPr>
          <p:cNvPr id="46083"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pPr eaLnBrk="1" hangingPunct="1">
              <a:buFontTx/>
              <a:buChar char="•"/>
              <a:defRPr/>
            </a:pPr>
            <a:r>
              <a:rPr lang="en-US" sz="1000" dirty="0"/>
              <a:t>Host Family should treat this child as one of their own (Love them and make them accountable to the family)</a:t>
            </a:r>
          </a:p>
          <a:p>
            <a:pPr eaLnBrk="1" hangingPunct="1">
              <a:buFontTx/>
              <a:buChar char="•"/>
              <a:defRPr/>
            </a:pPr>
            <a:r>
              <a:rPr lang="en-US" sz="1000" dirty="0"/>
              <a:t>Communication, Communication, Communication (with child, counselor, YEO)</a:t>
            </a:r>
          </a:p>
          <a:p>
            <a:pPr eaLnBrk="1" hangingPunct="1">
              <a:buFontTx/>
              <a:buChar char="•"/>
              <a:defRPr/>
            </a:pPr>
            <a:r>
              <a:rPr lang="en-US" dirty="0"/>
              <a:t>The Six D’s: </a:t>
            </a:r>
            <a:r>
              <a:rPr lang="en-US" dirty="0">
                <a:effectLst>
                  <a:outerShdw blurRad="38100" dist="38100" dir="2700000" algn="tl">
                    <a:srgbClr val="C0C0C0"/>
                  </a:outerShdw>
                </a:effectLst>
              </a:rPr>
              <a:t>No Driving, Drinking, Dating, Downloading Porn, Defacing Body and Drugs</a:t>
            </a:r>
          </a:p>
          <a:p>
            <a:pPr lvl="1" eaLnBrk="1" hangingPunct="1">
              <a:defRPr/>
            </a:pPr>
            <a:r>
              <a:rPr lang="en-US" dirty="0">
                <a:effectLst>
                  <a:outerShdw blurRad="38100" dist="38100" dir="2700000" algn="tl">
                    <a:srgbClr val="C0C0C0"/>
                  </a:outerShdw>
                </a:effectLst>
              </a:rPr>
              <a:t>No Smoking</a:t>
            </a:r>
          </a:p>
          <a:p>
            <a:pPr lvl="1" eaLnBrk="1" hangingPunct="1">
              <a:defRPr/>
            </a:pPr>
            <a:r>
              <a:rPr lang="en-US" dirty="0">
                <a:effectLst>
                  <a:outerShdw blurRad="38100" dist="38100" dir="2700000" algn="tl">
                    <a:srgbClr val="C0C0C0"/>
                  </a:outerShdw>
                </a:effectLst>
              </a:rPr>
              <a:t>Maintain School Attendance</a:t>
            </a:r>
          </a:p>
          <a:p>
            <a:pPr lvl="1" eaLnBrk="1" hangingPunct="1">
              <a:defRPr/>
            </a:pPr>
            <a:r>
              <a:rPr lang="en-US" dirty="0">
                <a:effectLst>
                  <a:outerShdw blurRad="38100" dist="38100" dir="2700000" algn="tl">
                    <a:srgbClr val="C0C0C0"/>
                  </a:outerShdw>
                </a:effectLst>
              </a:rPr>
              <a:t>Make Right Set of Friends</a:t>
            </a:r>
          </a:p>
          <a:p>
            <a:pPr lvl="1" eaLnBrk="1" hangingPunct="1">
              <a:defRPr/>
            </a:pPr>
            <a:r>
              <a:rPr lang="en-US" dirty="0">
                <a:effectLst>
                  <a:outerShdw blurRad="38100" dist="38100" dir="2700000" algn="tl">
                    <a:srgbClr val="C0C0C0"/>
                  </a:outerShdw>
                </a:effectLst>
              </a:rPr>
              <a:t>Participate in your Rotary Club and Community Volunteering</a:t>
            </a:r>
          </a:p>
          <a:p>
            <a:pPr lvl="1" eaLnBrk="1" hangingPunct="1">
              <a:defRPr/>
            </a:pPr>
            <a:r>
              <a:rPr lang="en-US" dirty="0">
                <a:effectLst>
                  <a:outerShdw blurRad="38100" dist="38100" dir="2700000" algn="tl">
                    <a:srgbClr val="C0C0C0"/>
                  </a:outerShdw>
                </a:effectLst>
              </a:rPr>
              <a:t>No Working at a Paying Job</a:t>
            </a:r>
          </a:p>
          <a:p>
            <a:pPr lvl="1" eaLnBrk="1" hangingPunct="1">
              <a:defRPr/>
            </a:pPr>
            <a:r>
              <a:rPr lang="en-US" dirty="0">
                <a:effectLst>
                  <a:outerShdw blurRad="38100" dist="38100" dir="2700000" algn="tl">
                    <a:srgbClr val="C0C0C0"/>
                  </a:outerShdw>
                </a:effectLst>
              </a:rPr>
              <a:t>Restrict Visits from Home Until Late</a:t>
            </a:r>
          </a:p>
          <a:p>
            <a:pPr lvl="1" eaLnBrk="1" hangingPunct="1">
              <a:defRPr/>
            </a:pPr>
            <a:r>
              <a:rPr lang="en-US" dirty="0">
                <a:effectLst>
                  <a:outerShdw blurRad="38100" dist="38100" dir="2700000" algn="tl">
                    <a:srgbClr val="C0C0C0"/>
                  </a:outerShdw>
                </a:effectLst>
              </a:rPr>
              <a:t>Limit Computer Time &amp; Phone Calls </a:t>
            </a:r>
          </a:p>
          <a:p>
            <a:pPr eaLnBrk="1" hangingPunct="1">
              <a:defRPr/>
            </a:pPr>
            <a:r>
              <a:rPr lang="en-US" sz="1000" dirty="0">
                <a:effectLst>
                  <a:outerShdw blurRad="38100" dist="38100" dir="2700000" algn="tl">
                    <a:srgbClr val="C0C0C0"/>
                  </a:outerShdw>
                </a:effectLst>
              </a:rPr>
              <a:t>Treat students with respect - be aware of your tone of voice &amp; manner and their reactions</a:t>
            </a:r>
          </a:p>
          <a:p>
            <a:pPr lvl="1" eaLnBrk="1" hangingPunct="1">
              <a:defRPr/>
            </a:pPr>
            <a:r>
              <a:rPr lang="en-US" dirty="0">
                <a:effectLst>
                  <a:outerShdw blurRad="38100" dist="38100" dir="2700000" algn="tl">
                    <a:srgbClr val="C0C0C0"/>
                  </a:outerShdw>
                </a:effectLst>
              </a:rPr>
              <a:t>OK to touch and hug students in a way that is not intrusive/disturbing to them or observers</a:t>
            </a:r>
          </a:p>
          <a:p>
            <a:pPr lvl="1" eaLnBrk="1" hangingPunct="1">
              <a:defRPr/>
            </a:pPr>
            <a:r>
              <a:rPr lang="en-US" dirty="0">
                <a:effectLst>
                  <a:outerShdw blurRad="38100" dist="38100" dir="2700000" algn="tl">
                    <a:srgbClr val="C0C0C0"/>
                  </a:outerShdw>
                </a:effectLst>
              </a:rPr>
              <a:t>Must </a:t>
            </a:r>
            <a:r>
              <a:rPr lang="en-US" i="1" u="sng" dirty="0">
                <a:effectLst>
                  <a:outerShdw blurRad="38100" dist="38100" dir="2700000" algn="tl">
                    <a:srgbClr val="C0C0C0"/>
                  </a:outerShdw>
                </a:effectLst>
              </a:rPr>
              <a:t>communicate</a:t>
            </a:r>
            <a:r>
              <a:rPr lang="en-US" dirty="0">
                <a:effectLst>
                  <a:outerShdw blurRad="38100" dist="38100" dir="2700000" algn="tl">
                    <a:srgbClr val="C0C0C0"/>
                  </a:outerShdw>
                </a:effectLst>
              </a:rPr>
              <a:t> with Rotary </a:t>
            </a:r>
            <a:r>
              <a:rPr lang="en-US" dirty="0" smtClean="0">
                <a:effectLst>
                  <a:outerShdw blurRad="38100" dist="38100" dir="2700000" algn="tl">
                    <a:srgbClr val="C0C0C0"/>
                  </a:outerShdw>
                </a:effectLst>
              </a:rPr>
              <a:t>D5840 </a:t>
            </a:r>
            <a:r>
              <a:rPr lang="en-US" dirty="0">
                <a:effectLst>
                  <a:outerShdw blurRad="38100" dist="38100" dir="2700000" algn="tl">
                    <a:srgbClr val="C0C0C0"/>
                  </a:outerShdw>
                </a:effectLst>
              </a:rPr>
              <a:t>Student Protection Officer (Joe Campbell Tel: (432) 528-7211) if there are </a:t>
            </a:r>
            <a:r>
              <a:rPr lang="en-US" i="1" u="sng" dirty="0">
                <a:effectLst>
                  <a:outerShdw blurRad="38100" dist="38100" dir="2700000" algn="tl">
                    <a:srgbClr val="C0C0C0"/>
                  </a:outerShdw>
                </a:effectLst>
              </a:rPr>
              <a:t>any</a:t>
            </a:r>
            <a:r>
              <a:rPr lang="en-US" dirty="0">
                <a:effectLst>
                  <a:outerShdw blurRad="38100" dist="38100" dir="2700000" algn="tl">
                    <a:srgbClr val="C0C0C0"/>
                  </a:outerShdw>
                </a:effectLst>
              </a:rPr>
              <a:t> allegations or suspicions or if you have questions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30275" eaLnBrk="0" hangingPunct="0">
              <a:defRPr>
                <a:solidFill>
                  <a:schemeClr val="tx1"/>
                </a:solidFill>
                <a:latin typeface="Arial" pitchFamily="34" charset="0"/>
                <a:cs typeface="Arial" pitchFamily="34" charset="0"/>
              </a:defRPr>
            </a:lvl1pPr>
            <a:lvl2pPr marL="742950" indent="-285750" defTabSz="930275" eaLnBrk="0" hangingPunct="0">
              <a:defRPr>
                <a:solidFill>
                  <a:schemeClr val="tx1"/>
                </a:solidFill>
                <a:latin typeface="Arial" pitchFamily="34" charset="0"/>
                <a:cs typeface="Arial" pitchFamily="34" charset="0"/>
              </a:defRPr>
            </a:lvl2pPr>
            <a:lvl3pPr marL="1143000" indent="-228600" defTabSz="930275" eaLnBrk="0" hangingPunct="0">
              <a:defRPr>
                <a:solidFill>
                  <a:schemeClr val="tx1"/>
                </a:solidFill>
                <a:latin typeface="Arial" pitchFamily="34" charset="0"/>
                <a:cs typeface="Arial" pitchFamily="34" charset="0"/>
              </a:defRPr>
            </a:lvl3pPr>
            <a:lvl4pPr marL="1600200" indent="-228600" defTabSz="930275" eaLnBrk="0" hangingPunct="0">
              <a:defRPr>
                <a:solidFill>
                  <a:schemeClr val="tx1"/>
                </a:solidFill>
                <a:latin typeface="Arial" pitchFamily="34" charset="0"/>
                <a:cs typeface="Arial" pitchFamily="34" charset="0"/>
              </a:defRPr>
            </a:lvl4pPr>
            <a:lvl5pPr marL="2057400" indent="-228600" defTabSz="930275" eaLnBrk="0" hangingPunct="0">
              <a:defRPr>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D6E141C-4BDF-418E-AF7D-7CBD510867C7}" type="slidenum">
              <a:rPr lang="en-US" smtClean="0"/>
              <a:pPr eaLnBrk="1" hangingPunct="1"/>
              <a:t>33</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701675" y="4416425"/>
            <a:ext cx="5607050" cy="4414838"/>
          </a:xfrm>
          <a:noFill/>
        </p:spPr>
        <p:txBody>
          <a:bodyPr/>
          <a:lstStyle/>
          <a:p>
            <a:pPr eaLnBrk="1" hangingPunct="1">
              <a:lnSpc>
                <a:spcPct val="90000"/>
              </a:lnSpc>
              <a:buFontTx/>
              <a:buChar char="•"/>
            </a:pPr>
            <a:r>
              <a:rPr lang="en-US" smtClean="0">
                <a:latin typeface="Arial" pitchFamily="34" charset="0"/>
                <a:cs typeface="Arial" pitchFamily="34" charset="0"/>
              </a:rPr>
              <a:t>Minor Problems (rudeness, being late, untidy, abusing house rules)</a:t>
            </a:r>
          </a:p>
          <a:p>
            <a:pPr lvl="1" eaLnBrk="1" hangingPunct="1">
              <a:lnSpc>
                <a:spcPct val="90000"/>
              </a:lnSpc>
              <a:buFontTx/>
              <a:buChar char="•"/>
            </a:pPr>
            <a:r>
              <a:rPr lang="en-US" smtClean="0">
                <a:latin typeface="Arial" pitchFamily="34" charset="0"/>
                <a:cs typeface="Arial" pitchFamily="34" charset="0"/>
              </a:rPr>
              <a:t>Host Parents</a:t>
            </a:r>
            <a:br>
              <a:rPr lang="en-US" smtClean="0">
                <a:latin typeface="Arial" pitchFamily="34" charset="0"/>
                <a:cs typeface="Arial" pitchFamily="34" charset="0"/>
              </a:rPr>
            </a:br>
            <a:r>
              <a:rPr lang="en-US" smtClean="0">
                <a:latin typeface="Arial" pitchFamily="34" charset="0"/>
                <a:cs typeface="Arial" pitchFamily="34" charset="0"/>
              </a:rPr>
              <a:t>Counselor will be checking with student and host parents weekly</a:t>
            </a:r>
          </a:p>
          <a:p>
            <a:pPr lvl="1" eaLnBrk="1" hangingPunct="1">
              <a:lnSpc>
                <a:spcPct val="90000"/>
              </a:lnSpc>
              <a:buFontTx/>
              <a:buChar char="•"/>
            </a:pPr>
            <a:r>
              <a:rPr lang="en-US" smtClean="0">
                <a:latin typeface="Arial" pitchFamily="34" charset="0"/>
                <a:cs typeface="Arial" pitchFamily="34" charset="0"/>
              </a:rPr>
              <a:t>Counselor</a:t>
            </a:r>
            <a:br>
              <a:rPr lang="en-US" smtClean="0">
                <a:latin typeface="Arial" pitchFamily="34" charset="0"/>
                <a:cs typeface="Arial" pitchFamily="34" charset="0"/>
              </a:rPr>
            </a:br>
            <a:r>
              <a:rPr lang="en-US" smtClean="0">
                <a:latin typeface="Arial" pitchFamily="34" charset="0"/>
                <a:cs typeface="Arial" pitchFamily="34" charset="0"/>
              </a:rPr>
              <a:t>Inform YEO on your weekly report of any and all problems</a:t>
            </a:r>
            <a:br>
              <a:rPr lang="en-US" smtClean="0">
                <a:latin typeface="Arial" pitchFamily="34" charset="0"/>
                <a:cs typeface="Arial" pitchFamily="34" charset="0"/>
              </a:rPr>
            </a:br>
            <a:r>
              <a:rPr lang="en-US" smtClean="0">
                <a:latin typeface="Arial" pitchFamily="34" charset="0"/>
                <a:cs typeface="Arial" pitchFamily="34" charset="0"/>
              </a:rPr>
              <a:t>Contact YEO if the issue is continuing</a:t>
            </a:r>
          </a:p>
          <a:p>
            <a:pPr lvl="1" eaLnBrk="1" hangingPunct="1">
              <a:lnSpc>
                <a:spcPct val="90000"/>
              </a:lnSpc>
              <a:buFontTx/>
              <a:buChar char="•"/>
            </a:pPr>
            <a:r>
              <a:rPr lang="en-US" smtClean="0">
                <a:latin typeface="Arial" pitchFamily="34" charset="0"/>
                <a:cs typeface="Arial" pitchFamily="34" charset="0"/>
              </a:rPr>
              <a:t>Youth Exchange Officer</a:t>
            </a:r>
            <a:br>
              <a:rPr lang="en-US" smtClean="0">
                <a:latin typeface="Arial" pitchFamily="34" charset="0"/>
                <a:cs typeface="Arial" pitchFamily="34" charset="0"/>
              </a:rPr>
            </a:br>
            <a:r>
              <a:rPr lang="en-US" smtClean="0">
                <a:latin typeface="Arial" pitchFamily="34" charset="0"/>
                <a:cs typeface="Arial" pitchFamily="34" charset="0"/>
              </a:rPr>
              <a:t>YEO will assist Counselor in handling problem</a:t>
            </a:r>
            <a:br>
              <a:rPr lang="en-US" smtClean="0">
                <a:latin typeface="Arial" pitchFamily="34" charset="0"/>
                <a:cs typeface="Arial" pitchFamily="34" charset="0"/>
              </a:rPr>
            </a:br>
            <a:r>
              <a:rPr lang="en-US" smtClean="0">
                <a:latin typeface="Arial" pitchFamily="34" charset="0"/>
                <a:cs typeface="Arial" pitchFamily="34" charset="0"/>
              </a:rPr>
              <a:t>YEO will take over if necessary</a:t>
            </a:r>
          </a:p>
          <a:p>
            <a:pPr eaLnBrk="1" hangingPunct="1">
              <a:lnSpc>
                <a:spcPct val="90000"/>
              </a:lnSpc>
              <a:buFontTx/>
              <a:buChar char="•"/>
            </a:pPr>
            <a:r>
              <a:rPr lang="en-US" smtClean="0">
                <a:latin typeface="Arial" pitchFamily="34" charset="0"/>
                <a:cs typeface="Arial" pitchFamily="34" charset="0"/>
              </a:rPr>
              <a:t>Major Problems</a:t>
            </a:r>
          </a:p>
          <a:p>
            <a:pPr lvl="1" eaLnBrk="1" hangingPunct="1">
              <a:lnSpc>
                <a:spcPct val="90000"/>
              </a:lnSpc>
              <a:buFontTx/>
              <a:buChar char="•"/>
            </a:pPr>
            <a:r>
              <a:rPr lang="en-US" smtClean="0">
                <a:latin typeface="Arial" pitchFamily="34" charset="0"/>
                <a:cs typeface="Arial" pitchFamily="34" charset="0"/>
              </a:rPr>
              <a:t>Same chain of action, but we may need to skip some steps</a:t>
            </a:r>
          </a:p>
          <a:p>
            <a:pPr lvl="1" eaLnBrk="1" hangingPunct="1">
              <a:lnSpc>
                <a:spcPct val="90000"/>
              </a:lnSpc>
              <a:buFontTx/>
              <a:buChar char="•"/>
            </a:pPr>
            <a:r>
              <a:rPr lang="en-US" smtClean="0">
                <a:latin typeface="Arial" pitchFamily="34" charset="0"/>
                <a:cs typeface="Arial" pitchFamily="34" charset="0"/>
              </a:rPr>
              <a:t>6 D’s</a:t>
            </a:r>
          </a:p>
          <a:p>
            <a:pPr lvl="1" eaLnBrk="1" hangingPunct="1">
              <a:lnSpc>
                <a:spcPct val="90000"/>
              </a:lnSpc>
              <a:buFontTx/>
              <a:buChar char="•"/>
            </a:pPr>
            <a:r>
              <a:rPr lang="en-US" smtClean="0">
                <a:latin typeface="Arial" pitchFamily="34" charset="0"/>
                <a:cs typeface="Arial" pitchFamily="34" charset="0"/>
              </a:rPr>
              <a:t>Fear of Safety for family or student</a:t>
            </a:r>
          </a:p>
          <a:p>
            <a:pPr eaLnBrk="1" hangingPunct="1">
              <a:lnSpc>
                <a:spcPct val="90000"/>
              </a:lnSpc>
              <a:buFontTx/>
              <a:buChar char="•"/>
            </a:pPr>
            <a:r>
              <a:rPr lang="en-US" smtClean="0">
                <a:latin typeface="Arial" pitchFamily="34" charset="0"/>
                <a:cs typeface="Arial" pitchFamily="34" charset="0"/>
              </a:rPr>
              <a:t>If YEO must intervene, there will be a “Yellow Card” issued</a:t>
            </a:r>
          </a:p>
          <a:p>
            <a:pPr lvl="1" eaLnBrk="1" hangingPunct="1">
              <a:lnSpc>
                <a:spcPct val="90000"/>
              </a:lnSpc>
              <a:buFontTx/>
              <a:buChar char="•"/>
            </a:pPr>
            <a:r>
              <a:rPr lang="en-US" smtClean="0">
                <a:latin typeface="Arial" pitchFamily="34" charset="0"/>
                <a:cs typeface="Arial" pitchFamily="34" charset="0"/>
              </a:rPr>
              <a:t>Probation (define specific behaviors that are unacceptable)</a:t>
            </a:r>
          </a:p>
          <a:p>
            <a:pPr lvl="1" eaLnBrk="1" hangingPunct="1">
              <a:lnSpc>
                <a:spcPct val="90000"/>
              </a:lnSpc>
              <a:buFontTx/>
              <a:buChar char="•"/>
            </a:pPr>
            <a:r>
              <a:rPr lang="en-US" smtClean="0">
                <a:latin typeface="Arial" pitchFamily="34" charset="0"/>
                <a:cs typeface="Arial" pitchFamily="34" charset="0"/>
              </a:rPr>
              <a:t>Document signed by YEO, Counselor, Student and sent to Sponsoring YEO and parents.  Spells out specific behaviors that must change.  Includes time frame</a:t>
            </a:r>
          </a:p>
          <a:p>
            <a:pPr eaLnBrk="1" hangingPunct="1">
              <a:lnSpc>
                <a:spcPct val="90000"/>
              </a:lnSpc>
              <a:buFontTx/>
              <a:buChar char="•"/>
            </a:pPr>
            <a:r>
              <a:rPr lang="en-US" smtClean="0">
                <a:latin typeface="Arial" pitchFamily="34" charset="0"/>
                <a:cs typeface="Arial" pitchFamily="34" charset="0"/>
              </a:rPr>
              <a:t>If problem persists, RED CARD.  Time to go home.</a:t>
            </a:r>
          </a:p>
          <a:p>
            <a:pPr eaLnBrk="1" hangingPunct="1">
              <a:lnSpc>
                <a:spcPct val="90000"/>
              </a:lnSpc>
              <a:buFontTx/>
              <a:buChar char="•"/>
            </a:pPr>
            <a:r>
              <a:rPr lang="en-US" smtClean="0">
                <a:latin typeface="Arial" pitchFamily="34" charset="0"/>
                <a:cs typeface="Arial" pitchFamily="34" charset="0"/>
              </a:rPr>
              <a:t>Final decision lies with the District Governor and the Youth Exchange Committee with input from host club.</a:t>
            </a:r>
          </a:p>
          <a:p>
            <a:pPr lvl="1" eaLnBrk="1" hangingPunct="1">
              <a:lnSpc>
                <a:spcPct val="90000"/>
              </a:lnSpc>
              <a:buFontTx/>
              <a:buChar char="•"/>
            </a:pPr>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30275" eaLnBrk="0" hangingPunct="0">
              <a:defRPr>
                <a:solidFill>
                  <a:schemeClr val="tx1"/>
                </a:solidFill>
                <a:latin typeface="Arial" pitchFamily="34" charset="0"/>
                <a:cs typeface="Arial" pitchFamily="34" charset="0"/>
              </a:defRPr>
            </a:lvl1pPr>
            <a:lvl2pPr marL="742950" indent="-285750" defTabSz="930275" eaLnBrk="0" hangingPunct="0">
              <a:defRPr>
                <a:solidFill>
                  <a:schemeClr val="tx1"/>
                </a:solidFill>
                <a:latin typeface="Arial" pitchFamily="34" charset="0"/>
                <a:cs typeface="Arial" pitchFamily="34" charset="0"/>
              </a:defRPr>
            </a:lvl2pPr>
            <a:lvl3pPr marL="1143000" indent="-228600" defTabSz="930275" eaLnBrk="0" hangingPunct="0">
              <a:defRPr>
                <a:solidFill>
                  <a:schemeClr val="tx1"/>
                </a:solidFill>
                <a:latin typeface="Arial" pitchFamily="34" charset="0"/>
                <a:cs typeface="Arial" pitchFamily="34" charset="0"/>
              </a:defRPr>
            </a:lvl3pPr>
            <a:lvl4pPr marL="1600200" indent="-228600" defTabSz="930275" eaLnBrk="0" hangingPunct="0">
              <a:defRPr>
                <a:solidFill>
                  <a:schemeClr val="tx1"/>
                </a:solidFill>
                <a:latin typeface="Arial" pitchFamily="34" charset="0"/>
                <a:cs typeface="Arial" pitchFamily="34" charset="0"/>
              </a:defRPr>
            </a:lvl4pPr>
            <a:lvl5pPr marL="2057400" indent="-228600" defTabSz="930275" eaLnBrk="0" hangingPunct="0">
              <a:defRPr>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2C3B7FF-E58E-4A53-B896-5CF8127817DF}" type="slidenum">
              <a:rPr lang="en-US" smtClean="0"/>
              <a:pPr eaLnBrk="1" hangingPunct="1"/>
              <a:t>13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buFontTx/>
              <a:buChar char="•"/>
            </a:pPr>
            <a:r>
              <a:rPr lang="en-US" smtClean="0">
                <a:latin typeface="Arial" pitchFamily="34" charset="0"/>
                <a:cs typeface="Arial" pitchFamily="34" charset="0"/>
              </a:rPr>
              <a:t>Have to have Two Host Families, Preferably Three</a:t>
            </a:r>
          </a:p>
          <a:p>
            <a:pPr eaLnBrk="1" hangingPunct="1">
              <a:buFontTx/>
              <a:buChar char="•"/>
            </a:pPr>
            <a:r>
              <a:rPr lang="en-US" smtClean="0">
                <a:latin typeface="Arial" pitchFamily="34" charset="0"/>
                <a:cs typeface="Arial" pitchFamily="34" charset="0"/>
              </a:rPr>
              <a:t>Student must attend High School (J1 Visa)</a:t>
            </a:r>
          </a:p>
          <a:p>
            <a:pPr eaLnBrk="1" hangingPunct="1">
              <a:buFontTx/>
              <a:buChar char="•"/>
            </a:pPr>
            <a:r>
              <a:rPr lang="en-US" smtClean="0">
                <a:latin typeface="Arial" pitchFamily="34" charset="0"/>
                <a:cs typeface="Arial" pitchFamily="34" charset="0"/>
              </a:rPr>
              <a:t>Determine what High School he/she will attend</a:t>
            </a:r>
          </a:p>
          <a:p>
            <a:pPr eaLnBrk="1" hangingPunct="1">
              <a:buFontTx/>
              <a:buChar char="•"/>
            </a:pPr>
            <a:r>
              <a:rPr lang="en-US" smtClean="0">
                <a:latin typeface="Arial" pitchFamily="34" charset="0"/>
                <a:cs typeface="Arial" pitchFamily="34" charset="0"/>
              </a:rPr>
              <a:t>Need to select a Counselor (same sex is preferable)</a:t>
            </a:r>
          </a:p>
          <a:p>
            <a:pPr eaLnBrk="1" hangingPunct="1">
              <a:buFontTx/>
              <a:buChar char="•"/>
            </a:pPr>
            <a:r>
              <a:rPr lang="en-US" smtClean="0">
                <a:latin typeface="Arial" pitchFamily="34" charset="0"/>
                <a:cs typeface="Arial" pitchFamily="34" charset="0"/>
              </a:rPr>
              <a:t>Make the student a member of your club (badge)</a:t>
            </a:r>
          </a:p>
          <a:p>
            <a:pPr eaLnBrk="1" hangingPunct="1">
              <a:buFontTx/>
              <a:buChar char="•"/>
            </a:pPr>
            <a:r>
              <a:rPr lang="en-US" smtClean="0">
                <a:latin typeface="Arial" pitchFamily="34" charset="0"/>
                <a:cs typeface="Arial" pitchFamily="34" charset="0"/>
              </a:rPr>
              <a:t>Get application completed so we can send to the student for VISA</a:t>
            </a:r>
          </a:p>
          <a:p>
            <a:pPr eaLnBrk="1" hangingPunct="1">
              <a:buFontTx/>
              <a:buChar char="•"/>
            </a:pPr>
            <a:r>
              <a:rPr lang="en-US" smtClean="0">
                <a:latin typeface="Arial" pitchFamily="34" charset="0"/>
                <a:cs typeface="Arial" pitchFamily="34" charset="0"/>
              </a:rPr>
              <a:t>UIL eligible if they have not graduated from their home country</a:t>
            </a:r>
          </a:p>
          <a:p>
            <a:pPr eaLnBrk="1" hangingPunct="1">
              <a:buFontTx/>
              <a:buChar char="•"/>
            </a:pPr>
            <a:r>
              <a:rPr lang="en-US" smtClean="0">
                <a:latin typeface="Arial" pitchFamily="34" charset="0"/>
                <a:cs typeface="Arial" pitchFamily="34" charset="0"/>
              </a:rPr>
              <a:t>They come with health insurance already purchased</a:t>
            </a:r>
          </a:p>
          <a:p>
            <a:pPr eaLnBrk="1" hangingPunct="1">
              <a:buFontTx/>
              <a:buChar char="•"/>
            </a:pPr>
            <a:r>
              <a:rPr lang="en-US" smtClean="0">
                <a:latin typeface="Arial" pitchFamily="34" charset="0"/>
                <a:cs typeface="Arial" pitchFamily="34" charset="0"/>
              </a:rPr>
              <a:t>They may bring credit card, debit card, traverlers checks, cell phone, computer, ipod, etc.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30275" eaLnBrk="0" hangingPunct="0">
              <a:defRPr>
                <a:solidFill>
                  <a:schemeClr val="tx1"/>
                </a:solidFill>
                <a:latin typeface="Arial" pitchFamily="34" charset="0"/>
                <a:cs typeface="Arial" pitchFamily="34" charset="0"/>
              </a:defRPr>
            </a:lvl1pPr>
            <a:lvl2pPr marL="742950" indent="-285750" defTabSz="930275" eaLnBrk="0" hangingPunct="0">
              <a:defRPr>
                <a:solidFill>
                  <a:schemeClr val="tx1"/>
                </a:solidFill>
                <a:latin typeface="Arial" pitchFamily="34" charset="0"/>
                <a:cs typeface="Arial" pitchFamily="34" charset="0"/>
              </a:defRPr>
            </a:lvl2pPr>
            <a:lvl3pPr marL="1143000" indent="-228600" defTabSz="930275" eaLnBrk="0" hangingPunct="0">
              <a:defRPr>
                <a:solidFill>
                  <a:schemeClr val="tx1"/>
                </a:solidFill>
                <a:latin typeface="Arial" pitchFamily="34" charset="0"/>
                <a:cs typeface="Arial" pitchFamily="34" charset="0"/>
              </a:defRPr>
            </a:lvl3pPr>
            <a:lvl4pPr marL="1600200" indent="-228600" defTabSz="930275" eaLnBrk="0" hangingPunct="0">
              <a:defRPr>
                <a:solidFill>
                  <a:schemeClr val="tx1"/>
                </a:solidFill>
                <a:latin typeface="Arial" pitchFamily="34" charset="0"/>
                <a:cs typeface="Arial" pitchFamily="34" charset="0"/>
              </a:defRPr>
            </a:lvl4pPr>
            <a:lvl5pPr marL="2057400" indent="-228600" defTabSz="930275" eaLnBrk="0" hangingPunct="0">
              <a:defRPr>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4E2BA68-B4E1-490F-A385-C2036BD101C5}" type="slidenum">
              <a:rPr lang="en-US" smtClean="0"/>
              <a:pPr eaLnBrk="1" hangingPunct="1"/>
              <a:t>15</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buFontTx/>
              <a:buChar char="•"/>
            </a:pPr>
            <a:r>
              <a:rPr lang="en-US" smtClean="0">
                <a:latin typeface="Arial" pitchFamily="34" charset="0"/>
                <a:cs typeface="Arial" pitchFamily="34" charset="0"/>
              </a:rPr>
              <a:t>Don’t engage in rough physical play including horseplay</a:t>
            </a:r>
          </a:p>
          <a:p>
            <a:pPr eaLnBrk="1" hangingPunct="1">
              <a:buFontTx/>
              <a:buChar char="•"/>
            </a:pPr>
            <a:r>
              <a:rPr lang="en-US" smtClean="0">
                <a:latin typeface="Arial" pitchFamily="34" charset="0"/>
                <a:cs typeface="Arial" pitchFamily="34" charset="0"/>
              </a:rPr>
              <a:t>Don’t use physical force in any way, especially as form of punishment</a:t>
            </a:r>
          </a:p>
          <a:p>
            <a:pPr eaLnBrk="1" hangingPunct="1">
              <a:buFontTx/>
              <a:buChar char="•"/>
            </a:pPr>
            <a:r>
              <a:rPr lang="en-US" smtClean="0">
                <a:latin typeface="Arial" pitchFamily="34" charset="0"/>
                <a:cs typeface="Arial" pitchFamily="34" charset="0"/>
              </a:rPr>
              <a:t>Don’t touch in a way that may be interpreted as intrusive or sexual</a:t>
            </a:r>
          </a:p>
          <a:p>
            <a:pPr eaLnBrk="1" hangingPunct="1">
              <a:buFontTx/>
              <a:buChar char="•"/>
            </a:pPr>
            <a:r>
              <a:rPr lang="en-US" smtClean="0">
                <a:latin typeface="Arial" pitchFamily="34" charset="0"/>
                <a:cs typeface="Arial" pitchFamily="34" charset="0"/>
              </a:rPr>
              <a:t>Don’t make sexually suggestive comments or jokes</a:t>
            </a:r>
          </a:p>
          <a:p>
            <a:pPr eaLnBrk="1" hangingPunct="1">
              <a:buFontTx/>
              <a:buChar char="•"/>
            </a:pPr>
            <a:r>
              <a:rPr lang="en-US" smtClean="0">
                <a:latin typeface="Arial" pitchFamily="34" charset="0"/>
                <a:cs typeface="Arial" pitchFamily="34" charset="0"/>
              </a:rPr>
              <a:t>Don’t spend excessive time alone with the student.  It may be misleading</a:t>
            </a:r>
          </a:p>
          <a:p>
            <a:pPr eaLnBrk="1" hangingPunct="1">
              <a:buFontTx/>
              <a:buChar char="•"/>
            </a:pPr>
            <a:r>
              <a:rPr lang="en-US" smtClean="0">
                <a:latin typeface="Arial" pitchFamily="34" charset="0"/>
                <a:cs typeface="Arial" pitchFamily="34" charset="0"/>
              </a:rPr>
              <a:t>Student may not leave the country during the exchange.</a:t>
            </a:r>
          </a:p>
          <a:p>
            <a:pPr eaLnBrk="1" hangingPunct="1">
              <a:buFontTx/>
              <a:buChar char="•"/>
            </a:pPr>
            <a:r>
              <a:rPr lang="en-US" smtClean="0">
                <a:latin typeface="Arial" pitchFamily="34" charset="0"/>
                <a:cs typeface="Arial" pitchFamily="34" charset="0"/>
              </a:rPr>
              <a:t>Student may not visit family or friends during exchange</a:t>
            </a:r>
          </a:p>
          <a:p>
            <a:pPr eaLnBrk="1" hangingPunct="1">
              <a:buFontTx/>
              <a:buChar char="•"/>
            </a:pPr>
            <a:r>
              <a:rPr lang="en-US" smtClean="0">
                <a:latin typeface="Arial" pitchFamily="34" charset="0"/>
                <a:cs typeface="Arial" pitchFamily="34" charset="0"/>
              </a:rPr>
              <a:t>No vacations unless approved by Youth Exchange Committee</a:t>
            </a:r>
          </a:p>
          <a:p>
            <a:pPr eaLnBrk="1" hangingPunct="1">
              <a:buFontTx/>
              <a:buChar char="•"/>
            </a:pPr>
            <a:r>
              <a:rPr lang="en-US" smtClean="0">
                <a:latin typeface="Arial" pitchFamily="34" charset="0"/>
                <a:cs typeface="Arial" pitchFamily="34" charset="0"/>
              </a:rPr>
              <a:t>Six D’s</a:t>
            </a:r>
          </a:p>
          <a:p>
            <a:pPr lvl="1" eaLnBrk="1" hangingPunct="1">
              <a:buFontTx/>
              <a:buChar char="•"/>
            </a:pPr>
            <a:r>
              <a:rPr lang="en-US" smtClean="0">
                <a:latin typeface="Arial" pitchFamily="34" charset="0"/>
                <a:cs typeface="Arial" pitchFamily="34" charset="0"/>
              </a:rPr>
              <a:t>No Drinking</a:t>
            </a:r>
          </a:p>
          <a:p>
            <a:pPr lvl="1" eaLnBrk="1" hangingPunct="1">
              <a:buFontTx/>
              <a:buChar char="•"/>
            </a:pPr>
            <a:r>
              <a:rPr lang="en-US" smtClean="0">
                <a:latin typeface="Arial" pitchFamily="34" charset="0"/>
                <a:cs typeface="Arial" pitchFamily="34" charset="0"/>
              </a:rPr>
              <a:t>No Drugs</a:t>
            </a:r>
          </a:p>
          <a:p>
            <a:pPr lvl="1" eaLnBrk="1" hangingPunct="1">
              <a:buFontTx/>
              <a:buChar char="•"/>
            </a:pPr>
            <a:r>
              <a:rPr lang="en-US" smtClean="0">
                <a:latin typeface="Arial" pitchFamily="34" charset="0"/>
                <a:cs typeface="Arial" pitchFamily="34" charset="0"/>
              </a:rPr>
              <a:t>No Dating</a:t>
            </a:r>
          </a:p>
          <a:p>
            <a:pPr lvl="1" eaLnBrk="1" hangingPunct="1">
              <a:buFontTx/>
              <a:buChar char="•"/>
            </a:pPr>
            <a:r>
              <a:rPr lang="en-US" smtClean="0">
                <a:latin typeface="Arial" pitchFamily="34" charset="0"/>
                <a:cs typeface="Arial" pitchFamily="34" charset="0"/>
              </a:rPr>
              <a:t>No Driving</a:t>
            </a:r>
          </a:p>
          <a:p>
            <a:pPr lvl="1" eaLnBrk="1" hangingPunct="1">
              <a:buFontTx/>
              <a:buChar char="•"/>
            </a:pPr>
            <a:r>
              <a:rPr lang="en-US" smtClean="0">
                <a:latin typeface="Arial" pitchFamily="34" charset="0"/>
                <a:cs typeface="Arial" pitchFamily="34" charset="0"/>
              </a:rPr>
              <a:t>No Defacing Body (come back the way they came)</a:t>
            </a:r>
          </a:p>
          <a:p>
            <a:pPr lvl="1" eaLnBrk="1" hangingPunct="1">
              <a:buFontTx/>
              <a:buChar char="•"/>
            </a:pPr>
            <a:r>
              <a:rPr lang="en-US" smtClean="0">
                <a:latin typeface="Arial" pitchFamily="34" charset="0"/>
                <a:cs typeface="Arial" pitchFamily="34" charset="0"/>
              </a:rPr>
              <a:t>No Downloading Porn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0275" eaLnBrk="0" hangingPunct="0">
              <a:defRPr>
                <a:solidFill>
                  <a:schemeClr val="tx1"/>
                </a:solidFill>
                <a:latin typeface="Arial" pitchFamily="34" charset="0"/>
                <a:cs typeface="Arial" pitchFamily="34" charset="0"/>
              </a:defRPr>
            </a:lvl1pPr>
            <a:lvl2pPr marL="742950" indent="-285750" defTabSz="930275" eaLnBrk="0" hangingPunct="0">
              <a:defRPr>
                <a:solidFill>
                  <a:schemeClr val="tx1"/>
                </a:solidFill>
                <a:latin typeface="Arial" pitchFamily="34" charset="0"/>
                <a:cs typeface="Arial" pitchFamily="34" charset="0"/>
              </a:defRPr>
            </a:lvl2pPr>
            <a:lvl3pPr marL="1143000" indent="-228600" defTabSz="930275" eaLnBrk="0" hangingPunct="0">
              <a:defRPr>
                <a:solidFill>
                  <a:schemeClr val="tx1"/>
                </a:solidFill>
                <a:latin typeface="Arial" pitchFamily="34" charset="0"/>
                <a:cs typeface="Arial" pitchFamily="34" charset="0"/>
              </a:defRPr>
            </a:lvl3pPr>
            <a:lvl4pPr marL="1600200" indent="-228600" defTabSz="930275" eaLnBrk="0" hangingPunct="0">
              <a:defRPr>
                <a:solidFill>
                  <a:schemeClr val="tx1"/>
                </a:solidFill>
                <a:latin typeface="Arial" pitchFamily="34" charset="0"/>
                <a:cs typeface="Arial" pitchFamily="34" charset="0"/>
              </a:defRPr>
            </a:lvl4pPr>
            <a:lvl5pPr marL="2057400" indent="-228600" defTabSz="930275" eaLnBrk="0" hangingPunct="0">
              <a:defRPr>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3C213FB-C5F7-4E3B-8387-D1ECA1CD6607}" type="slidenum">
              <a:rPr lang="en-US" smtClean="0"/>
              <a:pPr eaLnBrk="1" hangingPunct="1"/>
              <a:t>16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buFontTx/>
              <a:buChar char="•"/>
            </a:pPr>
            <a:r>
              <a:rPr lang="en-US" smtClean="0">
                <a:latin typeface="Arial" pitchFamily="34" charset="0"/>
                <a:cs typeface="Arial" pitchFamily="34" charset="0"/>
              </a:rPr>
              <a:t>Don’t engage in rough physical play including horseplay</a:t>
            </a:r>
          </a:p>
          <a:p>
            <a:pPr eaLnBrk="1" hangingPunct="1">
              <a:buFontTx/>
              <a:buChar char="•"/>
            </a:pPr>
            <a:r>
              <a:rPr lang="en-US" smtClean="0">
                <a:latin typeface="Arial" pitchFamily="34" charset="0"/>
                <a:cs typeface="Arial" pitchFamily="34" charset="0"/>
              </a:rPr>
              <a:t>Don’t use physical force in any way, especially as form of punishment</a:t>
            </a:r>
          </a:p>
          <a:p>
            <a:pPr eaLnBrk="1" hangingPunct="1">
              <a:buFontTx/>
              <a:buChar char="•"/>
            </a:pPr>
            <a:r>
              <a:rPr lang="en-US" smtClean="0">
                <a:latin typeface="Arial" pitchFamily="34" charset="0"/>
                <a:cs typeface="Arial" pitchFamily="34" charset="0"/>
              </a:rPr>
              <a:t>Don’t touch in a way that may be interpreted as intrusive or sexual</a:t>
            </a:r>
          </a:p>
          <a:p>
            <a:pPr eaLnBrk="1" hangingPunct="1">
              <a:buFontTx/>
              <a:buChar char="•"/>
            </a:pPr>
            <a:r>
              <a:rPr lang="en-US" smtClean="0">
                <a:latin typeface="Arial" pitchFamily="34" charset="0"/>
                <a:cs typeface="Arial" pitchFamily="34" charset="0"/>
              </a:rPr>
              <a:t>Don’t make sexually suggestive comments or jokes</a:t>
            </a:r>
          </a:p>
          <a:p>
            <a:pPr eaLnBrk="1" hangingPunct="1">
              <a:buFontTx/>
              <a:buChar char="•"/>
            </a:pPr>
            <a:r>
              <a:rPr lang="en-US" smtClean="0">
                <a:latin typeface="Arial" pitchFamily="34" charset="0"/>
                <a:cs typeface="Arial" pitchFamily="34" charset="0"/>
              </a:rPr>
              <a:t>Don’t spend excessive time alone with the student.  It may be misleading</a:t>
            </a:r>
          </a:p>
          <a:p>
            <a:pPr eaLnBrk="1" hangingPunct="1">
              <a:buFontTx/>
              <a:buChar char="•"/>
            </a:pPr>
            <a:r>
              <a:rPr lang="en-US" smtClean="0">
                <a:latin typeface="Arial" pitchFamily="34" charset="0"/>
                <a:cs typeface="Arial" pitchFamily="34" charset="0"/>
              </a:rPr>
              <a:t>Student may not leave the country during the exchange.</a:t>
            </a:r>
          </a:p>
          <a:p>
            <a:pPr eaLnBrk="1" hangingPunct="1">
              <a:buFontTx/>
              <a:buChar char="•"/>
            </a:pPr>
            <a:r>
              <a:rPr lang="en-US" smtClean="0">
                <a:latin typeface="Arial" pitchFamily="34" charset="0"/>
                <a:cs typeface="Arial" pitchFamily="34" charset="0"/>
              </a:rPr>
              <a:t>Student may not visit family or friends during exchange</a:t>
            </a:r>
          </a:p>
          <a:p>
            <a:pPr eaLnBrk="1" hangingPunct="1">
              <a:buFontTx/>
              <a:buChar char="•"/>
            </a:pPr>
            <a:r>
              <a:rPr lang="en-US" smtClean="0">
                <a:latin typeface="Arial" pitchFamily="34" charset="0"/>
                <a:cs typeface="Arial" pitchFamily="34" charset="0"/>
              </a:rPr>
              <a:t>No vacations unless approved by Youth Exchange Committee</a:t>
            </a:r>
          </a:p>
          <a:p>
            <a:pPr eaLnBrk="1" hangingPunct="1">
              <a:buFontTx/>
              <a:buChar char="•"/>
            </a:pPr>
            <a:r>
              <a:rPr lang="en-US" smtClean="0">
                <a:latin typeface="Arial" pitchFamily="34" charset="0"/>
                <a:cs typeface="Arial" pitchFamily="34" charset="0"/>
              </a:rPr>
              <a:t>Six D’s</a:t>
            </a:r>
          </a:p>
          <a:p>
            <a:pPr lvl="1" eaLnBrk="1" hangingPunct="1">
              <a:buFontTx/>
              <a:buChar char="•"/>
            </a:pPr>
            <a:r>
              <a:rPr lang="en-US" smtClean="0">
                <a:latin typeface="Arial" pitchFamily="34" charset="0"/>
                <a:cs typeface="Arial" pitchFamily="34" charset="0"/>
              </a:rPr>
              <a:t>No Drinking</a:t>
            </a:r>
          </a:p>
          <a:p>
            <a:pPr lvl="1" eaLnBrk="1" hangingPunct="1">
              <a:buFontTx/>
              <a:buChar char="•"/>
            </a:pPr>
            <a:r>
              <a:rPr lang="en-US" smtClean="0">
                <a:latin typeface="Arial" pitchFamily="34" charset="0"/>
                <a:cs typeface="Arial" pitchFamily="34" charset="0"/>
              </a:rPr>
              <a:t>No Drugs</a:t>
            </a:r>
          </a:p>
          <a:p>
            <a:pPr lvl="1" eaLnBrk="1" hangingPunct="1">
              <a:buFontTx/>
              <a:buChar char="•"/>
            </a:pPr>
            <a:r>
              <a:rPr lang="en-US" smtClean="0">
                <a:latin typeface="Arial" pitchFamily="34" charset="0"/>
                <a:cs typeface="Arial" pitchFamily="34" charset="0"/>
              </a:rPr>
              <a:t>No Dating</a:t>
            </a:r>
          </a:p>
          <a:p>
            <a:pPr lvl="1" eaLnBrk="1" hangingPunct="1">
              <a:buFontTx/>
              <a:buChar char="•"/>
            </a:pPr>
            <a:r>
              <a:rPr lang="en-US" smtClean="0">
                <a:latin typeface="Arial" pitchFamily="34" charset="0"/>
                <a:cs typeface="Arial" pitchFamily="34" charset="0"/>
              </a:rPr>
              <a:t>No Driving</a:t>
            </a:r>
          </a:p>
          <a:p>
            <a:pPr lvl="1" eaLnBrk="1" hangingPunct="1">
              <a:buFontTx/>
              <a:buChar char="•"/>
            </a:pPr>
            <a:r>
              <a:rPr lang="en-US" smtClean="0">
                <a:latin typeface="Arial" pitchFamily="34" charset="0"/>
                <a:cs typeface="Arial" pitchFamily="34" charset="0"/>
              </a:rPr>
              <a:t>No Defacing Body (come back the way they came)</a:t>
            </a:r>
          </a:p>
          <a:p>
            <a:pPr lvl="1" eaLnBrk="1" hangingPunct="1">
              <a:buFontTx/>
              <a:buChar char="•"/>
            </a:pPr>
            <a:r>
              <a:rPr lang="en-US" smtClean="0">
                <a:latin typeface="Arial" pitchFamily="34" charset="0"/>
                <a:cs typeface="Arial" pitchFamily="34" charset="0"/>
              </a:rPr>
              <a:t>No Downloading Porn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30275" eaLnBrk="0" hangingPunct="0">
              <a:defRPr>
                <a:solidFill>
                  <a:schemeClr val="tx1"/>
                </a:solidFill>
                <a:latin typeface="Arial" pitchFamily="34" charset="0"/>
                <a:cs typeface="Arial" pitchFamily="34" charset="0"/>
              </a:defRPr>
            </a:lvl1pPr>
            <a:lvl2pPr marL="742950" indent="-285750" defTabSz="930275" eaLnBrk="0" hangingPunct="0">
              <a:defRPr>
                <a:solidFill>
                  <a:schemeClr val="tx1"/>
                </a:solidFill>
                <a:latin typeface="Arial" pitchFamily="34" charset="0"/>
                <a:cs typeface="Arial" pitchFamily="34" charset="0"/>
              </a:defRPr>
            </a:lvl2pPr>
            <a:lvl3pPr marL="1143000" indent="-228600" defTabSz="930275" eaLnBrk="0" hangingPunct="0">
              <a:defRPr>
                <a:solidFill>
                  <a:schemeClr val="tx1"/>
                </a:solidFill>
                <a:latin typeface="Arial" pitchFamily="34" charset="0"/>
                <a:cs typeface="Arial" pitchFamily="34" charset="0"/>
              </a:defRPr>
            </a:lvl3pPr>
            <a:lvl4pPr marL="1600200" indent="-228600" defTabSz="930275" eaLnBrk="0" hangingPunct="0">
              <a:defRPr>
                <a:solidFill>
                  <a:schemeClr val="tx1"/>
                </a:solidFill>
                <a:latin typeface="Arial" pitchFamily="34" charset="0"/>
                <a:cs typeface="Arial" pitchFamily="34" charset="0"/>
              </a:defRPr>
            </a:lvl4pPr>
            <a:lvl5pPr marL="2057400" indent="-228600" defTabSz="930275" eaLnBrk="0" hangingPunct="0">
              <a:defRPr>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6AB0397-AED6-47DA-BB70-3639C5A13BB0}" type="slidenum">
              <a:rPr lang="en-US" smtClean="0"/>
              <a:pPr eaLnBrk="1" hangingPunct="1"/>
              <a:t>17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buFontTx/>
              <a:buChar char="•"/>
            </a:pPr>
            <a:r>
              <a:rPr lang="en-US" smtClean="0">
                <a:latin typeface="Arial" pitchFamily="34" charset="0"/>
                <a:cs typeface="Arial" pitchFamily="34" charset="0"/>
              </a:rPr>
              <a:t>Don’t engage in rough physical play including horseplay</a:t>
            </a:r>
          </a:p>
          <a:p>
            <a:pPr eaLnBrk="1" hangingPunct="1">
              <a:buFontTx/>
              <a:buChar char="•"/>
            </a:pPr>
            <a:r>
              <a:rPr lang="en-US" smtClean="0">
                <a:latin typeface="Arial" pitchFamily="34" charset="0"/>
                <a:cs typeface="Arial" pitchFamily="34" charset="0"/>
              </a:rPr>
              <a:t>Don’t use physical force in any way, especially as form of punishment</a:t>
            </a:r>
          </a:p>
          <a:p>
            <a:pPr eaLnBrk="1" hangingPunct="1">
              <a:buFontTx/>
              <a:buChar char="•"/>
            </a:pPr>
            <a:r>
              <a:rPr lang="en-US" smtClean="0">
                <a:latin typeface="Arial" pitchFamily="34" charset="0"/>
                <a:cs typeface="Arial" pitchFamily="34" charset="0"/>
              </a:rPr>
              <a:t>Don’t touch in a way that may be interpreted as intrusive or sexual</a:t>
            </a:r>
          </a:p>
          <a:p>
            <a:pPr eaLnBrk="1" hangingPunct="1">
              <a:buFontTx/>
              <a:buChar char="•"/>
            </a:pPr>
            <a:r>
              <a:rPr lang="en-US" smtClean="0">
                <a:latin typeface="Arial" pitchFamily="34" charset="0"/>
                <a:cs typeface="Arial" pitchFamily="34" charset="0"/>
              </a:rPr>
              <a:t>Don’t make sexually suggestive comments or jokes</a:t>
            </a:r>
          </a:p>
          <a:p>
            <a:pPr eaLnBrk="1" hangingPunct="1">
              <a:buFontTx/>
              <a:buChar char="•"/>
            </a:pPr>
            <a:r>
              <a:rPr lang="en-US" smtClean="0">
                <a:latin typeface="Arial" pitchFamily="34" charset="0"/>
                <a:cs typeface="Arial" pitchFamily="34" charset="0"/>
              </a:rPr>
              <a:t>Don’t spend excessive time alone with the student.  It may be misleading</a:t>
            </a:r>
          </a:p>
          <a:p>
            <a:pPr eaLnBrk="1" hangingPunct="1">
              <a:buFontTx/>
              <a:buChar char="•"/>
            </a:pPr>
            <a:r>
              <a:rPr lang="en-US" smtClean="0">
                <a:latin typeface="Arial" pitchFamily="34" charset="0"/>
                <a:cs typeface="Arial" pitchFamily="34" charset="0"/>
              </a:rPr>
              <a:t>Student may not leave the country during the exchange.</a:t>
            </a:r>
          </a:p>
          <a:p>
            <a:pPr eaLnBrk="1" hangingPunct="1">
              <a:buFontTx/>
              <a:buChar char="•"/>
            </a:pPr>
            <a:r>
              <a:rPr lang="en-US" smtClean="0">
                <a:latin typeface="Arial" pitchFamily="34" charset="0"/>
                <a:cs typeface="Arial" pitchFamily="34" charset="0"/>
              </a:rPr>
              <a:t>Student may not visit family or friends during exchange</a:t>
            </a:r>
          </a:p>
          <a:p>
            <a:pPr eaLnBrk="1" hangingPunct="1">
              <a:buFontTx/>
              <a:buChar char="•"/>
            </a:pPr>
            <a:r>
              <a:rPr lang="en-US" smtClean="0">
                <a:latin typeface="Arial" pitchFamily="34" charset="0"/>
                <a:cs typeface="Arial" pitchFamily="34" charset="0"/>
              </a:rPr>
              <a:t>No vacations unless approved by Youth Exchange Committee</a:t>
            </a:r>
          </a:p>
          <a:p>
            <a:pPr eaLnBrk="1" hangingPunct="1">
              <a:buFontTx/>
              <a:buChar char="•"/>
            </a:pPr>
            <a:r>
              <a:rPr lang="en-US" smtClean="0">
                <a:latin typeface="Arial" pitchFamily="34" charset="0"/>
                <a:cs typeface="Arial" pitchFamily="34" charset="0"/>
              </a:rPr>
              <a:t>Six D’s</a:t>
            </a:r>
          </a:p>
          <a:p>
            <a:pPr lvl="1" eaLnBrk="1" hangingPunct="1">
              <a:buFontTx/>
              <a:buChar char="•"/>
            </a:pPr>
            <a:r>
              <a:rPr lang="en-US" smtClean="0">
                <a:latin typeface="Arial" pitchFamily="34" charset="0"/>
                <a:cs typeface="Arial" pitchFamily="34" charset="0"/>
              </a:rPr>
              <a:t>No Drinking</a:t>
            </a:r>
          </a:p>
          <a:p>
            <a:pPr lvl="1" eaLnBrk="1" hangingPunct="1">
              <a:buFontTx/>
              <a:buChar char="•"/>
            </a:pPr>
            <a:r>
              <a:rPr lang="en-US" smtClean="0">
                <a:latin typeface="Arial" pitchFamily="34" charset="0"/>
                <a:cs typeface="Arial" pitchFamily="34" charset="0"/>
              </a:rPr>
              <a:t>No Drugs</a:t>
            </a:r>
          </a:p>
          <a:p>
            <a:pPr lvl="1" eaLnBrk="1" hangingPunct="1">
              <a:buFontTx/>
              <a:buChar char="•"/>
            </a:pPr>
            <a:r>
              <a:rPr lang="en-US" smtClean="0">
                <a:latin typeface="Arial" pitchFamily="34" charset="0"/>
                <a:cs typeface="Arial" pitchFamily="34" charset="0"/>
              </a:rPr>
              <a:t>No Dating</a:t>
            </a:r>
          </a:p>
          <a:p>
            <a:pPr lvl="1" eaLnBrk="1" hangingPunct="1">
              <a:buFontTx/>
              <a:buChar char="•"/>
            </a:pPr>
            <a:r>
              <a:rPr lang="en-US" smtClean="0">
                <a:latin typeface="Arial" pitchFamily="34" charset="0"/>
                <a:cs typeface="Arial" pitchFamily="34" charset="0"/>
              </a:rPr>
              <a:t>No Driving</a:t>
            </a:r>
          </a:p>
          <a:p>
            <a:pPr lvl="1" eaLnBrk="1" hangingPunct="1">
              <a:buFontTx/>
              <a:buChar char="•"/>
            </a:pPr>
            <a:r>
              <a:rPr lang="en-US" smtClean="0">
                <a:latin typeface="Arial" pitchFamily="34" charset="0"/>
                <a:cs typeface="Arial" pitchFamily="34" charset="0"/>
              </a:rPr>
              <a:t>No Defacing Body (come back the way they came)</a:t>
            </a:r>
          </a:p>
          <a:p>
            <a:pPr lvl="1" eaLnBrk="1" hangingPunct="1">
              <a:buFontTx/>
              <a:buChar char="•"/>
            </a:pPr>
            <a:r>
              <a:rPr lang="en-US" smtClean="0">
                <a:latin typeface="Arial" pitchFamily="34" charset="0"/>
                <a:cs typeface="Arial" pitchFamily="34" charset="0"/>
              </a:rPr>
              <a:t>No Downloading Porn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0275" eaLnBrk="0" hangingPunct="0">
              <a:defRPr>
                <a:solidFill>
                  <a:schemeClr val="tx1"/>
                </a:solidFill>
                <a:latin typeface="Arial" pitchFamily="34" charset="0"/>
                <a:cs typeface="Arial" pitchFamily="34" charset="0"/>
              </a:defRPr>
            </a:lvl1pPr>
            <a:lvl2pPr marL="742950" indent="-285750" defTabSz="930275" eaLnBrk="0" hangingPunct="0">
              <a:defRPr>
                <a:solidFill>
                  <a:schemeClr val="tx1"/>
                </a:solidFill>
                <a:latin typeface="Arial" pitchFamily="34" charset="0"/>
                <a:cs typeface="Arial" pitchFamily="34" charset="0"/>
              </a:defRPr>
            </a:lvl2pPr>
            <a:lvl3pPr marL="1143000" indent="-228600" defTabSz="930275" eaLnBrk="0" hangingPunct="0">
              <a:defRPr>
                <a:solidFill>
                  <a:schemeClr val="tx1"/>
                </a:solidFill>
                <a:latin typeface="Arial" pitchFamily="34" charset="0"/>
                <a:cs typeface="Arial" pitchFamily="34" charset="0"/>
              </a:defRPr>
            </a:lvl3pPr>
            <a:lvl4pPr marL="1600200" indent="-228600" defTabSz="930275" eaLnBrk="0" hangingPunct="0">
              <a:defRPr>
                <a:solidFill>
                  <a:schemeClr val="tx1"/>
                </a:solidFill>
                <a:latin typeface="Arial" pitchFamily="34" charset="0"/>
                <a:cs typeface="Arial" pitchFamily="34" charset="0"/>
              </a:defRPr>
            </a:lvl4pPr>
            <a:lvl5pPr marL="2057400" indent="-228600" defTabSz="930275" eaLnBrk="0" hangingPunct="0">
              <a:defRPr>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BF64D1A-D4E2-43E8-82D9-C30B5841DAB1}" type="slidenum">
              <a:rPr lang="en-US" smtClean="0"/>
              <a:pPr eaLnBrk="1" hangingPunct="1"/>
              <a:t>18</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buFontTx/>
              <a:buChar char="•"/>
            </a:pPr>
            <a:r>
              <a:rPr lang="en-US" smtClean="0">
                <a:latin typeface="Arial" pitchFamily="34" charset="0"/>
                <a:cs typeface="Arial" pitchFamily="34" charset="0"/>
              </a:rPr>
              <a:t>Don’t engage in rough physical play including horseplay</a:t>
            </a:r>
          </a:p>
          <a:p>
            <a:pPr eaLnBrk="1" hangingPunct="1">
              <a:buFontTx/>
              <a:buChar char="•"/>
            </a:pPr>
            <a:r>
              <a:rPr lang="en-US" smtClean="0">
                <a:latin typeface="Arial" pitchFamily="34" charset="0"/>
                <a:cs typeface="Arial" pitchFamily="34" charset="0"/>
              </a:rPr>
              <a:t>Don’t use physical force in any way, especially as form of punishment</a:t>
            </a:r>
          </a:p>
          <a:p>
            <a:pPr eaLnBrk="1" hangingPunct="1">
              <a:buFontTx/>
              <a:buChar char="•"/>
            </a:pPr>
            <a:r>
              <a:rPr lang="en-US" smtClean="0">
                <a:latin typeface="Arial" pitchFamily="34" charset="0"/>
                <a:cs typeface="Arial" pitchFamily="34" charset="0"/>
              </a:rPr>
              <a:t>Don’t touch in a way that may be interpreted as intrusive or sexual</a:t>
            </a:r>
          </a:p>
          <a:p>
            <a:pPr eaLnBrk="1" hangingPunct="1">
              <a:buFontTx/>
              <a:buChar char="•"/>
            </a:pPr>
            <a:r>
              <a:rPr lang="en-US" smtClean="0">
                <a:latin typeface="Arial" pitchFamily="34" charset="0"/>
                <a:cs typeface="Arial" pitchFamily="34" charset="0"/>
              </a:rPr>
              <a:t>Don’t make sexually suggestive comments or jokes</a:t>
            </a:r>
          </a:p>
          <a:p>
            <a:pPr eaLnBrk="1" hangingPunct="1">
              <a:buFontTx/>
              <a:buChar char="•"/>
            </a:pPr>
            <a:r>
              <a:rPr lang="en-US" smtClean="0">
                <a:latin typeface="Arial" pitchFamily="34" charset="0"/>
                <a:cs typeface="Arial" pitchFamily="34" charset="0"/>
              </a:rPr>
              <a:t>Don’t spend excessive time alone with the student.  It may be misleading</a:t>
            </a:r>
          </a:p>
          <a:p>
            <a:pPr eaLnBrk="1" hangingPunct="1">
              <a:buFontTx/>
              <a:buChar char="•"/>
            </a:pPr>
            <a:r>
              <a:rPr lang="en-US" smtClean="0">
                <a:latin typeface="Arial" pitchFamily="34" charset="0"/>
                <a:cs typeface="Arial" pitchFamily="34" charset="0"/>
              </a:rPr>
              <a:t>Student may not leave the country during the exchange.</a:t>
            </a:r>
          </a:p>
          <a:p>
            <a:pPr eaLnBrk="1" hangingPunct="1">
              <a:buFontTx/>
              <a:buChar char="•"/>
            </a:pPr>
            <a:r>
              <a:rPr lang="en-US" smtClean="0">
                <a:latin typeface="Arial" pitchFamily="34" charset="0"/>
                <a:cs typeface="Arial" pitchFamily="34" charset="0"/>
              </a:rPr>
              <a:t>Student may not visit family or friends during exchange</a:t>
            </a:r>
          </a:p>
          <a:p>
            <a:pPr eaLnBrk="1" hangingPunct="1">
              <a:buFontTx/>
              <a:buChar char="•"/>
            </a:pPr>
            <a:r>
              <a:rPr lang="en-US" smtClean="0">
                <a:latin typeface="Arial" pitchFamily="34" charset="0"/>
                <a:cs typeface="Arial" pitchFamily="34" charset="0"/>
              </a:rPr>
              <a:t>No vacations unless approved by Youth Exchange Committee</a:t>
            </a:r>
          </a:p>
          <a:p>
            <a:pPr eaLnBrk="1" hangingPunct="1">
              <a:buFontTx/>
              <a:buChar char="•"/>
            </a:pPr>
            <a:r>
              <a:rPr lang="en-US" smtClean="0">
                <a:latin typeface="Arial" pitchFamily="34" charset="0"/>
                <a:cs typeface="Arial" pitchFamily="34" charset="0"/>
              </a:rPr>
              <a:t>Six D’s</a:t>
            </a:r>
          </a:p>
          <a:p>
            <a:pPr lvl="1" eaLnBrk="1" hangingPunct="1">
              <a:buFontTx/>
              <a:buChar char="•"/>
            </a:pPr>
            <a:r>
              <a:rPr lang="en-US" smtClean="0">
                <a:latin typeface="Arial" pitchFamily="34" charset="0"/>
                <a:cs typeface="Arial" pitchFamily="34" charset="0"/>
              </a:rPr>
              <a:t>No Drinking</a:t>
            </a:r>
          </a:p>
          <a:p>
            <a:pPr lvl="1" eaLnBrk="1" hangingPunct="1">
              <a:buFontTx/>
              <a:buChar char="•"/>
            </a:pPr>
            <a:r>
              <a:rPr lang="en-US" smtClean="0">
                <a:latin typeface="Arial" pitchFamily="34" charset="0"/>
                <a:cs typeface="Arial" pitchFamily="34" charset="0"/>
              </a:rPr>
              <a:t>No Drugs</a:t>
            </a:r>
          </a:p>
          <a:p>
            <a:pPr lvl="1" eaLnBrk="1" hangingPunct="1">
              <a:buFontTx/>
              <a:buChar char="•"/>
            </a:pPr>
            <a:r>
              <a:rPr lang="en-US" smtClean="0">
                <a:latin typeface="Arial" pitchFamily="34" charset="0"/>
                <a:cs typeface="Arial" pitchFamily="34" charset="0"/>
              </a:rPr>
              <a:t>No Dating</a:t>
            </a:r>
          </a:p>
          <a:p>
            <a:pPr lvl="1" eaLnBrk="1" hangingPunct="1">
              <a:buFontTx/>
              <a:buChar char="•"/>
            </a:pPr>
            <a:r>
              <a:rPr lang="en-US" smtClean="0">
                <a:latin typeface="Arial" pitchFamily="34" charset="0"/>
                <a:cs typeface="Arial" pitchFamily="34" charset="0"/>
              </a:rPr>
              <a:t>No Driving</a:t>
            </a:r>
          </a:p>
          <a:p>
            <a:pPr lvl="1" eaLnBrk="1" hangingPunct="1">
              <a:buFontTx/>
              <a:buChar char="•"/>
            </a:pPr>
            <a:r>
              <a:rPr lang="en-US" smtClean="0">
                <a:latin typeface="Arial" pitchFamily="34" charset="0"/>
                <a:cs typeface="Arial" pitchFamily="34" charset="0"/>
              </a:rPr>
              <a:t>No Defacing Body (come back the way they came)</a:t>
            </a:r>
          </a:p>
          <a:p>
            <a:pPr lvl="1" eaLnBrk="1" hangingPunct="1">
              <a:buFontTx/>
              <a:buChar char="•"/>
            </a:pPr>
            <a:r>
              <a:rPr lang="en-US" smtClean="0">
                <a:latin typeface="Arial" pitchFamily="34" charset="0"/>
                <a:cs typeface="Arial" pitchFamily="34" charset="0"/>
              </a:rPr>
              <a:t>No Downloading Porn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0275" eaLnBrk="0" hangingPunct="0">
              <a:defRPr>
                <a:solidFill>
                  <a:schemeClr val="tx1"/>
                </a:solidFill>
                <a:latin typeface="Arial" pitchFamily="34" charset="0"/>
                <a:cs typeface="Arial" pitchFamily="34" charset="0"/>
              </a:defRPr>
            </a:lvl1pPr>
            <a:lvl2pPr marL="742950" indent="-285750" defTabSz="930275" eaLnBrk="0" hangingPunct="0">
              <a:defRPr>
                <a:solidFill>
                  <a:schemeClr val="tx1"/>
                </a:solidFill>
                <a:latin typeface="Arial" pitchFamily="34" charset="0"/>
                <a:cs typeface="Arial" pitchFamily="34" charset="0"/>
              </a:defRPr>
            </a:lvl2pPr>
            <a:lvl3pPr marL="1143000" indent="-228600" defTabSz="930275" eaLnBrk="0" hangingPunct="0">
              <a:defRPr>
                <a:solidFill>
                  <a:schemeClr val="tx1"/>
                </a:solidFill>
                <a:latin typeface="Arial" pitchFamily="34" charset="0"/>
                <a:cs typeface="Arial" pitchFamily="34" charset="0"/>
              </a:defRPr>
            </a:lvl3pPr>
            <a:lvl4pPr marL="1600200" indent="-228600" defTabSz="930275" eaLnBrk="0" hangingPunct="0">
              <a:defRPr>
                <a:solidFill>
                  <a:schemeClr val="tx1"/>
                </a:solidFill>
                <a:latin typeface="Arial" pitchFamily="34" charset="0"/>
                <a:cs typeface="Arial" pitchFamily="34" charset="0"/>
              </a:defRPr>
            </a:lvl4pPr>
            <a:lvl5pPr marL="2057400" indent="-228600" defTabSz="930275" eaLnBrk="0" hangingPunct="0">
              <a:defRPr>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46015F8-C4A6-4489-8264-2A598FC25B7A}" type="slidenum">
              <a:rPr lang="en-US" smtClean="0"/>
              <a:pPr eaLnBrk="1" hangingPunct="1"/>
              <a:t>19</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buFontTx/>
              <a:buChar char="•"/>
            </a:pPr>
            <a:r>
              <a:rPr lang="en-US" smtClean="0">
                <a:latin typeface="Arial" pitchFamily="34" charset="0"/>
                <a:cs typeface="Arial" pitchFamily="34" charset="0"/>
              </a:rPr>
              <a:t>Don’t engage in rough physical play including horseplay</a:t>
            </a:r>
          </a:p>
          <a:p>
            <a:pPr eaLnBrk="1" hangingPunct="1">
              <a:buFontTx/>
              <a:buChar char="•"/>
            </a:pPr>
            <a:r>
              <a:rPr lang="en-US" smtClean="0">
                <a:latin typeface="Arial" pitchFamily="34" charset="0"/>
                <a:cs typeface="Arial" pitchFamily="34" charset="0"/>
              </a:rPr>
              <a:t>Don’t use physical force in any way, especially as form of punishment</a:t>
            </a:r>
          </a:p>
          <a:p>
            <a:pPr eaLnBrk="1" hangingPunct="1">
              <a:buFontTx/>
              <a:buChar char="•"/>
            </a:pPr>
            <a:r>
              <a:rPr lang="en-US" smtClean="0">
                <a:latin typeface="Arial" pitchFamily="34" charset="0"/>
                <a:cs typeface="Arial" pitchFamily="34" charset="0"/>
              </a:rPr>
              <a:t>Don’t touch in a way that may be interpreted as intrusive or sexual</a:t>
            </a:r>
          </a:p>
          <a:p>
            <a:pPr eaLnBrk="1" hangingPunct="1">
              <a:buFontTx/>
              <a:buChar char="•"/>
            </a:pPr>
            <a:r>
              <a:rPr lang="en-US" smtClean="0">
                <a:latin typeface="Arial" pitchFamily="34" charset="0"/>
                <a:cs typeface="Arial" pitchFamily="34" charset="0"/>
              </a:rPr>
              <a:t>Don’t make sexually suggestive comments or jokes</a:t>
            </a:r>
          </a:p>
          <a:p>
            <a:pPr eaLnBrk="1" hangingPunct="1">
              <a:buFontTx/>
              <a:buChar char="•"/>
            </a:pPr>
            <a:r>
              <a:rPr lang="en-US" smtClean="0">
                <a:latin typeface="Arial" pitchFamily="34" charset="0"/>
                <a:cs typeface="Arial" pitchFamily="34" charset="0"/>
              </a:rPr>
              <a:t>Don’t spend excessive time alone with the student.  It may be misleading</a:t>
            </a:r>
          </a:p>
          <a:p>
            <a:pPr eaLnBrk="1" hangingPunct="1">
              <a:buFontTx/>
              <a:buChar char="•"/>
            </a:pPr>
            <a:r>
              <a:rPr lang="en-US" smtClean="0">
                <a:latin typeface="Arial" pitchFamily="34" charset="0"/>
                <a:cs typeface="Arial" pitchFamily="34" charset="0"/>
              </a:rPr>
              <a:t>Student may not leave the country during the exchange.</a:t>
            </a:r>
          </a:p>
          <a:p>
            <a:pPr eaLnBrk="1" hangingPunct="1">
              <a:buFontTx/>
              <a:buChar char="•"/>
            </a:pPr>
            <a:r>
              <a:rPr lang="en-US" smtClean="0">
                <a:latin typeface="Arial" pitchFamily="34" charset="0"/>
                <a:cs typeface="Arial" pitchFamily="34" charset="0"/>
              </a:rPr>
              <a:t>Student may not visit family or friends during exchange</a:t>
            </a:r>
          </a:p>
          <a:p>
            <a:pPr eaLnBrk="1" hangingPunct="1">
              <a:buFontTx/>
              <a:buChar char="•"/>
            </a:pPr>
            <a:r>
              <a:rPr lang="en-US" smtClean="0">
                <a:latin typeface="Arial" pitchFamily="34" charset="0"/>
                <a:cs typeface="Arial" pitchFamily="34" charset="0"/>
              </a:rPr>
              <a:t>No vacations unless approved by Youth Exchange Committee</a:t>
            </a:r>
          </a:p>
          <a:p>
            <a:pPr eaLnBrk="1" hangingPunct="1">
              <a:buFontTx/>
              <a:buChar char="•"/>
            </a:pPr>
            <a:r>
              <a:rPr lang="en-US" smtClean="0">
                <a:latin typeface="Arial" pitchFamily="34" charset="0"/>
                <a:cs typeface="Arial" pitchFamily="34" charset="0"/>
              </a:rPr>
              <a:t>Six D’s</a:t>
            </a:r>
          </a:p>
          <a:p>
            <a:pPr lvl="1" eaLnBrk="1" hangingPunct="1">
              <a:buFontTx/>
              <a:buChar char="•"/>
            </a:pPr>
            <a:r>
              <a:rPr lang="en-US" smtClean="0">
                <a:latin typeface="Arial" pitchFamily="34" charset="0"/>
                <a:cs typeface="Arial" pitchFamily="34" charset="0"/>
              </a:rPr>
              <a:t>No Drinking</a:t>
            </a:r>
          </a:p>
          <a:p>
            <a:pPr lvl="1" eaLnBrk="1" hangingPunct="1">
              <a:buFontTx/>
              <a:buChar char="•"/>
            </a:pPr>
            <a:r>
              <a:rPr lang="en-US" smtClean="0">
                <a:latin typeface="Arial" pitchFamily="34" charset="0"/>
                <a:cs typeface="Arial" pitchFamily="34" charset="0"/>
              </a:rPr>
              <a:t>No Drugs</a:t>
            </a:r>
          </a:p>
          <a:p>
            <a:pPr lvl="1" eaLnBrk="1" hangingPunct="1">
              <a:buFontTx/>
              <a:buChar char="•"/>
            </a:pPr>
            <a:r>
              <a:rPr lang="en-US" smtClean="0">
                <a:latin typeface="Arial" pitchFamily="34" charset="0"/>
                <a:cs typeface="Arial" pitchFamily="34" charset="0"/>
              </a:rPr>
              <a:t>No Dating</a:t>
            </a:r>
          </a:p>
          <a:p>
            <a:pPr lvl="1" eaLnBrk="1" hangingPunct="1">
              <a:buFontTx/>
              <a:buChar char="•"/>
            </a:pPr>
            <a:r>
              <a:rPr lang="en-US" smtClean="0">
                <a:latin typeface="Arial" pitchFamily="34" charset="0"/>
                <a:cs typeface="Arial" pitchFamily="34" charset="0"/>
              </a:rPr>
              <a:t>No Driving</a:t>
            </a:r>
          </a:p>
          <a:p>
            <a:pPr lvl="1" eaLnBrk="1" hangingPunct="1">
              <a:buFontTx/>
              <a:buChar char="•"/>
            </a:pPr>
            <a:r>
              <a:rPr lang="en-US" smtClean="0">
                <a:latin typeface="Arial" pitchFamily="34" charset="0"/>
                <a:cs typeface="Arial" pitchFamily="34" charset="0"/>
              </a:rPr>
              <a:t>No Defacing Body (come back the way they came)</a:t>
            </a:r>
          </a:p>
          <a:p>
            <a:pPr lvl="1" eaLnBrk="1" hangingPunct="1">
              <a:buFontTx/>
              <a:buChar char="•"/>
            </a:pPr>
            <a:r>
              <a:rPr lang="en-US" smtClean="0">
                <a:latin typeface="Arial" pitchFamily="34" charset="0"/>
                <a:cs typeface="Arial" pitchFamily="34" charset="0"/>
              </a:rPr>
              <a:t>No Downloading Porn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0275" eaLnBrk="0" hangingPunct="0">
              <a:defRPr>
                <a:solidFill>
                  <a:schemeClr val="tx1"/>
                </a:solidFill>
                <a:latin typeface="Arial" pitchFamily="34" charset="0"/>
                <a:cs typeface="Arial" pitchFamily="34" charset="0"/>
              </a:defRPr>
            </a:lvl1pPr>
            <a:lvl2pPr marL="742950" indent="-285750" defTabSz="930275" eaLnBrk="0" hangingPunct="0">
              <a:defRPr>
                <a:solidFill>
                  <a:schemeClr val="tx1"/>
                </a:solidFill>
                <a:latin typeface="Arial" pitchFamily="34" charset="0"/>
                <a:cs typeface="Arial" pitchFamily="34" charset="0"/>
              </a:defRPr>
            </a:lvl2pPr>
            <a:lvl3pPr marL="1143000" indent="-228600" defTabSz="930275" eaLnBrk="0" hangingPunct="0">
              <a:defRPr>
                <a:solidFill>
                  <a:schemeClr val="tx1"/>
                </a:solidFill>
                <a:latin typeface="Arial" pitchFamily="34" charset="0"/>
                <a:cs typeface="Arial" pitchFamily="34" charset="0"/>
              </a:defRPr>
            </a:lvl3pPr>
            <a:lvl4pPr marL="1600200" indent="-228600" defTabSz="930275" eaLnBrk="0" hangingPunct="0">
              <a:defRPr>
                <a:solidFill>
                  <a:schemeClr val="tx1"/>
                </a:solidFill>
                <a:latin typeface="Arial" pitchFamily="34" charset="0"/>
                <a:cs typeface="Arial" pitchFamily="34" charset="0"/>
              </a:defRPr>
            </a:lvl4pPr>
            <a:lvl5pPr marL="2057400" indent="-228600" defTabSz="930275" eaLnBrk="0" hangingPunct="0">
              <a:defRPr>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5B58C3B-D3E4-4B7C-8A53-89B8E195EAE4}" type="slidenum">
              <a:rPr lang="en-US" smtClean="0"/>
              <a:pPr eaLnBrk="1" hangingPunct="1"/>
              <a:t>20</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buFontTx/>
              <a:buChar char="•"/>
            </a:pPr>
            <a:r>
              <a:rPr lang="en-US" smtClean="0">
                <a:latin typeface="Arial" pitchFamily="34" charset="0"/>
                <a:cs typeface="Arial" pitchFamily="34" charset="0"/>
              </a:rPr>
              <a:t>Don’t engage in rough physical play including horseplay</a:t>
            </a:r>
          </a:p>
          <a:p>
            <a:pPr eaLnBrk="1" hangingPunct="1">
              <a:buFontTx/>
              <a:buChar char="•"/>
            </a:pPr>
            <a:r>
              <a:rPr lang="en-US" smtClean="0">
                <a:latin typeface="Arial" pitchFamily="34" charset="0"/>
                <a:cs typeface="Arial" pitchFamily="34" charset="0"/>
              </a:rPr>
              <a:t>Don’t use physical force in any way, especially as form of punishment</a:t>
            </a:r>
          </a:p>
          <a:p>
            <a:pPr eaLnBrk="1" hangingPunct="1">
              <a:buFontTx/>
              <a:buChar char="•"/>
            </a:pPr>
            <a:r>
              <a:rPr lang="en-US" smtClean="0">
                <a:latin typeface="Arial" pitchFamily="34" charset="0"/>
                <a:cs typeface="Arial" pitchFamily="34" charset="0"/>
              </a:rPr>
              <a:t>Don’t touch in a way that may be interpreted as intrusive or sexual</a:t>
            </a:r>
          </a:p>
          <a:p>
            <a:pPr eaLnBrk="1" hangingPunct="1">
              <a:buFontTx/>
              <a:buChar char="•"/>
            </a:pPr>
            <a:r>
              <a:rPr lang="en-US" smtClean="0">
                <a:latin typeface="Arial" pitchFamily="34" charset="0"/>
                <a:cs typeface="Arial" pitchFamily="34" charset="0"/>
              </a:rPr>
              <a:t>Don’t make sexually suggestive comments or jokes</a:t>
            </a:r>
          </a:p>
          <a:p>
            <a:pPr eaLnBrk="1" hangingPunct="1">
              <a:buFontTx/>
              <a:buChar char="•"/>
            </a:pPr>
            <a:r>
              <a:rPr lang="en-US" smtClean="0">
                <a:latin typeface="Arial" pitchFamily="34" charset="0"/>
                <a:cs typeface="Arial" pitchFamily="34" charset="0"/>
              </a:rPr>
              <a:t>Don’t spend excessive time alone with the student.  It may be misleading</a:t>
            </a:r>
          </a:p>
          <a:p>
            <a:pPr eaLnBrk="1" hangingPunct="1">
              <a:buFontTx/>
              <a:buChar char="•"/>
            </a:pPr>
            <a:r>
              <a:rPr lang="en-US" smtClean="0">
                <a:latin typeface="Arial" pitchFamily="34" charset="0"/>
                <a:cs typeface="Arial" pitchFamily="34" charset="0"/>
              </a:rPr>
              <a:t>Student may not leave the country during the exchange.</a:t>
            </a:r>
          </a:p>
          <a:p>
            <a:pPr eaLnBrk="1" hangingPunct="1">
              <a:buFontTx/>
              <a:buChar char="•"/>
            </a:pPr>
            <a:r>
              <a:rPr lang="en-US" smtClean="0">
                <a:latin typeface="Arial" pitchFamily="34" charset="0"/>
                <a:cs typeface="Arial" pitchFamily="34" charset="0"/>
              </a:rPr>
              <a:t>Student may not visit family or friends during exchange</a:t>
            </a:r>
          </a:p>
          <a:p>
            <a:pPr eaLnBrk="1" hangingPunct="1">
              <a:buFontTx/>
              <a:buChar char="•"/>
            </a:pPr>
            <a:r>
              <a:rPr lang="en-US" smtClean="0">
                <a:latin typeface="Arial" pitchFamily="34" charset="0"/>
                <a:cs typeface="Arial" pitchFamily="34" charset="0"/>
              </a:rPr>
              <a:t>No vacations unless approved by Youth Exchange Committee</a:t>
            </a:r>
          </a:p>
          <a:p>
            <a:pPr eaLnBrk="1" hangingPunct="1">
              <a:buFontTx/>
              <a:buChar char="•"/>
            </a:pPr>
            <a:r>
              <a:rPr lang="en-US" smtClean="0">
                <a:latin typeface="Arial" pitchFamily="34" charset="0"/>
                <a:cs typeface="Arial" pitchFamily="34" charset="0"/>
              </a:rPr>
              <a:t>Six D’s</a:t>
            </a:r>
          </a:p>
          <a:p>
            <a:pPr lvl="1" eaLnBrk="1" hangingPunct="1">
              <a:buFontTx/>
              <a:buChar char="•"/>
            </a:pPr>
            <a:r>
              <a:rPr lang="en-US" smtClean="0">
                <a:latin typeface="Arial" pitchFamily="34" charset="0"/>
                <a:cs typeface="Arial" pitchFamily="34" charset="0"/>
              </a:rPr>
              <a:t>No Drinking</a:t>
            </a:r>
          </a:p>
          <a:p>
            <a:pPr lvl="1" eaLnBrk="1" hangingPunct="1">
              <a:buFontTx/>
              <a:buChar char="•"/>
            </a:pPr>
            <a:r>
              <a:rPr lang="en-US" smtClean="0">
                <a:latin typeface="Arial" pitchFamily="34" charset="0"/>
                <a:cs typeface="Arial" pitchFamily="34" charset="0"/>
              </a:rPr>
              <a:t>No Drugs</a:t>
            </a:r>
          </a:p>
          <a:p>
            <a:pPr lvl="1" eaLnBrk="1" hangingPunct="1">
              <a:buFontTx/>
              <a:buChar char="•"/>
            </a:pPr>
            <a:r>
              <a:rPr lang="en-US" smtClean="0">
                <a:latin typeface="Arial" pitchFamily="34" charset="0"/>
                <a:cs typeface="Arial" pitchFamily="34" charset="0"/>
              </a:rPr>
              <a:t>No Dating</a:t>
            </a:r>
          </a:p>
          <a:p>
            <a:pPr lvl="1" eaLnBrk="1" hangingPunct="1">
              <a:buFontTx/>
              <a:buChar char="•"/>
            </a:pPr>
            <a:r>
              <a:rPr lang="en-US" smtClean="0">
                <a:latin typeface="Arial" pitchFamily="34" charset="0"/>
                <a:cs typeface="Arial" pitchFamily="34" charset="0"/>
              </a:rPr>
              <a:t>No Driving</a:t>
            </a:r>
          </a:p>
          <a:p>
            <a:pPr lvl="1" eaLnBrk="1" hangingPunct="1">
              <a:buFontTx/>
              <a:buChar char="•"/>
            </a:pPr>
            <a:r>
              <a:rPr lang="en-US" smtClean="0">
                <a:latin typeface="Arial" pitchFamily="34" charset="0"/>
                <a:cs typeface="Arial" pitchFamily="34" charset="0"/>
              </a:rPr>
              <a:t>No Defacing Body (come back the way they came)</a:t>
            </a:r>
          </a:p>
          <a:p>
            <a:pPr lvl="1" eaLnBrk="1" hangingPunct="1">
              <a:buFontTx/>
              <a:buChar char="•"/>
            </a:pPr>
            <a:r>
              <a:rPr lang="en-US" smtClean="0">
                <a:latin typeface="Arial" pitchFamily="34" charset="0"/>
                <a:cs typeface="Arial" pitchFamily="34" charset="0"/>
              </a:rPr>
              <a:t>No Downloading Porn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0275" eaLnBrk="0" hangingPunct="0">
              <a:defRPr>
                <a:solidFill>
                  <a:schemeClr val="tx1"/>
                </a:solidFill>
                <a:latin typeface="Arial" pitchFamily="34" charset="0"/>
                <a:cs typeface="Arial" pitchFamily="34" charset="0"/>
              </a:defRPr>
            </a:lvl1pPr>
            <a:lvl2pPr marL="742950" indent="-285750" defTabSz="930275" eaLnBrk="0" hangingPunct="0">
              <a:defRPr>
                <a:solidFill>
                  <a:schemeClr val="tx1"/>
                </a:solidFill>
                <a:latin typeface="Arial" pitchFamily="34" charset="0"/>
                <a:cs typeface="Arial" pitchFamily="34" charset="0"/>
              </a:defRPr>
            </a:lvl2pPr>
            <a:lvl3pPr marL="1143000" indent="-228600" defTabSz="930275" eaLnBrk="0" hangingPunct="0">
              <a:defRPr>
                <a:solidFill>
                  <a:schemeClr val="tx1"/>
                </a:solidFill>
                <a:latin typeface="Arial" pitchFamily="34" charset="0"/>
                <a:cs typeface="Arial" pitchFamily="34" charset="0"/>
              </a:defRPr>
            </a:lvl3pPr>
            <a:lvl4pPr marL="1600200" indent="-228600" defTabSz="930275" eaLnBrk="0" hangingPunct="0">
              <a:defRPr>
                <a:solidFill>
                  <a:schemeClr val="tx1"/>
                </a:solidFill>
                <a:latin typeface="Arial" pitchFamily="34" charset="0"/>
                <a:cs typeface="Arial" pitchFamily="34" charset="0"/>
              </a:defRPr>
            </a:lvl4pPr>
            <a:lvl5pPr marL="2057400" indent="-228600" defTabSz="930275" eaLnBrk="0" hangingPunct="0">
              <a:defRPr>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F631020-B64B-4AAD-B67A-7027E3F9FF7A}" type="slidenum">
              <a:rPr lang="en-US" smtClean="0"/>
              <a:pPr eaLnBrk="1" hangingPunct="1"/>
              <a:t>22</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buFontTx/>
              <a:buChar char="•"/>
            </a:pPr>
            <a:r>
              <a:rPr lang="en-US" smtClean="0">
                <a:latin typeface="Arial" pitchFamily="34" charset="0"/>
                <a:cs typeface="Arial" pitchFamily="34" charset="0"/>
              </a:rPr>
              <a:t>Arrival around mid-August</a:t>
            </a:r>
          </a:p>
          <a:p>
            <a:pPr eaLnBrk="1" hangingPunct="1">
              <a:buFontTx/>
              <a:buChar char="•"/>
            </a:pPr>
            <a:r>
              <a:rPr lang="en-US" smtClean="0">
                <a:latin typeface="Arial" pitchFamily="34" charset="0"/>
                <a:cs typeface="Arial" pitchFamily="34" charset="0"/>
              </a:rPr>
              <a:t>Bring a small gift from the club</a:t>
            </a:r>
          </a:p>
          <a:p>
            <a:pPr eaLnBrk="1" hangingPunct="1">
              <a:buFontTx/>
              <a:buChar char="•"/>
            </a:pPr>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4F9C9A-0C5D-4C1F-8D9F-4BAC36F669C0}" type="slidenum">
              <a:rPr lang="en-US"/>
              <a:pPr>
                <a:defRPr/>
              </a:pPr>
              <a:t>‹#›</a:t>
            </a:fld>
            <a:endParaRPr lang="en-US"/>
          </a:p>
        </p:txBody>
      </p:sp>
    </p:spTree>
    <p:extLst>
      <p:ext uri="{BB962C8B-B14F-4D97-AF65-F5344CB8AC3E}">
        <p14:creationId xmlns:p14="http://schemas.microsoft.com/office/powerpoint/2010/main" val="406886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223909-AE8A-4FD9-AF2B-9C3A1CF8EE68}" type="slidenum">
              <a:rPr lang="en-US"/>
              <a:pPr>
                <a:defRPr/>
              </a:pPr>
              <a:t>‹#›</a:t>
            </a:fld>
            <a:endParaRPr lang="en-US"/>
          </a:p>
        </p:txBody>
      </p:sp>
    </p:spTree>
    <p:extLst>
      <p:ext uri="{BB962C8B-B14F-4D97-AF65-F5344CB8AC3E}">
        <p14:creationId xmlns:p14="http://schemas.microsoft.com/office/powerpoint/2010/main" val="218848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8ED77F-CB08-40CC-B6BE-5E417FB40F0C}" type="slidenum">
              <a:rPr lang="en-US"/>
              <a:pPr>
                <a:defRPr/>
              </a:pPr>
              <a:t>‹#›</a:t>
            </a:fld>
            <a:endParaRPr lang="en-US"/>
          </a:p>
        </p:txBody>
      </p:sp>
    </p:spTree>
    <p:extLst>
      <p:ext uri="{BB962C8B-B14F-4D97-AF65-F5344CB8AC3E}">
        <p14:creationId xmlns:p14="http://schemas.microsoft.com/office/powerpoint/2010/main" val="160993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468385-A040-4084-B12E-6545F3335451}" type="slidenum">
              <a:rPr lang="en-US"/>
              <a:pPr>
                <a:defRPr/>
              </a:pPr>
              <a:t>‹#›</a:t>
            </a:fld>
            <a:endParaRPr lang="en-US"/>
          </a:p>
        </p:txBody>
      </p:sp>
    </p:spTree>
    <p:extLst>
      <p:ext uri="{BB962C8B-B14F-4D97-AF65-F5344CB8AC3E}">
        <p14:creationId xmlns:p14="http://schemas.microsoft.com/office/powerpoint/2010/main" val="140083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BC89D2-1329-4A50-9C26-96D7B585566D}" type="slidenum">
              <a:rPr lang="en-US"/>
              <a:pPr>
                <a:defRPr/>
              </a:pPr>
              <a:t>‹#›</a:t>
            </a:fld>
            <a:endParaRPr lang="en-US"/>
          </a:p>
        </p:txBody>
      </p:sp>
    </p:spTree>
    <p:extLst>
      <p:ext uri="{BB962C8B-B14F-4D97-AF65-F5344CB8AC3E}">
        <p14:creationId xmlns:p14="http://schemas.microsoft.com/office/powerpoint/2010/main" val="1959395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B0B583-843D-4C76-A01A-A2A59B81CE61}" type="slidenum">
              <a:rPr lang="en-US"/>
              <a:pPr>
                <a:defRPr/>
              </a:pPr>
              <a:t>‹#›</a:t>
            </a:fld>
            <a:endParaRPr lang="en-US"/>
          </a:p>
        </p:txBody>
      </p:sp>
    </p:spTree>
    <p:extLst>
      <p:ext uri="{BB962C8B-B14F-4D97-AF65-F5344CB8AC3E}">
        <p14:creationId xmlns:p14="http://schemas.microsoft.com/office/powerpoint/2010/main" val="2616211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9F2634-9030-45BA-A7E3-1819EB56AA23}" type="slidenum">
              <a:rPr lang="en-US"/>
              <a:pPr>
                <a:defRPr/>
              </a:pPr>
              <a:t>‹#›</a:t>
            </a:fld>
            <a:endParaRPr lang="en-US"/>
          </a:p>
        </p:txBody>
      </p:sp>
    </p:spTree>
    <p:extLst>
      <p:ext uri="{BB962C8B-B14F-4D97-AF65-F5344CB8AC3E}">
        <p14:creationId xmlns:p14="http://schemas.microsoft.com/office/powerpoint/2010/main" val="3720695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C653C7-48D1-4361-848E-3C39CB4EAFBA}" type="slidenum">
              <a:rPr lang="en-US"/>
              <a:pPr>
                <a:defRPr/>
              </a:pPr>
              <a:t>‹#›</a:t>
            </a:fld>
            <a:endParaRPr lang="en-US"/>
          </a:p>
        </p:txBody>
      </p:sp>
    </p:spTree>
    <p:extLst>
      <p:ext uri="{BB962C8B-B14F-4D97-AF65-F5344CB8AC3E}">
        <p14:creationId xmlns:p14="http://schemas.microsoft.com/office/powerpoint/2010/main" val="677157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BFC64DD-EF19-4B23-8010-8CDA53DF7B29}" type="slidenum">
              <a:rPr lang="en-US"/>
              <a:pPr>
                <a:defRPr/>
              </a:pPr>
              <a:t>‹#›</a:t>
            </a:fld>
            <a:endParaRPr lang="en-US"/>
          </a:p>
        </p:txBody>
      </p:sp>
    </p:spTree>
    <p:extLst>
      <p:ext uri="{BB962C8B-B14F-4D97-AF65-F5344CB8AC3E}">
        <p14:creationId xmlns:p14="http://schemas.microsoft.com/office/powerpoint/2010/main" val="201136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D95C4E-1861-4052-AA77-0C9E82521382}" type="slidenum">
              <a:rPr lang="en-US"/>
              <a:pPr>
                <a:defRPr/>
              </a:pPr>
              <a:t>‹#›</a:t>
            </a:fld>
            <a:endParaRPr lang="en-US"/>
          </a:p>
        </p:txBody>
      </p:sp>
    </p:spTree>
    <p:extLst>
      <p:ext uri="{BB962C8B-B14F-4D97-AF65-F5344CB8AC3E}">
        <p14:creationId xmlns:p14="http://schemas.microsoft.com/office/powerpoint/2010/main" val="3879106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FBCA7E-660C-446C-A847-5D43E29C9308}" type="slidenum">
              <a:rPr lang="en-US"/>
              <a:pPr>
                <a:defRPr/>
              </a:pPr>
              <a:t>‹#›</a:t>
            </a:fld>
            <a:endParaRPr lang="en-US"/>
          </a:p>
        </p:txBody>
      </p:sp>
    </p:spTree>
    <p:extLst>
      <p:ext uri="{BB962C8B-B14F-4D97-AF65-F5344CB8AC3E}">
        <p14:creationId xmlns:p14="http://schemas.microsoft.com/office/powerpoint/2010/main" val="2525185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rye fade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450975" y="0"/>
            <a:ext cx="6240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E621491F-B66A-4B14-8CE9-3401CCDA87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eaLnBrk="1" hangingPunct="1"/>
            <a:r>
              <a:rPr lang="en-US" smtClean="0"/>
              <a:t>WHAT IS ROTARY?</a:t>
            </a:r>
          </a:p>
        </p:txBody>
      </p:sp>
      <p:sp>
        <p:nvSpPr>
          <p:cNvPr id="3" name="Content Placeholder 2"/>
          <p:cNvSpPr>
            <a:spLocks noGrp="1"/>
          </p:cNvSpPr>
          <p:nvPr>
            <p:ph idx="1"/>
          </p:nvPr>
        </p:nvSpPr>
        <p:spPr>
          <a:xfrm>
            <a:off x="152400" y="1371600"/>
            <a:ext cx="8763000" cy="5257800"/>
          </a:xfrm>
        </p:spPr>
        <p:txBody>
          <a:bodyPr/>
          <a:lstStyle/>
          <a:p>
            <a:pPr eaLnBrk="1" hangingPunct="1"/>
            <a:r>
              <a:rPr lang="en-US" sz="2400" smtClean="0"/>
              <a:t>The world's first service club, the Rotary Club of Chicago, was formed on February 23rd 1905 by Paul P. Harris.</a:t>
            </a:r>
          </a:p>
          <a:p>
            <a:pPr eaLnBrk="1" hangingPunct="1"/>
            <a:r>
              <a:rPr lang="en-US" sz="2400" smtClean="0"/>
              <a:t>The Rotary name derived from the early practice of rotating meetings among members' offices. </a:t>
            </a:r>
          </a:p>
          <a:p>
            <a:pPr eaLnBrk="1" hangingPunct="1"/>
            <a:r>
              <a:rPr lang="en-US" sz="2400" smtClean="0"/>
              <a:t>Today, 1.2 million Rotarians belong to over 32,000 Rotary clubs in more than 200 countries and geographical areas. </a:t>
            </a:r>
          </a:p>
          <a:p>
            <a:pPr eaLnBrk="1" hangingPunct="1"/>
            <a:r>
              <a:rPr lang="en-US" sz="2400" smtClean="0"/>
              <a:t>Motto:  Service Above Self</a:t>
            </a:r>
          </a:p>
          <a:p>
            <a:pPr eaLnBrk="1" hangingPunct="1"/>
            <a:r>
              <a:rPr lang="en-US" sz="2400" smtClean="0"/>
              <a:t>Four Way Test</a:t>
            </a:r>
          </a:p>
          <a:p>
            <a:pPr lvl="1" eaLnBrk="1" hangingPunct="1"/>
            <a:r>
              <a:rPr lang="en-US" sz="2400" smtClean="0"/>
              <a:t>Is it the truth?</a:t>
            </a:r>
          </a:p>
          <a:p>
            <a:pPr lvl="1" eaLnBrk="1" hangingPunct="1"/>
            <a:r>
              <a:rPr lang="en-US" sz="2400" smtClean="0"/>
              <a:t>Is it fair to all concerned?</a:t>
            </a:r>
          </a:p>
          <a:p>
            <a:pPr lvl="1" eaLnBrk="1" hangingPunct="1"/>
            <a:r>
              <a:rPr lang="en-US" sz="2400" smtClean="0"/>
              <a:t>Will it build good will and better friendships?</a:t>
            </a:r>
          </a:p>
          <a:p>
            <a:pPr lvl="1" eaLnBrk="1" hangingPunct="1"/>
            <a:r>
              <a:rPr lang="en-US" sz="2400" smtClean="0"/>
              <a:t>Will it be beneficial to all concerned?</a:t>
            </a:r>
          </a:p>
        </p:txBody>
      </p:sp>
      <p:pic>
        <p:nvPicPr>
          <p:cNvPr id="20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91338" y="4114800"/>
            <a:ext cx="22288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SEXUAL ABUSE </a:t>
            </a:r>
            <a:br>
              <a:rPr lang="en-US" smtClean="0"/>
            </a:br>
            <a:r>
              <a:rPr lang="en-US" smtClean="0"/>
              <a:t>REPORTING GUIDELINES</a:t>
            </a:r>
          </a:p>
        </p:txBody>
      </p:sp>
      <p:sp>
        <p:nvSpPr>
          <p:cNvPr id="3" name="Content Placeholder 2"/>
          <p:cNvSpPr>
            <a:spLocks noGrp="1"/>
          </p:cNvSpPr>
          <p:nvPr>
            <p:ph idx="1"/>
          </p:nvPr>
        </p:nvSpPr>
        <p:spPr/>
        <p:txBody>
          <a:bodyPr/>
          <a:lstStyle/>
          <a:p>
            <a:pPr eaLnBrk="1" hangingPunct="1"/>
            <a:r>
              <a:rPr lang="en-US" sz="2400" smtClean="0"/>
              <a:t>Listen attentively and stay calm</a:t>
            </a:r>
          </a:p>
          <a:p>
            <a:pPr eaLnBrk="1" hangingPunct="1"/>
            <a:r>
              <a:rPr lang="en-US" sz="2400" smtClean="0"/>
              <a:t>Protect the student / Remove Student</a:t>
            </a:r>
          </a:p>
          <a:p>
            <a:pPr eaLnBrk="1" hangingPunct="1"/>
            <a:r>
              <a:rPr lang="en-US" sz="2400" smtClean="0"/>
              <a:t>Get the facts, but don’t interrogate</a:t>
            </a:r>
          </a:p>
          <a:p>
            <a:pPr eaLnBrk="1" hangingPunct="1"/>
            <a:r>
              <a:rPr lang="en-US" sz="2400" smtClean="0"/>
              <a:t>Be non-judgmental and reassure the student</a:t>
            </a:r>
          </a:p>
          <a:p>
            <a:pPr eaLnBrk="1" hangingPunct="1"/>
            <a:r>
              <a:rPr lang="en-US" sz="2400" smtClean="0"/>
              <a:t>Assure privacy but not confidentiality</a:t>
            </a:r>
          </a:p>
          <a:p>
            <a:pPr eaLnBrk="1" hangingPunct="1"/>
            <a:r>
              <a:rPr lang="en-US" sz="2400" smtClean="0"/>
              <a:t>Record Everything</a:t>
            </a:r>
          </a:p>
          <a:p>
            <a:pPr eaLnBrk="1" hangingPunct="1"/>
            <a:r>
              <a:rPr lang="en-US" sz="2400" smtClean="0"/>
              <a:t>Report Abuse immediately to the Club Counselor and the appropriate the YPO</a:t>
            </a:r>
          </a:p>
          <a:p>
            <a:pPr eaLnBrk="1" hangingPunct="1"/>
            <a:r>
              <a:rPr lang="en-US" sz="2400" smtClean="0"/>
              <a:t>Avoid gossip and blame</a:t>
            </a:r>
          </a:p>
          <a:p>
            <a:pPr eaLnBrk="1" hangingPunct="1"/>
            <a:r>
              <a:rPr lang="en-US" sz="2400" smtClean="0"/>
              <a:t>Do not challenge the alleged offender</a:t>
            </a:r>
          </a:p>
          <a:p>
            <a:pPr eaLnBrk="1" hangingPunct="1"/>
            <a:r>
              <a:rPr lang="en-US" sz="2400" smtClean="0"/>
              <a:t>Follow-Up</a:t>
            </a:r>
          </a:p>
        </p:txBody>
      </p:sp>
      <p:pic>
        <p:nvPicPr>
          <p:cNvPr id="9220" name="Picture 5" descr="sexual_harassment1-300x2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438275"/>
            <a:ext cx="1924050" cy="1597025"/>
          </a:xfrm>
          <a:prstGeom prst="rect">
            <a:avLst/>
          </a:prstGeom>
          <a:noFill/>
          <a:ln w="25400">
            <a:solidFill>
              <a:srgbClr val="8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STUDENT PROTECTION POLICIES</a:t>
            </a:r>
          </a:p>
        </p:txBody>
      </p:sp>
      <p:sp>
        <p:nvSpPr>
          <p:cNvPr id="10243" name="Content Placeholder 2"/>
          <p:cNvSpPr>
            <a:spLocks noGrp="1"/>
          </p:cNvSpPr>
          <p:nvPr>
            <p:ph idx="1"/>
          </p:nvPr>
        </p:nvSpPr>
        <p:spPr/>
        <p:txBody>
          <a:bodyPr/>
          <a:lstStyle/>
          <a:p>
            <a:pPr eaLnBrk="1" hangingPunct="1"/>
            <a:r>
              <a:rPr lang="en-US" dirty="0" smtClean="0"/>
              <a:t>Rotary’s Statement of Conduct for Working with Youth</a:t>
            </a:r>
          </a:p>
          <a:p>
            <a:pPr eaLnBrk="1" hangingPunct="1"/>
            <a:r>
              <a:rPr lang="en-US" dirty="0" smtClean="0"/>
              <a:t>District 5840 Crisis Management Plan</a:t>
            </a:r>
          </a:p>
          <a:p>
            <a:pPr eaLnBrk="1" hangingPunct="1"/>
            <a:r>
              <a:rPr lang="en-US" dirty="0" smtClean="0"/>
              <a:t>District 5840 Sexual Abuse Reporting Guidelines</a:t>
            </a:r>
          </a:p>
          <a:p>
            <a:pPr eaLnBrk="1" hangingPunct="1"/>
            <a:r>
              <a:rPr lang="en-US" dirty="0" smtClean="0"/>
              <a:t>Chain of Command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962400"/>
            <a:ext cx="24638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animEffect transition="in" filter="fade">
                                      <p:cBhvr>
                                        <p:cTn id="11" dur="1000"/>
                                        <p:tgtEl>
                                          <p:spTgt spid="10243">
                                            <p:txEl>
                                              <p:pRg st="0" end="0"/>
                                            </p:txEl>
                                          </p:spTgt>
                                        </p:tgtEl>
                                      </p:cBhvr>
                                    </p:animEffect>
                                    <p:anim calcmode="lin" valueType="num">
                                      <p:cBhvr>
                                        <p:cTn id="12"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243">
                                            <p:txEl>
                                              <p:pRg st="1" end="1"/>
                                            </p:txEl>
                                          </p:spTgt>
                                        </p:tgtEl>
                                        <p:attrNameLst>
                                          <p:attrName>style.visibility</p:attrName>
                                        </p:attrNameLst>
                                      </p:cBhvr>
                                      <p:to>
                                        <p:strVal val="visible"/>
                                      </p:to>
                                    </p:set>
                                    <p:animEffect transition="in" filter="fade">
                                      <p:cBhvr>
                                        <p:cTn id="18" dur="1000"/>
                                        <p:tgtEl>
                                          <p:spTgt spid="10243">
                                            <p:txEl>
                                              <p:pRg st="1" end="1"/>
                                            </p:txEl>
                                          </p:spTgt>
                                        </p:tgtEl>
                                      </p:cBhvr>
                                    </p:animEffect>
                                    <p:anim calcmode="lin" valueType="num">
                                      <p:cBhvr>
                                        <p:cTn id="19"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43">
                                            <p:txEl>
                                              <p:pRg st="2" end="2"/>
                                            </p:txEl>
                                          </p:spTgt>
                                        </p:tgtEl>
                                        <p:attrNameLst>
                                          <p:attrName>style.visibility</p:attrName>
                                        </p:attrNameLst>
                                      </p:cBhvr>
                                      <p:to>
                                        <p:strVal val="visible"/>
                                      </p:to>
                                    </p:set>
                                    <p:animEffect transition="in" filter="fade">
                                      <p:cBhvr>
                                        <p:cTn id="25" dur="1000"/>
                                        <p:tgtEl>
                                          <p:spTgt spid="10243">
                                            <p:txEl>
                                              <p:pRg st="2" end="2"/>
                                            </p:txEl>
                                          </p:spTgt>
                                        </p:tgtEl>
                                      </p:cBhvr>
                                    </p:animEffect>
                                    <p:anim calcmode="lin" valueType="num">
                                      <p:cBhvr>
                                        <p:cTn id="26"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243">
                                            <p:txEl>
                                              <p:pRg st="3" end="3"/>
                                            </p:txEl>
                                          </p:spTgt>
                                        </p:tgtEl>
                                        <p:attrNameLst>
                                          <p:attrName>style.visibility</p:attrName>
                                        </p:attrNameLst>
                                      </p:cBhvr>
                                      <p:to>
                                        <p:strVal val="visible"/>
                                      </p:to>
                                    </p:set>
                                    <p:animEffect transition="in" filter="fade">
                                      <p:cBhvr>
                                        <p:cTn id="32" dur="1000"/>
                                        <p:tgtEl>
                                          <p:spTgt spid="10243">
                                            <p:txEl>
                                              <p:pRg st="3" end="3"/>
                                            </p:txEl>
                                          </p:spTgt>
                                        </p:tgtEl>
                                      </p:cBhvr>
                                    </p:animEffect>
                                    <p:anim calcmode="lin" valueType="num">
                                      <p:cBhvr>
                                        <p:cTn id="33"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02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CHAIN OF COMMAND</a:t>
            </a:r>
          </a:p>
        </p:txBody>
      </p:sp>
      <p:pic>
        <p:nvPicPr>
          <p:cNvPr id="1126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95400"/>
            <a:ext cx="61722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2"/>
          <p:cNvSpPr txBox="1">
            <a:spLocks noChangeArrowheads="1"/>
          </p:cNvSpPr>
          <p:nvPr/>
        </p:nvSpPr>
        <p:spPr bwMode="auto">
          <a:xfrm>
            <a:off x="3657600" y="1295400"/>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t>District</a:t>
            </a:r>
          </a:p>
          <a:p>
            <a:pPr algn="ctr" eaLnBrk="1" hangingPunct="1"/>
            <a:r>
              <a:rPr lang="en-US"/>
              <a:t>Governor</a:t>
            </a:r>
          </a:p>
        </p:txBody>
      </p:sp>
      <p:sp>
        <p:nvSpPr>
          <p:cNvPr id="11269" name="TextBox 6"/>
          <p:cNvSpPr txBox="1">
            <a:spLocks noChangeArrowheads="1"/>
          </p:cNvSpPr>
          <p:nvPr/>
        </p:nvSpPr>
        <p:spPr bwMode="auto">
          <a:xfrm>
            <a:off x="3657600" y="2532063"/>
            <a:ext cx="152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t>District </a:t>
            </a:r>
          </a:p>
          <a:p>
            <a:pPr algn="ctr" eaLnBrk="1" hangingPunct="1"/>
            <a:r>
              <a:rPr lang="en-US"/>
              <a:t>YEO</a:t>
            </a:r>
          </a:p>
        </p:txBody>
      </p:sp>
      <p:sp>
        <p:nvSpPr>
          <p:cNvPr id="11270" name="TextBox 7"/>
          <p:cNvSpPr txBox="1">
            <a:spLocks noChangeArrowheads="1"/>
          </p:cNvSpPr>
          <p:nvPr/>
        </p:nvSpPr>
        <p:spPr bwMode="auto">
          <a:xfrm>
            <a:off x="5791200" y="2590800"/>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t>Sponsor</a:t>
            </a:r>
          </a:p>
          <a:p>
            <a:pPr algn="ctr" eaLnBrk="1" hangingPunct="1"/>
            <a:r>
              <a:rPr lang="en-US"/>
              <a:t>YEO</a:t>
            </a:r>
          </a:p>
        </p:txBody>
      </p:sp>
      <p:sp>
        <p:nvSpPr>
          <p:cNvPr id="11271" name="TextBox 8"/>
          <p:cNvSpPr txBox="1">
            <a:spLocks noChangeArrowheads="1"/>
          </p:cNvSpPr>
          <p:nvPr/>
        </p:nvSpPr>
        <p:spPr bwMode="auto">
          <a:xfrm>
            <a:off x="1508125" y="2532063"/>
            <a:ext cx="152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t>Dist RYE </a:t>
            </a:r>
          </a:p>
          <a:p>
            <a:pPr algn="ctr" eaLnBrk="1" hangingPunct="1"/>
            <a:r>
              <a:rPr lang="en-US"/>
              <a:t>Committee</a:t>
            </a:r>
          </a:p>
        </p:txBody>
      </p:sp>
      <p:sp>
        <p:nvSpPr>
          <p:cNvPr id="11272" name="TextBox 9"/>
          <p:cNvSpPr txBox="1">
            <a:spLocks noChangeArrowheads="1"/>
          </p:cNvSpPr>
          <p:nvPr/>
        </p:nvSpPr>
        <p:spPr bwMode="auto">
          <a:xfrm>
            <a:off x="3543300" y="3810000"/>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t>Club Counselor/LC</a:t>
            </a:r>
          </a:p>
        </p:txBody>
      </p:sp>
      <p:sp>
        <p:nvSpPr>
          <p:cNvPr id="11273" name="TextBox 10"/>
          <p:cNvSpPr txBox="1">
            <a:spLocks noChangeArrowheads="1"/>
          </p:cNvSpPr>
          <p:nvPr/>
        </p:nvSpPr>
        <p:spPr bwMode="auto">
          <a:xfrm>
            <a:off x="1409700" y="5376863"/>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t>Host Family</a:t>
            </a:r>
          </a:p>
        </p:txBody>
      </p:sp>
      <p:sp>
        <p:nvSpPr>
          <p:cNvPr id="11274" name="TextBox 11"/>
          <p:cNvSpPr txBox="1">
            <a:spLocks noChangeArrowheads="1"/>
          </p:cNvSpPr>
          <p:nvPr/>
        </p:nvSpPr>
        <p:spPr bwMode="auto">
          <a:xfrm>
            <a:off x="5891213" y="5376863"/>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t>Club</a:t>
            </a:r>
          </a:p>
        </p:txBody>
      </p:sp>
      <p:cxnSp>
        <p:nvCxnSpPr>
          <p:cNvPr id="15" name="Straight Arrow Connector 14"/>
          <p:cNvCxnSpPr/>
          <p:nvPr/>
        </p:nvCxnSpPr>
        <p:spPr>
          <a:xfrm>
            <a:off x="3032125" y="2855913"/>
            <a:ext cx="5111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265738" y="2855913"/>
            <a:ext cx="5254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381500" y="2057400"/>
            <a:ext cx="0" cy="4746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419600" y="3335338"/>
            <a:ext cx="0" cy="4746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171700" y="4267200"/>
            <a:ext cx="13716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5265738" y="4267200"/>
            <a:ext cx="1287462"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435475" y="4491038"/>
            <a:ext cx="0" cy="4762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82" name="TextBox 4"/>
          <p:cNvSpPr txBox="1">
            <a:spLocks noChangeArrowheads="1"/>
          </p:cNvSpPr>
          <p:nvPr/>
        </p:nvSpPr>
        <p:spPr bwMode="auto">
          <a:xfrm>
            <a:off x="3686175" y="5376863"/>
            <a:ext cx="1579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t>STUDENT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THE DO’S</a:t>
            </a:r>
          </a:p>
        </p:txBody>
      </p:sp>
      <p:sp>
        <p:nvSpPr>
          <p:cNvPr id="6147" name="Rectangle 3"/>
          <p:cNvSpPr>
            <a:spLocks noGrp="1" noChangeArrowheads="1"/>
          </p:cNvSpPr>
          <p:nvPr>
            <p:ph type="body" idx="1"/>
          </p:nvPr>
        </p:nvSpPr>
        <p:spPr/>
        <p:txBody>
          <a:bodyPr/>
          <a:lstStyle/>
          <a:p>
            <a:pPr eaLnBrk="1" hangingPunct="1">
              <a:lnSpc>
                <a:spcPct val="90000"/>
              </a:lnSpc>
            </a:pPr>
            <a:r>
              <a:rPr lang="en-US" sz="2800" smtClean="0"/>
              <a:t>At least two Host Families (three is best)</a:t>
            </a:r>
          </a:p>
          <a:p>
            <a:pPr eaLnBrk="1" hangingPunct="1">
              <a:lnSpc>
                <a:spcPct val="90000"/>
              </a:lnSpc>
            </a:pPr>
            <a:r>
              <a:rPr lang="en-US" sz="2800" smtClean="0"/>
              <a:t>High School </a:t>
            </a:r>
          </a:p>
          <a:p>
            <a:pPr eaLnBrk="1" hangingPunct="1">
              <a:lnSpc>
                <a:spcPct val="90000"/>
              </a:lnSpc>
            </a:pPr>
            <a:r>
              <a:rPr lang="en-US" sz="2800" smtClean="0"/>
              <a:t>Club Member</a:t>
            </a:r>
          </a:p>
          <a:p>
            <a:pPr eaLnBrk="1" hangingPunct="1">
              <a:lnSpc>
                <a:spcPct val="90000"/>
              </a:lnSpc>
            </a:pPr>
            <a:r>
              <a:rPr lang="en-US" sz="2800" smtClean="0"/>
              <a:t>Member of the Family</a:t>
            </a:r>
          </a:p>
          <a:p>
            <a:pPr eaLnBrk="1" hangingPunct="1">
              <a:lnSpc>
                <a:spcPct val="90000"/>
              </a:lnSpc>
            </a:pPr>
            <a:r>
              <a:rPr lang="en-US" sz="2800" smtClean="0"/>
              <a:t>UIL eligibility</a:t>
            </a:r>
          </a:p>
          <a:p>
            <a:pPr eaLnBrk="1" hangingPunct="1">
              <a:lnSpc>
                <a:spcPct val="90000"/>
              </a:lnSpc>
            </a:pPr>
            <a:r>
              <a:rPr lang="en-US" sz="2800" smtClean="0"/>
              <a:t>Health Insurance</a:t>
            </a:r>
          </a:p>
          <a:p>
            <a:pPr eaLnBrk="1" hangingPunct="1">
              <a:lnSpc>
                <a:spcPct val="90000"/>
              </a:lnSpc>
            </a:pPr>
            <a:r>
              <a:rPr lang="en-US" sz="2800" smtClean="0"/>
              <a:t>HAVE FUN!</a:t>
            </a:r>
          </a:p>
          <a:p>
            <a:pPr eaLnBrk="1" hangingPunct="1">
              <a:lnSpc>
                <a:spcPct val="90000"/>
              </a:lnSpc>
            </a:pPr>
            <a:endParaRPr lang="en-US" sz="2800" smtClean="0"/>
          </a:p>
        </p:txBody>
      </p:sp>
      <p:pic>
        <p:nvPicPr>
          <p:cNvPr id="6148" name="Picture 4" descr="DSC001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429000"/>
            <a:ext cx="3733800" cy="28003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500"/>
                                  </p:stCondLst>
                                  <p:childTnLst>
                                    <p:set>
                                      <p:cBhvr>
                                        <p:cTn id="6" dur="1" fill="hold">
                                          <p:stCondLst>
                                            <p:cond delay="0"/>
                                          </p:stCondLst>
                                        </p:cTn>
                                        <p:tgtEl>
                                          <p:spTgt spid="6148"/>
                                        </p:tgtEl>
                                        <p:attrNameLst>
                                          <p:attrName>style.visibility</p:attrName>
                                        </p:attrNameLst>
                                      </p:cBhvr>
                                      <p:to>
                                        <p:strVal val="visible"/>
                                      </p:to>
                                    </p:set>
                                    <p:anim calcmode="lin" valueType="num">
                                      <p:cBhvr>
                                        <p:cTn id="7" dur="1000" fill="hold"/>
                                        <p:tgtEl>
                                          <p:spTgt spid="6148"/>
                                        </p:tgtEl>
                                        <p:attrNameLst>
                                          <p:attrName>ppt_w</p:attrName>
                                        </p:attrNameLst>
                                      </p:cBhvr>
                                      <p:tavLst>
                                        <p:tav tm="0">
                                          <p:val>
                                            <p:fltVal val="0"/>
                                          </p:val>
                                        </p:tav>
                                        <p:tav tm="100000">
                                          <p:val>
                                            <p:strVal val="#ppt_w"/>
                                          </p:val>
                                        </p:tav>
                                      </p:tavLst>
                                    </p:anim>
                                    <p:anim calcmode="lin" valueType="num">
                                      <p:cBhvr>
                                        <p:cTn id="8" dur="1000" fill="hold"/>
                                        <p:tgtEl>
                                          <p:spTgt spid="6148"/>
                                        </p:tgtEl>
                                        <p:attrNameLst>
                                          <p:attrName>ppt_h</p:attrName>
                                        </p:attrNameLst>
                                      </p:cBhvr>
                                      <p:tavLst>
                                        <p:tav tm="0">
                                          <p:val>
                                            <p:fltVal val="0"/>
                                          </p:val>
                                        </p:tav>
                                        <p:tav tm="100000">
                                          <p:val>
                                            <p:strVal val="#ppt_h"/>
                                          </p:val>
                                        </p:tav>
                                      </p:tavLst>
                                    </p:anim>
                                    <p:anim calcmode="lin" valueType="num">
                                      <p:cBhvr>
                                        <p:cTn id="9" dur="1000" fill="hold"/>
                                        <p:tgtEl>
                                          <p:spTgt spid="6148"/>
                                        </p:tgtEl>
                                        <p:attrNameLst>
                                          <p:attrName>style.rotation</p:attrName>
                                        </p:attrNameLst>
                                      </p:cBhvr>
                                      <p:tavLst>
                                        <p:tav tm="0">
                                          <p:val>
                                            <p:fltVal val="90"/>
                                          </p:val>
                                        </p:tav>
                                        <p:tav tm="100000">
                                          <p:val>
                                            <p:fltVal val="0"/>
                                          </p:val>
                                        </p:tav>
                                      </p:tavLst>
                                    </p:anim>
                                    <p:animEffect transition="in" filter="fade">
                                      <p:cBhvr>
                                        <p:cTn id="10" dur="1000"/>
                                        <p:tgtEl>
                                          <p:spTgt spid="614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Effect transition="in" filter="wipe(down)">
                                      <p:cBhvr>
                                        <p:cTn id="15" dur="500"/>
                                        <p:tgtEl>
                                          <p:spTgt spid="614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6147">
                                            <p:txEl>
                                              <p:pRg st="1" end="1"/>
                                            </p:txEl>
                                          </p:spTgt>
                                        </p:tgtEl>
                                        <p:attrNameLst>
                                          <p:attrName>style.visibility</p:attrName>
                                        </p:attrNameLst>
                                      </p:cBhvr>
                                      <p:to>
                                        <p:strVal val="visible"/>
                                      </p:to>
                                    </p:set>
                                    <p:animEffect transition="in" filter="wipe(down)">
                                      <p:cBhvr>
                                        <p:cTn id="20" dur="500"/>
                                        <p:tgtEl>
                                          <p:spTgt spid="614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6147">
                                            <p:txEl>
                                              <p:pRg st="2" end="2"/>
                                            </p:txEl>
                                          </p:spTgt>
                                        </p:tgtEl>
                                        <p:attrNameLst>
                                          <p:attrName>style.visibility</p:attrName>
                                        </p:attrNameLst>
                                      </p:cBhvr>
                                      <p:to>
                                        <p:strVal val="visible"/>
                                      </p:to>
                                    </p:set>
                                    <p:animEffect transition="in" filter="wipe(down)">
                                      <p:cBhvr>
                                        <p:cTn id="25" dur="500"/>
                                        <p:tgtEl>
                                          <p:spTgt spid="6147">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6147">
                                            <p:txEl>
                                              <p:pRg st="3" end="3"/>
                                            </p:txEl>
                                          </p:spTgt>
                                        </p:tgtEl>
                                        <p:attrNameLst>
                                          <p:attrName>style.visibility</p:attrName>
                                        </p:attrNameLst>
                                      </p:cBhvr>
                                      <p:to>
                                        <p:strVal val="visible"/>
                                      </p:to>
                                    </p:set>
                                    <p:animEffect transition="in" filter="wipe(down)">
                                      <p:cBhvr>
                                        <p:cTn id="30" dur="500"/>
                                        <p:tgtEl>
                                          <p:spTgt spid="614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6147">
                                            <p:txEl>
                                              <p:pRg st="4" end="4"/>
                                            </p:txEl>
                                          </p:spTgt>
                                        </p:tgtEl>
                                        <p:attrNameLst>
                                          <p:attrName>style.visibility</p:attrName>
                                        </p:attrNameLst>
                                      </p:cBhvr>
                                      <p:to>
                                        <p:strVal val="visible"/>
                                      </p:to>
                                    </p:set>
                                    <p:animEffect transition="in" filter="wipe(down)">
                                      <p:cBhvr>
                                        <p:cTn id="35" dur="500"/>
                                        <p:tgtEl>
                                          <p:spTgt spid="6147">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6147">
                                            <p:txEl>
                                              <p:pRg st="5" end="5"/>
                                            </p:txEl>
                                          </p:spTgt>
                                        </p:tgtEl>
                                        <p:attrNameLst>
                                          <p:attrName>style.visibility</p:attrName>
                                        </p:attrNameLst>
                                      </p:cBhvr>
                                      <p:to>
                                        <p:strVal val="visible"/>
                                      </p:to>
                                    </p:set>
                                    <p:animEffect transition="in" filter="wipe(down)">
                                      <p:cBhvr>
                                        <p:cTn id="40" dur="500"/>
                                        <p:tgtEl>
                                          <p:spTgt spid="6147">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nodeType="clickEffect">
                                  <p:stCondLst>
                                    <p:cond delay="0"/>
                                  </p:stCondLst>
                                  <p:childTnLst>
                                    <p:set>
                                      <p:cBhvr>
                                        <p:cTn id="44" dur="1" fill="hold">
                                          <p:stCondLst>
                                            <p:cond delay="0"/>
                                          </p:stCondLst>
                                        </p:cTn>
                                        <p:tgtEl>
                                          <p:spTgt spid="6147">
                                            <p:txEl>
                                              <p:pRg st="6" end="6"/>
                                            </p:txEl>
                                          </p:spTgt>
                                        </p:tgtEl>
                                        <p:attrNameLst>
                                          <p:attrName>style.visibility</p:attrName>
                                        </p:attrNameLst>
                                      </p:cBhvr>
                                      <p:to>
                                        <p:strVal val="visible"/>
                                      </p:to>
                                    </p:set>
                                    <p:animEffect transition="in" filter="wipe(down)">
                                      <p:cBhvr>
                                        <p:cTn id="45"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K5\AppData\Local\Microsoft\Windows\Temporary Internet Files\Content.IE5\4883KK1G\MC90029095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5105400" cy="47598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76200"/>
            <a:ext cx="7772400" cy="1077218"/>
          </a:xfrm>
          <a:prstGeom prst="rect">
            <a:avLst/>
          </a:prstGeom>
          <a:noFill/>
        </p:spPr>
        <p:txBody>
          <a:bodyPr wrap="square" rtlCol="0">
            <a:spAutoFit/>
          </a:bodyPr>
          <a:lstStyle/>
          <a:p>
            <a:pPr algn="ctr"/>
            <a:r>
              <a:rPr lang="en-US" sz="3200" dirty="0" smtClean="0"/>
              <a:t>District 5840 Is a </a:t>
            </a:r>
          </a:p>
          <a:p>
            <a:pPr algn="ctr"/>
            <a:r>
              <a:rPr lang="en-US" sz="3200" dirty="0" smtClean="0"/>
              <a:t>Non-Smoking District! </a:t>
            </a:r>
            <a:endParaRPr lang="en-US" sz="3200" dirty="0"/>
          </a:p>
        </p:txBody>
      </p:sp>
    </p:spTree>
    <p:extLst>
      <p:ext uri="{BB962C8B-B14F-4D97-AF65-F5344CB8AC3E}">
        <p14:creationId xmlns:p14="http://schemas.microsoft.com/office/powerpoint/2010/main" val="2284394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667000" y="2566988"/>
            <a:ext cx="2971800" cy="1347787"/>
          </a:xfrm>
        </p:spPr>
        <p:txBody>
          <a:bodyPr>
            <a:normAutofit fontScale="90000"/>
          </a:bodyPr>
          <a:lstStyle/>
          <a:p>
            <a:pPr eaLnBrk="1" hangingPunct="1">
              <a:defRPr/>
            </a:pPr>
            <a:r>
              <a:rPr lang="en-US" sz="4000" dirty="0">
                <a:latin typeface="Chiller" pitchFamily="82" charset="0"/>
              </a:rPr>
              <a:t>DON’T FOR STUDENTS</a:t>
            </a:r>
            <a:br>
              <a:rPr lang="en-US" sz="4000" dirty="0">
                <a:latin typeface="Chiller" pitchFamily="82" charset="0"/>
              </a:rPr>
            </a:br>
            <a:r>
              <a:rPr lang="en-US" sz="4000" dirty="0">
                <a:latin typeface="Chiller" pitchFamily="82" charset="0"/>
              </a:rPr>
              <a:t>(</a:t>
            </a:r>
            <a:r>
              <a:rPr lang="en-US" sz="4000" dirty="0" smtClean="0">
                <a:latin typeface="Chiller" pitchFamily="82" charset="0"/>
              </a:rPr>
              <a:t>Six </a:t>
            </a:r>
            <a:r>
              <a:rPr lang="en-US" sz="4000" dirty="0">
                <a:latin typeface="Chiller" pitchFamily="82" charset="0"/>
              </a:rPr>
              <a:t>D’s)</a:t>
            </a:r>
          </a:p>
        </p:txBody>
      </p:sp>
      <p:pic>
        <p:nvPicPr>
          <p:cNvPr id="13315" name="Picture 3" descr="Hermione.jpg image by knutalb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52400"/>
            <a:ext cx="2514600" cy="2190750"/>
          </a:xfrm>
          <a:prstGeom prst="rect">
            <a:avLst/>
          </a:prstGeom>
          <a:noFill/>
          <a:ln w="25400">
            <a:solidFill>
              <a:srgbClr val="CC99FF"/>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4" descr="teenage-with-keys-sitting-in-car-shu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165600"/>
            <a:ext cx="3276600" cy="2189163"/>
          </a:xfrm>
          <a:prstGeom prst="rect">
            <a:avLst/>
          </a:prstGeom>
          <a:noFill/>
          <a:ln w="25400">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5" descr="gech_0001_0001_0_img00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100" y="1012825"/>
            <a:ext cx="2222500" cy="3048000"/>
          </a:xfrm>
          <a:prstGeom prst="rect">
            <a:avLst/>
          </a:prstGeom>
          <a:noFill/>
          <a:ln w="25400">
            <a:solidFill>
              <a:srgbClr val="339966"/>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6" descr="teenagers-dating-in-high-scho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049713"/>
            <a:ext cx="2971800" cy="1976437"/>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7" descr="article-1139811-029E6C32000004B0-904_468x2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4953000"/>
            <a:ext cx="2819400" cy="1724025"/>
          </a:xfrm>
          <a:prstGeom prst="rect">
            <a:avLst/>
          </a:prstGeom>
          <a:noFill/>
          <a:ln w="25400">
            <a:solidFill>
              <a:srgbClr val="33CCCC"/>
            </a:solidFill>
            <a:miter lim="800000"/>
            <a:headEnd/>
            <a:tailEnd/>
          </a:ln>
          <a:extLst>
            <a:ext uri="{909E8E84-426E-40DD-AFC4-6F175D3DCCD1}">
              <a14:hiddenFill xmlns:a14="http://schemas.microsoft.com/office/drawing/2010/main">
                <a:solidFill>
                  <a:srgbClr val="FFFFFF"/>
                </a:solidFill>
              </a14:hiddenFill>
            </a:ext>
          </a:extLst>
        </p:spPr>
      </p:pic>
      <p:pic>
        <p:nvPicPr>
          <p:cNvPr id="13320" name="Picture 8" descr="39607d1245244849t-belgian-teenager-tatoo-tatto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9725" y="928688"/>
            <a:ext cx="2085975" cy="3276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a:spLocks noChangeArrowheads="1"/>
          </p:cNvSpPr>
          <p:nvPr/>
        </p:nvSpPr>
        <p:spPr bwMode="auto">
          <a:xfrm>
            <a:off x="2960688" y="1676400"/>
            <a:ext cx="2438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400">
                <a:solidFill>
                  <a:schemeClr val="bg1"/>
                </a:solidFill>
                <a:latin typeface="Earwig Factory" pitchFamily="2" charset="0"/>
              </a:rPr>
              <a:t>Drinking</a:t>
            </a:r>
          </a:p>
        </p:txBody>
      </p:sp>
      <p:sp>
        <p:nvSpPr>
          <p:cNvPr id="3" name="TextBox 2"/>
          <p:cNvSpPr txBox="1">
            <a:spLocks noChangeArrowheads="1"/>
          </p:cNvSpPr>
          <p:nvPr/>
        </p:nvSpPr>
        <p:spPr bwMode="auto">
          <a:xfrm>
            <a:off x="649288" y="3115270"/>
            <a:ext cx="24511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5400" b="1" dirty="0">
                <a:solidFill>
                  <a:schemeClr val="bg1"/>
                </a:solidFill>
                <a:latin typeface="Curlz MT"/>
              </a:rPr>
              <a:t>Drugs</a:t>
            </a:r>
          </a:p>
        </p:txBody>
      </p:sp>
      <p:sp>
        <p:nvSpPr>
          <p:cNvPr id="4" name="TextBox 3"/>
          <p:cNvSpPr txBox="1">
            <a:spLocks noChangeArrowheads="1"/>
          </p:cNvSpPr>
          <p:nvPr/>
        </p:nvSpPr>
        <p:spPr bwMode="auto">
          <a:xfrm>
            <a:off x="676275" y="5311775"/>
            <a:ext cx="2914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000">
                <a:solidFill>
                  <a:schemeClr val="bg1"/>
                </a:solidFill>
                <a:latin typeface="Ravie" pitchFamily="82" charset="0"/>
              </a:rPr>
              <a:t>Dating</a:t>
            </a:r>
          </a:p>
        </p:txBody>
      </p:sp>
      <p:sp>
        <p:nvSpPr>
          <p:cNvPr id="5" name="TextBox 4"/>
          <p:cNvSpPr txBox="1">
            <a:spLocks noChangeArrowheads="1"/>
          </p:cNvSpPr>
          <p:nvPr/>
        </p:nvSpPr>
        <p:spPr bwMode="auto">
          <a:xfrm rot="-1837029">
            <a:off x="2943225" y="4940300"/>
            <a:ext cx="2609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latin typeface="Arnprior" pitchFamily="2" charset="0"/>
              </a:rPr>
              <a:t>Downloading</a:t>
            </a:r>
          </a:p>
        </p:txBody>
      </p:sp>
      <p:sp>
        <p:nvSpPr>
          <p:cNvPr id="6" name="TextBox 5"/>
          <p:cNvSpPr txBox="1">
            <a:spLocks noChangeArrowheads="1"/>
          </p:cNvSpPr>
          <p:nvPr/>
        </p:nvSpPr>
        <p:spPr bwMode="auto">
          <a:xfrm>
            <a:off x="7620000" y="6013450"/>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latin typeface="Arnprior" pitchFamily="2" charset="0"/>
              </a:rPr>
              <a:t>Driving</a:t>
            </a:r>
          </a:p>
        </p:txBody>
      </p:sp>
      <p:sp>
        <p:nvSpPr>
          <p:cNvPr id="7" name="TextBox 6"/>
          <p:cNvSpPr txBox="1">
            <a:spLocks noChangeArrowheads="1"/>
          </p:cNvSpPr>
          <p:nvPr/>
        </p:nvSpPr>
        <p:spPr bwMode="auto">
          <a:xfrm>
            <a:off x="5487988" y="3581400"/>
            <a:ext cx="25892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000" b="1">
                <a:solidFill>
                  <a:schemeClr val="bg1"/>
                </a:solidFill>
                <a:latin typeface="Chiller" pitchFamily="82" charset="0"/>
              </a:rPr>
              <a:t>DEFACING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DON’TS FOR </a:t>
            </a:r>
            <a:br>
              <a:rPr lang="en-US" dirty="0" smtClean="0"/>
            </a:br>
            <a:r>
              <a:rPr lang="en-US" dirty="0" smtClean="0"/>
              <a:t>ADULTS</a:t>
            </a:r>
          </a:p>
        </p:txBody>
      </p:sp>
      <p:sp>
        <p:nvSpPr>
          <p:cNvPr id="16387" name="Rectangle 3"/>
          <p:cNvSpPr>
            <a:spLocks noGrp="1" noChangeArrowheads="1"/>
          </p:cNvSpPr>
          <p:nvPr>
            <p:ph type="body" idx="1"/>
          </p:nvPr>
        </p:nvSpPr>
        <p:spPr/>
        <p:txBody>
          <a:bodyPr/>
          <a:lstStyle/>
          <a:p>
            <a:pPr eaLnBrk="1" hangingPunct="1">
              <a:defRPr/>
            </a:pPr>
            <a:r>
              <a:rPr lang="en-US" dirty="0">
                <a:effectLst>
                  <a:outerShdw blurRad="38100" dist="38100" dir="2700000" algn="tl">
                    <a:srgbClr val="C0C0C0"/>
                  </a:outerShdw>
                </a:effectLst>
              </a:rPr>
              <a:t>Improper physical </a:t>
            </a:r>
            <a:r>
              <a:rPr lang="en-US" dirty="0" smtClean="0">
                <a:effectLst>
                  <a:outerShdw blurRad="38100" dist="38100" dir="2700000" algn="tl">
                    <a:srgbClr val="C0C0C0"/>
                  </a:outerShdw>
                </a:effectLst>
              </a:rPr>
              <a:t>contact</a:t>
            </a:r>
            <a:endParaRPr lang="en-US" dirty="0">
              <a:effectLst>
                <a:outerShdw blurRad="38100" dist="38100" dir="2700000" algn="tl">
                  <a:srgbClr val="C0C0C0"/>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56200" y="4478338"/>
            <a:ext cx="34544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DON’TS FOR </a:t>
            </a:r>
            <a:br>
              <a:rPr lang="en-US" smtClean="0"/>
            </a:br>
            <a:r>
              <a:rPr lang="en-US" smtClean="0"/>
              <a:t>ADULTS</a:t>
            </a:r>
          </a:p>
        </p:txBody>
      </p:sp>
      <p:sp>
        <p:nvSpPr>
          <p:cNvPr id="16387" name="Rectangle 3"/>
          <p:cNvSpPr>
            <a:spLocks noGrp="1" noChangeArrowheads="1"/>
          </p:cNvSpPr>
          <p:nvPr>
            <p:ph type="body" idx="1"/>
          </p:nvPr>
        </p:nvSpPr>
        <p:spPr/>
        <p:txBody>
          <a:bodyPr/>
          <a:lstStyle/>
          <a:p>
            <a:pPr eaLnBrk="1" hangingPunct="1">
              <a:defRPr/>
            </a:pPr>
            <a:r>
              <a:rPr lang="en-US" dirty="0">
                <a:effectLst>
                  <a:outerShdw blurRad="38100" dist="38100" dir="2700000" algn="tl">
                    <a:srgbClr val="C0C0C0"/>
                  </a:outerShdw>
                </a:effectLst>
              </a:rPr>
              <a:t>Improper physical contact</a:t>
            </a:r>
          </a:p>
          <a:p>
            <a:pPr eaLnBrk="1" hangingPunct="1">
              <a:defRPr/>
            </a:pPr>
            <a:r>
              <a:rPr lang="en-US" dirty="0">
                <a:effectLst>
                  <a:outerShdw blurRad="38100" dist="38100" dir="2700000" algn="tl">
                    <a:srgbClr val="C0C0C0"/>
                  </a:outerShdw>
                </a:effectLst>
              </a:rPr>
              <a:t>Verbal </a:t>
            </a:r>
            <a:r>
              <a:rPr lang="en-US" dirty="0" smtClean="0">
                <a:effectLst>
                  <a:outerShdw blurRad="38100" dist="38100" dir="2700000" algn="tl">
                    <a:srgbClr val="C0C0C0"/>
                  </a:outerShdw>
                </a:effectLst>
              </a:rPr>
              <a:t>Abuse</a:t>
            </a:r>
            <a:endParaRPr lang="en-US" dirty="0">
              <a:effectLst>
                <a:outerShdw blurRad="38100" dist="38100" dir="2700000" algn="tl">
                  <a:srgbClr val="C0C0C0"/>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886200"/>
            <a:ext cx="29210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DON’TS FOR </a:t>
            </a:r>
            <a:br>
              <a:rPr lang="en-US" smtClean="0"/>
            </a:br>
            <a:r>
              <a:rPr lang="en-US" smtClean="0"/>
              <a:t>ADULTS</a:t>
            </a:r>
          </a:p>
        </p:txBody>
      </p:sp>
      <p:sp>
        <p:nvSpPr>
          <p:cNvPr id="16387" name="Rectangle 3"/>
          <p:cNvSpPr>
            <a:spLocks noGrp="1" noChangeArrowheads="1"/>
          </p:cNvSpPr>
          <p:nvPr>
            <p:ph type="body" idx="1"/>
          </p:nvPr>
        </p:nvSpPr>
        <p:spPr/>
        <p:txBody>
          <a:bodyPr/>
          <a:lstStyle/>
          <a:p>
            <a:pPr eaLnBrk="1" hangingPunct="1">
              <a:defRPr/>
            </a:pPr>
            <a:r>
              <a:rPr lang="en-US" dirty="0">
                <a:effectLst>
                  <a:outerShdw blurRad="38100" dist="38100" dir="2700000" algn="tl">
                    <a:srgbClr val="C0C0C0"/>
                  </a:outerShdw>
                </a:effectLst>
              </a:rPr>
              <a:t>Improper physical contact</a:t>
            </a:r>
          </a:p>
          <a:p>
            <a:pPr eaLnBrk="1" hangingPunct="1">
              <a:defRPr/>
            </a:pPr>
            <a:r>
              <a:rPr lang="en-US" dirty="0">
                <a:effectLst>
                  <a:outerShdw blurRad="38100" dist="38100" dir="2700000" algn="tl">
                    <a:srgbClr val="C0C0C0"/>
                  </a:outerShdw>
                </a:effectLst>
              </a:rPr>
              <a:t>Verbal Abuse</a:t>
            </a:r>
          </a:p>
          <a:p>
            <a:pPr eaLnBrk="1" hangingPunct="1">
              <a:defRPr/>
            </a:pPr>
            <a:r>
              <a:rPr lang="en-US" dirty="0">
                <a:effectLst>
                  <a:outerShdw blurRad="38100" dist="38100" dir="2700000" algn="tl">
                    <a:srgbClr val="C0C0C0"/>
                  </a:outerShdw>
                </a:effectLst>
              </a:rPr>
              <a:t>Misleading </a:t>
            </a:r>
            <a:r>
              <a:rPr lang="en-US" dirty="0" smtClean="0">
                <a:effectLst>
                  <a:outerShdw blurRad="38100" dist="38100" dir="2700000" algn="tl">
                    <a:srgbClr val="C0C0C0"/>
                  </a:outerShdw>
                </a:effectLst>
              </a:rPr>
              <a:t>Environment</a:t>
            </a:r>
            <a:endParaRPr lang="en-US" dirty="0">
              <a:effectLst>
                <a:outerShdw blurRad="38100" dist="38100" dir="2700000" algn="tl">
                  <a:srgbClr val="C0C0C0"/>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341563"/>
            <a:ext cx="3076575"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DON’TS FOR </a:t>
            </a:r>
            <a:br>
              <a:rPr lang="en-US" smtClean="0"/>
            </a:br>
            <a:r>
              <a:rPr lang="en-US" smtClean="0"/>
              <a:t>ADULTS</a:t>
            </a:r>
          </a:p>
        </p:txBody>
      </p:sp>
      <p:sp>
        <p:nvSpPr>
          <p:cNvPr id="16387" name="Rectangle 3"/>
          <p:cNvSpPr>
            <a:spLocks noGrp="1" noChangeArrowheads="1"/>
          </p:cNvSpPr>
          <p:nvPr>
            <p:ph type="body" idx="1"/>
          </p:nvPr>
        </p:nvSpPr>
        <p:spPr/>
        <p:txBody>
          <a:bodyPr/>
          <a:lstStyle/>
          <a:p>
            <a:pPr eaLnBrk="1" hangingPunct="1">
              <a:defRPr/>
            </a:pPr>
            <a:r>
              <a:rPr lang="en-US" dirty="0">
                <a:effectLst>
                  <a:outerShdw blurRad="38100" dist="38100" dir="2700000" algn="tl">
                    <a:srgbClr val="C0C0C0"/>
                  </a:outerShdw>
                </a:effectLst>
              </a:rPr>
              <a:t>Improper physical contact</a:t>
            </a:r>
          </a:p>
          <a:p>
            <a:pPr eaLnBrk="1" hangingPunct="1">
              <a:defRPr/>
            </a:pPr>
            <a:r>
              <a:rPr lang="en-US" dirty="0">
                <a:effectLst>
                  <a:outerShdw blurRad="38100" dist="38100" dir="2700000" algn="tl">
                    <a:srgbClr val="C0C0C0"/>
                  </a:outerShdw>
                </a:effectLst>
              </a:rPr>
              <a:t>Verbal Abuse</a:t>
            </a:r>
          </a:p>
          <a:p>
            <a:pPr eaLnBrk="1" hangingPunct="1">
              <a:defRPr/>
            </a:pPr>
            <a:r>
              <a:rPr lang="en-US" dirty="0">
                <a:effectLst>
                  <a:outerShdw blurRad="38100" dist="38100" dir="2700000" algn="tl">
                    <a:srgbClr val="C0C0C0"/>
                  </a:outerShdw>
                </a:effectLst>
              </a:rPr>
              <a:t>Misleading Environment</a:t>
            </a:r>
          </a:p>
          <a:p>
            <a:pPr eaLnBrk="1" hangingPunct="1">
              <a:defRPr/>
            </a:pPr>
            <a:r>
              <a:rPr lang="en-US" dirty="0" err="1" smtClean="0"/>
              <a:t>UnApproved</a:t>
            </a:r>
            <a:r>
              <a:rPr lang="en-US" dirty="0" smtClean="0"/>
              <a:t> Travel</a:t>
            </a:r>
            <a:endParaRPr lang="en-US" dirty="0"/>
          </a:p>
          <a:p>
            <a:pPr eaLnBrk="1" hangingPunct="1">
              <a:defRPr/>
            </a:pPr>
            <a:endParaRPr lang="en-US" dirty="0">
              <a:effectLst>
                <a:outerShdw blurRad="38100" dist="38100" dir="2700000" algn="tl">
                  <a:srgbClr val="C0C0C0"/>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393950"/>
            <a:ext cx="326390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smtClean="0"/>
              <a:t>WHAT IS ROTARY </a:t>
            </a:r>
            <a:br>
              <a:rPr lang="en-US" dirty="0" smtClean="0"/>
            </a:br>
            <a:r>
              <a:rPr lang="en-US" dirty="0" smtClean="0"/>
              <a:t>YOUTH EXCHANGE?</a:t>
            </a:r>
          </a:p>
        </p:txBody>
      </p:sp>
      <p:sp>
        <p:nvSpPr>
          <p:cNvPr id="3" name="Content Placeholder 2"/>
          <p:cNvSpPr>
            <a:spLocks noGrp="1"/>
          </p:cNvSpPr>
          <p:nvPr>
            <p:ph idx="1"/>
          </p:nvPr>
        </p:nvSpPr>
        <p:spPr>
          <a:xfrm>
            <a:off x="457200" y="1600200"/>
            <a:ext cx="8229600" cy="3657600"/>
          </a:xfrm>
        </p:spPr>
        <p:txBody>
          <a:bodyPr/>
          <a:lstStyle/>
          <a:p>
            <a:pPr eaLnBrk="1" hangingPunct="1"/>
            <a:r>
              <a:rPr lang="en-US" dirty="0" smtClean="0"/>
              <a:t>Over 75 years old</a:t>
            </a:r>
          </a:p>
          <a:p>
            <a:pPr eaLnBrk="1" hangingPunct="1"/>
            <a:r>
              <a:rPr lang="en-US" dirty="0" smtClean="0"/>
              <a:t>Over 8,000 students in over 80 countries</a:t>
            </a:r>
          </a:p>
          <a:p>
            <a:pPr eaLnBrk="1" hangingPunct="1"/>
            <a:r>
              <a:rPr lang="en-US" dirty="0" smtClean="0"/>
              <a:t>Totally Volunteer:  Over 1.2 million Rotarians in more than 32,000 clubs</a:t>
            </a:r>
          </a:p>
          <a:p>
            <a:pPr eaLnBrk="1" hangingPunct="1"/>
            <a:r>
              <a:rPr lang="en-US" dirty="0" smtClean="0"/>
              <a:t>We are Rotary District 5840</a:t>
            </a:r>
          </a:p>
          <a:p>
            <a:pPr eaLnBrk="1" hangingPunct="1"/>
            <a:r>
              <a:rPr lang="en-US" dirty="0" smtClean="0"/>
              <a:t>Member of South Central </a:t>
            </a:r>
          </a:p>
          <a:p>
            <a:pPr marL="0" indent="0" eaLnBrk="1" hangingPunct="1">
              <a:buNone/>
            </a:pPr>
            <a:r>
              <a:rPr lang="en-US" dirty="0" smtClean="0"/>
              <a:t>   Rotary Youth Exchange, Inc. </a:t>
            </a:r>
          </a:p>
          <a:p>
            <a:pPr marL="0" indent="0" eaLnBrk="1" hangingPunct="1">
              <a:buNone/>
            </a:pPr>
            <a:r>
              <a:rPr lang="en-US" dirty="0" smtClean="0"/>
              <a:t>   (SCRYE)   www.scrye.org</a:t>
            </a:r>
          </a:p>
          <a:p>
            <a:pPr eaLnBrk="1" hangingPunct="1"/>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267200"/>
            <a:ext cx="296345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DON’TS FOR </a:t>
            </a:r>
            <a:br>
              <a:rPr lang="en-US" smtClean="0"/>
            </a:br>
            <a:r>
              <a:rPr lang="en-US" smtClean="0"/>
              <a:t>ADULTS</a:t>
            </a:r>
          </a:p>
        </p:txBody>
      </p:sp>
      <p:sp>
        <p:nvSpPr>
          <p:cNvPr id="16387" name="Rectangle 3"/>
          <p:cNvSpPr>
            <a:spLocks noGrp="1" noChangeArrowheads="1"/>
          </p:cNvSpPr>
          <p:nvPr>
            <p:ph type="body" idx="1"/>
          </p:nvPr>
        </p:nvSpPr>
        <p:spPr/>
        <p:txBody>
          <a:bodyPr/>
          <a:lstStyle/>
          <a:p>
            <a:pPr eaLnBrk="1" hangingPunct="1">
              <a:defRPr/>
            </a:pPr>
            <a:r>
              <a:rPr lang="en-US" dirty="0">
                <a:effectLst>
                  <a:outerShdw blurRad="38100" dist="38100" dir="2700000" algn="tl">
                    <a:srgbClr val="C0C0C0"/>
                  </a:outerShdw>
                </a:effectLst>
              </a:rPr>
              <a:t>Improper physical contact</a:t>
            </a:r>
          </a:p>
          <a:p>
            <a:pPr eaLnBrk="1" hangingPunct="1">
              <a:defRPr/>
            </a:pPr>
            <a:r>
              <a:rPr lang="en-US" dirty="0">
                <a:effectLst>
                  <a:outerShdw blurRad="38100" dist="38100" dir="2700000" algn="tl">
                    <a:srgbClr val="C0C0C0"/>
                  </a:outerShdw>
                </a:effectLst>
              </a:rPr>
              <a:t>Verbal Abuse</a:t>
            </a:r>
          </a:p>
          <a:p>
            <a:pPr eaLnBrk="1" hangingPunct="1">
              <a:defRPr/>
            </a:pPr>
            <a:r>
              <a:rPr lang="en-US" dirty="0">
                <a:effectLst>
                  <a:outerShdw blurRad="38100" dist="38100" dir="2700000" algn="tl">
                    <a:srgbClr val="C0C0C0"/>
                  </a:outerShdw>
                </a:effectLst>
              </a:rPr>
              <a:t>Misleading Environment</a:t>
            </a:r>
          </a:p>
          <a:p>
            <a:pPr eaLnBrk="1" hangingPunct="1">
              <a:defRPr/>
            </a:pPr>
            <a:r>
              <a:rPr lang="en-US" dirty="0" err="1" smtClean="0"/>
              <a:t>UnApproved</a:t>
            </a:r>
            <a:r>
              <a:rPr lang="en-US" dirty="0" smtClean="0"/>
              <a:t> Travel</a:t>
            </a:r>
            <a:endParaRPr lang="en-US" dirty="0"/>
          </a:p>
          <a:p>
            <a:pPr eaLnBrk="1" hangingPunct="1">
              <a:defRPr/>
            </a:pPr>
            <a:r>
              <a:rPr lang="en-US" dirty="0" smtClean="0">
                <a:effectLst>
                  <a:outerShdw blurRad="38100" dist="38100" dir="2700000" algn="tl">
                    <a:srgbClr val="C0C0C0"/>
                  </a:outerShdw>
                </a:effectLst>
              </a:rPr>
              <a:t>Encouraging the Six </a:t>
            </a:r>
            <a:r>
              <a:rPr lang="en-US" dirty="0">
                <a:effectLst>
                  <a:outerShdw blurRad="38100" dist="38100" dir="2700000" algn="tl">
                    <a:srgbClr val="C0C0C0"/>
                  </a:outerShdw>
                </a:effectLst>
              </a:rPr>
              <a:t>D’s</a:t>
            </a:r>
          </a:p>
          <a:p>
            <a:pPr eaLnBrk="1" hangingPunct="1">
              <a:defRPr/>
            </a:pPr>
            <a:endParaRPr lang="en-US" dirty="0">
              <a:effectLst>
                <a:outerShdw blurRad="38100" dist="38100" dir="2700000" algn="tl">
                  <a:srgbClr val="C0C0C0"/>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810000"/>
            <a:ext cx="333375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lstStyle/>
          <a:p>
            <a:r>
              <a:rPr lang="en-US" dirty="0" smtClean="0"/>
              <a:t>Rotary International District 5840 Youth Exchange Committee</a:t>
            </a:r>
            <a:endParaRPr lang="en-US" dirty="0"/>
          </a:p>
        </p:txBody>
      </p:sp>
    </p:spTree>
    <p:extLst>
      <p:ext uri="{BB962C8B-B14F-4D97-AF65-F5344CB8AC3E}">
        <p14:creationId xmlns:p14="http://schemas.microsoft.com/office/powerpoint/2010/main" val="1378879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IMG_45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876800"/>
            <a:ext cx="2743200" cy="1828800"/>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9458" name="Rectangle 2"/>
          <p:cNvSpPr>
            <a:spLocks noGrp="1" noChangeArrowheads="1"/>
          </p:cNvSpPr>
          <p:nvPr>
            <p:ph type="title"/>
          </p:nvPr>
        </p:nvSpPr>
        <p:spPr/>
        <p:txBody>
          <a:bodyPr/>
          <a:lstStyle/>
          <a:p>
            <a:pPr eaLnBrk="1" hangingPunct="1"/>
            <a:r>
              <a:rPr lang="en-US" smtClean="0"/>
              <a:t>DUTIES OF THE DISTRICT</a:t>
            </a:r>
          </a:p>
        </p:txBody>
      </p:sp>
      <p:sp>
        <p:nvSpPr>
          <p:cNvPr id="10243" name="Rectangle 3"/>
          <p:cNvSpPr>
            <a:spLocks noGrp="1" noChangeArrowheads="1"/>
          </p:cNvSpPr>
          <p:nvPr>
            <p:ph type="body" idx="1"/>
          </p:nvPr>
        </p:nvSpPr>
        <p:spPr>
          <a:xfrm>
            <a:off x="609600" y="1447800"/>
            <a:ext cx="8229600" cy="4724400"/>
          </a:xfrm>
        </p:spPr>
        <p:txBody>
          <a:bodyPr/>
          <a:lstStyle/>
          <a:p>
            <a:pPr eaLnBrk="1" hangingPunct="1">
              <a:lnSpc>
                <a:spcPct val="80000"/>
              </a:lnSpc>
            </a:pPr>
            <a:r>
              <a:rPr lang="en-US" sz="2400" dirty="0" smtClean="0"/>
              <a:t>Provide Training For District Committee and Clubs</a:t>
            </a:r>
          </a:p>
          <a:p>
            <a:pPr eaLnBrk="1" hangingPunct="1">
              <a:lnSpc>
                <a:spcPct val="80000"/>
              </a:lnSpc>
            </a:pPr>
            <a:r>
              <a:rPr lang="en-US" sz="2400" dirty="0" smtClean="0"/>
              <a:t>Furnish Criminal Background Checks (CBCs) for:   District Volunteers, Club Volunteers and Host  Families (District YEC will now absorb cost of CBCs) </a:t>
            </a:r>
          </a:p>
          <a:p>
            <a:pPr eaLnBrk="1" hangingPunct="1">
              <a:lnSpc>
                <a:spcPct val="80000"/>
              </a:lnSpc>
            </a:pPr>
            <a:r>
              <a:rPr lang="en-US" sz="2400" dirty="0" smtClean="0"/>
              <a:t>Inbound Orientation (September 13-15 Other Place NB)</a:t>
            </a:r>
          </a:p>
          <a:p>
            <a:pPr eaLnBrk="1" hangingPunct="1">
              <a:lnSpc>
                <a:spcPct val="80000"/>
              </a:lnSpc>
            </a:pPr>
            <a:r>
              <a:rPr lang="en-US" sz="2400" dirty="0" smtClean="0"/>
              <a:t>Outbound Interviews (November 16)</a:t>
            </a:r>
          </a:p>
          <a:p>
            <a:pPr eaLnBrk="1" hangingPunct="1">
              <a:lnSpc>
                <a:spcPct val="80000"/>
              </a:lnSpc>
            </a:pPr>
            <a:r>
              <a:rPr lang="en-US" sz="2400" dirty="0" smtClean="0"/>
              <a:t>Orientations for </a:t>
            </a:r>
            <a:r>
              <a:rPr lang="en-US" sz="2400" dirty="0" err="1" smtClean="0"/>
              <a:t>Outbounds</a:t>
            </a:r>
            <a:r>
              <a:rPr lang="en-US" sz="2400" dirty="0" smtClean="0"/>
              <a:t> (including Inbounds) -- January 5; February 28-March 2; June 8</a:t>
            </a:r>
          </a:p>
          <a:p>
            <a:pPr eaLnBrk="1" hangingPunct="1">
              <a:lnSpc>
                <a:spcPct val="80000"/>
              </a:lnSpc>
            </a:pPr>
            <a:r>
              <a:rPr lang="en-US" sz="2400" dirty="0" smtClean="0"/>
              <a:t>SCRYE Winter Conference (January 24-26)</a:t>
            </a:r>
          </a:p>
          <a:p>
            <a:pPr eaLnBrk="1" hangingPunct="1">
              <a:lnSpc>
                <a:spcPct val="80000"/>
              </a:lnSpc>
            </a:pPr>
            <a:r>
              <a:rPr lang="en-US" sz="2400" dirty="0" smtClean="0"/>
              <a:t>District Conference in San Antonio (Omni) </a:t>
            </a:r>
            <a:r>
              <a:rPr lang="en-US" sz="2400" smtClean="0"/>
              <a:t>(May 2-4  </a:t>
            </a:r>
            <a:r>
              <a:rPr lang="en-US" sz="2400" dirty="0" smtClean="0"/>
              <a:t>)</a:t>
            </a:r>
          </a:p>
          <a:p>
            <a:pPr eaLnBrk="1" hangingPunct="1">
              <a:lnSpc>
                <a:spcPct val="80000"/>
              </a:lnSpc>
            </a:pPr>
            <a:r>
              <a:rPr lang="en-US" sz="2400" dirty="0" smtClean="0"/>
              <a:t>RYLA (17-19)</a:t>
            </a:r>
            <a:endParaRPr lang="en-US" sz="2400" b="1" dirty="0" smtClean="0"/>
          </a:p>
          <a:p>
            <a:pPr eaLnBrk="1" hangingPunct="1">
              <a:lnSpc>
                <a:spcPct val="80000"/>
              </a:lnSpc>
            </a:pPr>
            <a:r>
              <a:rPr lang="en-US" sz="2400" dirty="0" smtClean="0"/>
              <a:t>SCRYE Approved Tours (June)</a:t>
            </a:r>
          </a:p>
          <a:p>
            <a:pPr eaLnBrk="1" hangingPunct="1">
              <a:lnSpc>
                <a:spcPct val="80000"/>
              </a:lnSpc>
            </a:pPr>
            <a:r>
              <a:rPr lang="en-US" sz="2400" dirty="0" smtClean="0"/>
              <a:t>Leaving for home (June or July)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Effect transition="in" filter="fade">
                                      <p:cBhvr>
                                        <p:cTn id="14" dur="1000"/>
                                        <p:tgtEl>
                                          <p:spTgt spid="10243">
                                            <p:txEl>
                                              <p:pRg st="1" end="1"/>
                                            </p:txEl>
                                          </p:spTgt>
                                        </p:tgtEl>
                                      </p:cBhvr>
                                    </p:animEffect>
                                    <p:anim calcmode="lin" valueType="num">
                                      <p:cBhvr>
                                        <p:cTn id="15"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fade">
                                      <p:cBhvr>
                                        <p:cTn id="21" dur="1000"/>
                                        <p:tgtEl>
                                          <p:spTgt spid="10243">
                                            <p:txEl>
                                              <p:pRg st="2" end="2"/>
                                            </p:txEl>
                                          </p:spTgt>
                                        </p:tgtEl>
                                      </p:cBhvr>
                                    </p:animEffect>
                                    <p:anim calcmode="lin" valueType="num">
                                      <p:cBhvr>
                                        <p:cTn id="22"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0243">
                                            <p:txEl>
                                              <p:pRg st="3" end="3"/>
                                            </p:txEl>
                                          </p:spTgt>
                                        </p:tgtEl>
                                        <p:attrNameLst>
                                          <p:attrName>style.visibility</p:attrName>
                                        </p:attrNameLst>
                                      </p:cBhvr>
                                      <p:to>
                                        <p:strVal val="visible"/>
                                      </p:to>
                                    </p:set>
                                    <p:animEffect transition="in" filter="fade">
                                      <p:cBhvr>
                                        <p:cTn id="28" dur="1000"/>
                                        <p:tgtEl>
                                          <p:spTgt spid="10243">
                                            <p:txEl>
                                              <p:pRg st="3" end="3"/>
                                            </p:txEl>
                                          </p:spTgt>
                                        </p:tgtEl>
                                      </p:cBhvr>
                                    </p:animEffect>
                                    <p:anim calcmode="lin" valueType="num">
                                      <p:cBhvr>
                                        <p:cTn id="29"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2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0243">
                                            <p:txEl>
                                              <p:pRg st="4" end="4"/>
                                            </p:txEl>
                                          </p:spTgt>
                                        </p:tgtEl>
                                        <p:attrNameLst>
                                          <p:attrName>style.visibility</p:attrName>
                                        </p:attrNameLst>
                                      </p:cBhvr>
                                      <p:to>
                                        <p:strVal val="visible"/>
                                      </p:to>
                                    </p:set>
                                    <p:animEffect transition="in" filter="fade">
                                      <p:cBhvr>
                                        <p:cTn id="35" dur="1000"/>
                                        <p:tgtEl>
                                          <p:spTgt spid="10243">
                                            <p:txEl>
                                              <p:pRg st="4" end="4"/>
                                            </p:txEl>
                                          </p:spTgt>
                                        </p:tgtEl>
                                      </p:cBhvr>
                                    </p:animEffect>
                                    <p:anim calcmode="lin" valueType="num">
                                      <p:cBhvr>
                                        <p:cTn id="36"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2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10243">
                                            <p:txEl>
                                              <p:pRg st="5" end="5"/>
                                            </p:txEl>
                                          </p:spTgt>
                                        </p:tgtEl>
                                        <p:attrNameLst>
                                          <p:attrName>style.visibility</p:attrName>
                                        </p:attrNameLst>
                                      </p:cBhvr>
                                      <p:to>
                                        <p:strVal val="visible"/>
                                      </p:to>
                                    </p:set>
                                    <p:animEffect transition="in" filter="fade">
                                      <p:cBhvr>
                                        <p:cTn id="42" dur="1000"/>
                                        <p:tgtEl>
                                          <p:spTgt spid="10243">
                                            <p:txEl>
                                              <p:pRg st="5" end="5"/>
                                            </p:txEl>
                                          </p:spTgt>
                                        </p:tgtEl>
                                      </p:cBhvr>
                                    </p:animEffect>
                                    <p:anim calcmode="lin" valueType="num">
                                      <p:cBhvr>
                                        <p:cTn id="43" dur="10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024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10243">
                                            <p:txEl>
                                              <p:pRg st="6" end="6"/>
                                            </p:txEl>
                                          </p:spTgt>
                                        </p:tgtEl>
                                        <p:attrNameLst>
                                          <p:attrName>style.visibility</p:attrName>
                                        </p:attrNameLst>
                                      </p:cBhvr>
                                      <p:to>
                                        <p:strVal val="visible"/>
                                      </p:to>
                                    </p:set>
                                    <p:animEffect transition="in" filter="fade">
                                      <p:cBhvr>
                                        <p:cTn id="49" dur="1000"/>
                                        <p:tgtEl>
                                          <p:spTgt spid="10243">
                                            <p:txEl>
                                              <p:pRg st="6" end="6"/>
                                            </p:txEl>
                                          </p:spTgt>
                                        </p:tgtEl>
                                      </p:cBhvr>
                                    </p:animEffect>
                                    <p:anim calcmode="lin" valueType="num">
                                      <p:cBhvr>
                                        <p:cTn id="50" dur="10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024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10243">
                                            <p:txEl>
                                              <p:pRg st="7" end="7"/>
                                            </p:txEl>
                                          </p:spTgt>
                                        </p:tgtEl>
                                        <p:attrNameLst>
                                          <p:attrName>style.visibility</p:attrName>
                                        </p:attrNameLst>
                                      </p:cBhvr>
                                      <p:to>
                                        <p:strVal val="visible"/>
                                      </p:to>
                                    </p:set>
                                    <p:animEffect transition="in" filter="fade">
                                      <p:cBhvr>
                                        <p:cTn id="56" dur="1000"/>
                                        <p:tgtEl>
                                          <p:spTgt spid="10243">
                                            <p:txEl>
                                              <p:pRg st="7" end="7"/>
                                            </p:txEl>
                                          </p:spTgt>
                                        </p:tgtEl>
                                      </p:cBhvr>
                                    </p:animEffect>
                                    <p:anim calcmode="lin" valueType="num">
                                      <p:cBhvr>
                                        <p:cTn id="57" dur="10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024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10243">
                                            <p:txEl>
                                              <p:pRg st="8" end="8"/>
                                            </p:txEl>
                                          </p:spTgt>
                                        </p:tgtEl>
                                        <p:attrNameLst>
                                          <p:attrName>style.visibility</p:attrName>
                                        </p:attrNameLst>
                                      </p:cBhvr>
                                      <p:to>
                                        <p:strVal val="visible"/>
                                      </p:to>
                                    </p:set>
                                    <p:animEffect transition="in" filter="fade">
                                      <p:cBhvr>
                                        <p:cTn id="63" dur="1000"/>
                                        <p:tgtEl>
                                          <p:spTgt spid="10243">
                                            <p:txEl>
                                              <p:pRg st="8" end="8"/>
                                            </p:txEl>
                                          </p:spTgt>
                                        </p:tgtEl>
                                      </p:cBhvr>
                                    </p:animEffect>
                                    <p:anim calcmode="lin" valueType="num">
                                      <p:cBhvr>
                                        <p:cTn id="64" dur="10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1024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10243">
                                            <p:txEl>
                                              <p:pRg st="9" end="9"/>
                                            </p:txEl>
                                          </p:spTgt>
                                        </p:tgtEl>
                                        <p:attrNameLst>
                                          <p:attrName>style.visibility</p:attrName>
                                        </p:attrNameLst>
                                      </p:cBhvr>
                                      <p:to>
                                        <p:strVal val="visible"/>
                                      </p:to>
                                    </p:set>
                                    <p:animEffect transition="in" filter="fade">
                                      <p:cBhvr>
                                        <p:cTn id="70" dur="1000"/>
                                        <p:tgtEl>
                                          <p:spTgt spid="10243">
                                            <p:txEl>
                                              <p:pRg st="9" end="9"/>
                                            </p:txEl>
                                          </p:spTgt>
                                        </p:tgtEl>
                                      </p:cBhvr>
                                    </p:animEffect>
                                    <p:anim calcmode="lin" valueType="num">
                                      <p:cBhvr>
                                        <p:cTn id="71" dur="1000" fill="hold"/>
                                        <p:tgtEl>
                                          <p:spTgt spid="1024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1024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DUTIES OF THE CLUB</a:t>
            </a:r>
          </a:p>
        </p:txBody>
      </p:sp>
      <p:sp>
        <p:nvSpPr>
          <p:cNvPr id="9219" name="Rectangle 3"/>
          <p:cNvSpPr>
            <a:spLocks noGrp="1" noChangeArrowheads="1"/>
          </p:cNvSpPr>
          <p:nvPr>
            <p:ph type="body" idx="1"/>
          </p:nvPr>
        </p:nvSpPr>
        <p:spPr>
          <a:xfrm>
            <a:off x="457200" y="1600200"/>
            <a:ext cx="8229600" cy="4953000"/>
          </a:xfrm>
        </p:spPr>
        <p:txBody>
          <a:bodyPr/>
          <a:lstStyle/>
          <a:p>
            <a:pPr eaLnBrk="1" hangingPunct="1">
              <a:lnSpc>
                <a:spcPct val="90000"/>
              </a:lnSpc>
              <a:defRPr/>
            </a:pPr>
            <a:r>
              <a:rPr lang="en-US" dirty="0"/>
              <a:t>Host Club </a:t>
            </a:r>
            <a:r>
              <a:rPr lang="en-US" dirty="0" smtClean="0"/>
              <a:t>Guarantees Placement </a:t>
            </a:r>
            <a:endParaRPr lang="en-US" dirty="0"/>
          </a:p>
          <a:p>
            <a:pPr eaLnBrk="1" hangingPunct="1">
              <a:lnSpc>
                <a:spcPct val="90000"/>
              </a:lnSpc>
              <a:defRPr/>
            </a:pPr>
            <a:r>
              <a:rPr lang="en-US" dirty="0" smtClean="0"/>
              <a:t>At least 2 </a:t>
            </a:r>
            <a:r>
              <a:rPr lang="en-US" dirty="0"/>
              <a:t>Host Families</a:t>
            </a:r>
          </a:p>
          <a:p>
            <a:pPr eaLnBrk="1" hangingPunct="1">
              <a:lnSpc>
                <a:spcPct val="90000"/>
              </a:lnSpc>
              <a:defRPr/>
            </a:pPr>
            <a:r>
              <a:rPr lang="en-US" dirty="0" smtClean="0">
                <a:effectLst>
                  <a:outerShdw blurRad="38100" dist="38100" dir="2700000" algn="tl">
                    <a:srgbClr val="C0C0C0"/>
                  </a:outerShdw>
                </a:effectLst>
              </a:rPr>
              <a:t>Help with Transportation  </a:t>
            </a:r>
          </a:p>
          <a:p>
            <a:pPr eaLnBrk="1" hangingPunct="1">
              <a:lnSpc>
                <a:spcPct val="90000"/>
              </a:lnSpc>
              <a:defRPr/>
            </a:pPr>
            <a:r>
              <a:rPr lang="en-US" dirty="0" smtClean="0">
                <a:effectLst>
                  <a:outerShdw blurRad="38100" dist="38100" dir="2700000" algn="tl">
                    <a:srgbClr val="C0C0C0"/>
                  </a:outerShdw>
                </a:effectLst>
              </a:rPr>
              <a:t>Welcome as a member of</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the club (badge)</a:t>
            </a:r>
          </a:p>
          <a:p>
            <a:pPr eaLnBrk="1" hangingPunct="1">
              <a:lnSpc>
                <a:spcPct val="90000"/>
              </a:lnSpc>
              <a:defRPr/>
            </a:pPr>
            <a:r>
              <a:rPr lang="en-US" dirty="0" smtClean="0">
                <a:effectLst>
                  <a:outerShdw blurRad="38100" dist="38100" dir="2700000" algn="tl">
                    <a:srgbClr val="C0C0C0"/>
                  </a:outerShdw>
                </a:effectLst>
              </a:rPr>
              <a:t>All members participate</a:t>
            </a:r>
          </a:p>
          <a:p>
            <a:pPr eaLnBrk="1" hangingPunct="1">
              <a:lnSpc>
                <a:spcPct val="90000"/>
              </a:lnSpc>
              <a:defRPr/>
            </a:pPr>
            <a:r>
              <a:rPr lang="en-US" dirty="0" smtClean="0">
                <a:effectLst>
                  <a:outerShdw blurRad="38100" dist="38100" dir="2700000" algn="tl">
                    <a:srgbClr val="C0C0C0"/>
                  </a:outerShdw>
                </a:effectLst>
              </a:rPr>
              <a:t>Let student give presentations</a:t>
            </a:r>
          </a:p>
          <a:p>
            <a:pPr eaLnBrk="1" hangingPunct="1">
              <a:lnSpc>
                <a:spcPct val="90000"/>
              </a:lnSpc>
              <a:defRPr/>
            </a:pPr>
            <a:r>
              <a:rPr lang="en-US" dirty="0" smtClean="0">
                <a:effectLst>
                  <a:outerShdw blurRad="38100" dist="38100" dir="2700000" algn="tl">
                    <a:srgbClr val="C0C0C0"/>
                  </a:outerShdw>
                </a:effectLst>
              </a:rPr>
              <a:t>Welcome Party</a:t>
            </a:r>
          </a:p>
          <a:p>
            <a:pPr eaLnBrk="1" hangingPunct="1">
              <a:lnSpc>
                <a:spcPct val="90000"/>
              </a:lnSpc>
              <a:defRPr/>
            </a:pPr>
            <a:r>
              <a:rPr lang="en-US" dirty="0" smtClean="0">
                <a:effectLst>
                  <a:outerShdw blurRad="38100" dist="38100" dir="2700000" algn="tl">
                    <a:srgbClr val="C0C0C0"/>
                  </a:outerShdw>
                </a:effectLst>
              </a:rPr>
              <a:t>Going Home Party</a:t>
            </a:r>
            <a:endParaRPr lang="en-US" dirty="0">
              <a:effectLst>
                <a:outerShdw blurRad="38100" dist="38100" dir="2700000" algn="tl">
                  <a:srgbClr val="C0C0C0"/>
                </a:outerShdw>
              </a:effectLst>
            </a:endParaRPr>
          </a:p>
        </p:txBody>
      </p:sp>
      <p:pic>
        <p:nvPicPr>
          <p:cNvPr id="20484" name="Picture 5" descr="Rotary_Clu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090738"/>
            <a:ext cx="3048000" cy="2101850"/>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2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21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21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9219">
                                            <p:txEl>
                                              <p:pRg st="1" end="1"/>
                                            </p:txEl>
                                          </p:spTgt>
                                        </p:tgtEl>
                                        <p:attrNameLst>
                                          <p:attrName>style.visibility</p:attrName>
                                        </p:attrNameLst>
                                      </p:cBhvr>
                                      <p:to>
                                        <p:strVal val="visible"/>
                                      </p:to>
                                    </p:set>
                                    <p:anim calcmode="lin" valueType="num">
                                      <p:cBhvr>
                                        <p:cTn id="15" dur="10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921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9219">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921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9219">
                                            <p:txEl>
                                              <p:pRg st="2" end="2"/>
                                            </p:txEl>
                                          </p:spTgt>
                                        </p:tgtEl>
                                        <p:attrNameLst>
                                          <p:attrName>style.visibility</p:attrName>
                                        </p:attrNameLst>
                                      </p:cBhvr>
                                      <p:to>
                                        <p:strVal val="visible"/>
                                      </p:to>
                                    </p:set>
                                    <p:anim calcmode="lin" valueType="num">
                                      <p:cBhvr>
                                        <p:cTn id="23" dur="1000" fill="hold"/>
                                        <p:tgtEl>
                                          <p:spTgt spid="9219">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9219">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9219">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9219">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9219">
                                            <p:txEl>
                                              <p:pRg st="3" end="3"/>
                                            </p:txEl>
                                          </p:spTgt>
                                        </p:tgtEl>
                                        <p:attrNameLst>
                                          <p:attrName>style.visibility</p:attrName>
                                        </p:attrNameLst>
                                      </p:cBhvr>
                                      <p:to>
                                        <p:strVal val="visible"/>
                                      </p:to>
                                    </p:set>
                                    <p:anim calcmode="lin" valueType="num">
                                      <p:cBhvr>
                                        <p:cTn id="31" dur="1000" fill="hold"/>
                                        <p:tgtEl>
                                          <p:spTgt spid="9219">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9219">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9219">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9219">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nodeType="clickEffect">
                                  <p:stCondLst>
                                    <p:cond delay="0"/>
                                  </p:stCondLst>
                                  <p:childTnLst>
                                    <p:set>
                                      <p:cBhvr>
                                        <p:cTn id="38" dur="1" fill="hold">
                                          <p:stCondLst>
                                            <p:cond delay="0"/>
                                          </p:stCondLst>
                                        </p:cTn>
                                        <p:tgtEl>
                                          <p:spTgt spid="9219">
                                            <p:txEl>
                                              <p:pRg st="4" end="4"/>
                                            </p:txEl>
                                          </p:spTgt>
                                        </p:tgtEl>
                                        <p:attrNameLst>
                                          <p:attrName>style.visibility</p:attrName>
                                        </p:attrNameLst>
                                      </p:cBhvr>
                                      <p:to>
                                        <p:strVal val="visible"/>
                                      </p:to>
                                    </p:set>
                                    <p:anim calcmode="lin" valueType="num">
                                      <p:cBhvr>
                                        <p:cTn id="39" dur="1000" fill="hold"/>
                                        <p:tgtEl>
                                          <p:spTgt spid="9219">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9219">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9219">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9219">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nodeType="clickEffect">
                                  <p:stCondLst>
                                    <p:cond delay="0"/>
                                  </p:stCondLst>
                                  <p:childTnLst>
                                    <p:set>
                                      <p:cBhvr>
                                        <p:cTn id="46" dur="1" fill="hold">
                                          <p:stCondLst>
                                            <p:cond delay="0"/>
                                          </p:stCondLst>
                                        </p:cTn>
                                        <p:tgtEl>
                                          <p:spTgt spid="9219">
                                            <p:txEl>
                                              <p:pRg st="5" end="5"/>
                                            </p:txEl>
                                          </p:spTgt>
                                        </p:tgtEl>
                                        <p:attrNameLst>
                                          <p:attrName>style.visibility</p:attrName>
                                        </p:attrNameLst>
                                      </p:cBhvr>
                                      <p:to>
                                        <p:strVal val="visible"/>
                                      </p:to>
                                    </p:set>
                                    <p:anim calcmode="lin" valueType="num">
                                      <p:cBhvr>
                                        <p:cTn id="47" dur="1000" fill="hold"/>
                                        <p:tgtEl>
                                          <p:spTgt spid="9219">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9219">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9219">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9219">
                                            <p:txEl>
                                              <p:pRg st="5" end="5"/>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1" presetClass="entr" presetSubtype="0" fill="hold" nodeType="clickEffect">
                                  <p:stCondLst>
                                    <p:cond delay="0"/>
                                  </p:stCondLst>
                                  <p:childTnLst>
                                    <p:set>
                                      <p:cBhvr>
                                        <p:cTn id="54" dur="1" fill="hold">
                                          <p:stCondLst>
                                            <p:cond delay="0"/>
                                          </p:stCondLst>
                                        </p:cTn>
                                        <p:tgtEl>
                                          <p:spTgt spid="9219">
                                            <p:txEl>
                                              <p:pRg st="6" end="6"/>
                                            </p:txEl>
                                          </p:spTgt>
                                        </p:tgtEl>
                                        <p:attrNameLst>
                                          <p:attrName>style.visibility</p:attrName>
                                        </p:attrNameLst>
                                      </p:cBhvr>
                                      <p:to>
                                        <p:strVal val="visible"/>
                                      </p:to>
                                    </p:set>
                                    <p:anim calcmode="lin" valueType="num">
                                      <p:cBhvr>
                                        <p:cTn id="55" dur="1000" fill="hold"/>
                                        <p:tgtEl>
                                          <p:spTgt spid="9219">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9219">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9219">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9219">
                                            <p:txEl>
                                              <p:pRg st="6" end="6"/>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1" presetClass="entr" presetSubtype="0" fill="hold" nodeType="clickEffect">
                                  <p:stCondLst>
                                    <p:cond delay="0"/>
                                  </p:stCondLst>
                                  <p:childTnLst>
                                    <p:set>
                                      <p:cBhvr>
                                        <p:cTn id="62" dur="1" fill="hold">
                                          <p:stCondLst>
                                            <p:cond delay="0"/>
                                          </p:stCondLst>
                                        </p:cTn>
                                        <p:tgtEl>
                                          <p:spTgt spid="9219">
                                            <p:txEl>
                                              <p:pRg st="7" end="7"/>
                                            </p:txEl>
                                          </p:spTgt>
                                        </p:tgtEl>
                                        <p:attrNameLst>
                                          <p:attrName>style.visibility</p:attrName>
                                        </p:attrNameLst>
                                      </p:cBhvr>
                                      <p:to>
                                        <p:strVal val="visible"/>
                                      </p:to>
                                    </p:set>
                                    <p:anim calcmode="lin" valueType="num">
                                      <p:cBhvr>
                                        <p:cTn id="63" dur="1000" fill="hold"/>
                                        <p:tgtEl>
                                          <p:spTgt spid="9219">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9219">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9219">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counselor_bod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9438" y="2438400"/>
            <a:ext cx="3294062"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p:txBody>
          <a:bodyPr/>
          <a:lstStyle/>
          <a:p>
            <a:pPr eaLnBrk="1" hangingPunct="1"/>
            <a:r>
              <a:rPr lang="en-US" smtClean="0"/>
              <a:t>DUTIES OF THE COUNSELOR</a:t>
            </a:r>
          </a:p>
        </p:txBody>
      </p:sp>
      <p:sp>
        <p:nvSpPr>
          <p:cNvPr id="8195" name="Rectangle 3"/>
          <p:cNvSpPr>
            <a:spLocks noGrp="1" noChangeArrowheads="1"/>
          </p:cNvSpPr>
          <p:nvPr>
            <p:ph type="body" idx="1"/>
          </p:nvPr>
        </p:nvSpPr>
        <p:spPr/>
        <p:txBody>
          <a:bodyPr/>
          <a:lstStyle/>
          <a:p>
            <a:pPr eaLnBrk="1" hangingPunct="1">
              <a:lnSpc>
                <a:spcPct val="80000"/>
              </a:lnSpc>
            </a:pPr>
            <a:r>
              <a:rPr lang="en-US" sz="2400" dirty="0" smtClean="0"/>
              <a:t>Student Representative</a:t>
            </a:r>
          </a:p>
          <a:p>
            <a:pPr eaLnBrk="1" hangingPunct="1">
              <a:lnSpc>
                <a:spcPct val="80000"/>
              </a:lnSpc>
            </a:pPr>
            <a:r>
              <a:rPr lang="en-US" sz="2400" dirty="0" smtClean="0"/>
              <a:t>Connect with student</a:t>
            </a:r>
          </a:p>
          <a:p>
            <a:pPr eaLnBrk="1" hangingPunct="1">
              <a:lnSpc>
                <a:spcPct val="80000"/>
              </a:lnSpc>
            </a:pPr>
            <a:r>
              <a:rPr lang="en-US" sz="2400" dirty="0" smtClean="0"/>
              <a:t>Host upon arrival</a:t>
            </a:r>
          </a:p>
          <a:p>
            <a:pPr eaLnBrk="1" hangingPunct="1">
              <a:lnSpc>
                <a:spcPct val="80000"/>
              </a:lnSpc>
            </a:pPr>
            <a:r>
              <a:rPr lang="en-US" sz="2400" dirty="0" smtClean="0"/>
              <a:t>Accompany to Orientation</a:t>
            </a:r>
          </a:p>
          <a:p>
            <a:pPr eaLnBrk="1" hangingPunct="1">
              <a:lnSpc>
                <a:spcPct val="80000"/>
              </a:lnSpc>
            </a:pPr>
            <a:r>
              <a:rPr lang="en-US" sz="2400" dirty="0" smtClean="0"/>
              <a:t>In-Home Interviews </a:t>
            </a:r>
          </a:p>
          <a:p>
            <a:pPr eaLnBrk="1" hangingPunct="1">
              <a:lnSpc>
                <a:spcPct val="80000"/>
              </a:lnSpc>
            </a:pPr>
            <a:r>
              <a:rPr lang="en-US" sz="2400" dirty="0" smtClean="0"/>
              <a:t>First Night Questions</a:t>
            </a:r>
          </a:p>
          <a:p>
            <a:pPr eaLnBrk="1" hangingPunct="1">
              <a:lnSpc>
                <a:spcPct val="80000"/>
              </a:lnSpc>
            </a:pPr>
            <a:r>
              <a:rPr lang="en-US" sz="2400" dirty="0" smtClean="0"/>
              <a:t>Host Family Orientations</a:t>
            </a:r>
          </a:p>
          <a:p>
            <a:pPr eaLnBrk="1" hangingPunct="1">
              <a:lnSpc>
                <a:spcPct val="80000"/>
              </a:lnSpc>
            </a:pPr>
            <a:r>
              <a:rPr lang="en-US" sz="2400" dirty="0" smtClean="0"/>
              <a:t>Moving Student</a:t>
            </a:r>
          </a:p>
          <a:p>
            <a:pPr eaLnBrk="1" hangingPunct="1">
              <a:lnSpc>
                <a:spcPct val="80000"/>
              </a:lnSpc>
            </a:pPr>
            <a:r>
              <a:rPr lang="en-US" sz="2400" dirty="0" smtClean="0"/>
              <a:t>Weekly Log</a:t>
            </a:r>
          </a:p>
          <a:p>
            <a:pPr eaLnBrk="1" hangingPunct="1">
              <a:lnSpc>
                <a:spcPct val="80000"/>
              </a:lnSpc>
            </a:pPr>
            <a:r>
              <a:rPr lang="en-US" sz="2400" dirty="0" smtClean="0"/>
              <a:t>Texas ID</a:t>
            </a:r>
          </a:p>
          <a:p>
            <a:pPr eaLnBrk="1" hangingPunct="1">
              <a:lnSpc>
                <a:spcPct val="80000"/>
              </a:lnSpc>
            </a:pPr>
            <a:r>
              <a:rPr lang="en-US" sz="2400" dirty="0" smtClean="0"/>
              <a:t>Emergency Money</a:t>
            </a:r>
          </a:p>
          <a:p>
            <a:pPr eaLnBrk="1" hangingPunct="1">
              <a:lnSpc>
                <a:spcPct val="80000"/>
              </a:lnSpc>
            </a:pPr>
            <a:r>
              <a:rPr lang="en-US" sz="2400" dirty="0" smtClean="0"/>
              <a:t>Check www.scrye.org</a:t>
            </a:r>
          </a:p>
          <a:p>
            <a:pPr eaLnBrk="1" hangingPunct="1">
              <a:lnSpc>
                <a:spcPct val="80000"/>
              </a:lnSpc>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Effect transition="in" filter="fade">
                                      <p:cBhvr>
                                        <p:cTn id="14" dur="1000"/>
                                        <p:tgtEl>
                                          <p:spTgt spid="8195">
                                            <p:txEl>
                                              <p:pRg st="1" end="1"/>
                                            </p:txEl>
                                          </p:spTgt>
                                        </p:tgtEl>
                                      </p:cBhvr>
                                    </p:animEffect>
                                    <p:anim calcmode="lin" valueType="num">
                                      <p:cBhvr>
                                        <p:cTn id="15"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Effect transition="in" filter="fade">
                                      <p:cBhvr>
                                        <p:cTn id="21" dur="1000"/>
                                        <p:tgtEl>
                                          <p:spTgt spid="8195">
                                            <p:txEl>
                                              <p:pRg st="2" end="2"/>
                                            </p:txEl>
                                          </p:spTgt>
                                        </p:tgtEl>
                                      </p:cBhvr>
                                    </p:animEffect>
                                    <p:anim calcmode="lin" valueType="num">
                                      <p:cBhvr>
                                        <p:cTn id="22"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8195">
                                            <p:txEl>
                                              <p:pRg st="3" end="3"/>
                                            </p:txEl>
                                          </p:spTgt>
                                        </p:tgtEl>
                                        <p:attrNameLst>
                                          <p:attrName>style.visibility</p:attrName>
                                        </p:attrNameLst>
                                      </p:cBhvr>
                                      <p:to>
                                        <p:strVal val="visible"/>
                                      </p:to>
                                    </p:set>
                                    <p:animEffect transition="in" filter="fade">
                                      <p:cBhvr>
                                        <p:cTn id="28" dur="1000"/>
                                        <p:tgtEl>
                                          <p:spTgt spid="8195">
                                            <p:txEl>
                                              <p:pRg st="3" end="3"/>
                                            </p:txEl>
                                          </p:spTgt>
                                        </p:tgtEl>
                                      </p:cBhvr>
                                    </p:animEffect>
                                    <p:anim calcmode="lin" valueType="num">
                                      <p:cBhvr>
                                        <p:cTn id="29"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8195">
                                            <p:txEl>
                                              <p:pRg st="4" end="4"/>
                                            </p:txEl>
                                          </p:spTgt>
                                        </p:tgtEl>
                                        <p:attrNameLst>
                                          <p:attrName>style.visibility</p:attrName>
                                        </p:attrNameLst>
                                      </p:cBhvr>
                                      <p:to>
                                        <p:strVal val="visible"/>
                                      </p:to>
                                    </p:set>
                                    <p:animEffect transition="in" filter="fade">
                                      <p:cBhvr>
                                        <p:cTn id="35" dur="1000"/>
                                        <p:tgtEl>
                                          <p:spTgt spid="8195">
                                            <p:txEl>
                                              <p:pRg st="4" end="4"/>
                                            </p:txEl>
                                          </p:spTgt>
                                        </p:tgtEl>
                                      </p:cBhvr>
                                    </p:animEffect>
                                    <p:anim calcmode="lin" valueType="num">
                                      <p:cBhvr>
                                        <p:cTn id="36"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8195">
                                            <p:txEl>
                                              <p:pRg st="5" end="5"/>
                                            </p:txEl>
                                          </p:spTgt>
                                        </p:tgtEl>
                                        <p:attrNameLst>
                                          <p:attrName>style.visibility</p:attrName>
                                        </p:attrNameLst>
                                      </p:cBhvr>
                                      <p:to>
                                        <p:strVal val="visible"/>
                                      </p:to>
                                    </p:set>
                                    <p:animEffect transition="in" filter="fade">
                                      <p:cBhvr>
                                        <p:cTn id="42" dur="1000"/>
                                        <p:tgtEl>
                                          <p:spTgt spid="8195">
                                            <p:txEl>
                                              <p:pRg st="5" end="5"/>
                                            </p:txEl>
                                          </p:spTgt>
                                        </p:tgtEl>
                                      </p:cBhvr>
                                    </p:animEffect>
                                    <p:anim calcmode="lin" valueType="num">
                                      <p:cBhvr>
                                        <p:cTn id="43"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19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8195">
                                            <p:txEl>
                                              <p:pRg st="6" end="6"/>
                                            </p:txEl>
                                          </p:spTgt>
                                        </p:tgtEl>
                                        <p:attrNameLst>
                                          <p:attrName>style.visibility</p:attrName>
                                        </p:attrNameLst>
                                      </p:cBhvr>
                                      <p:to>
                                        <p:strVal val="visible"/>
                                      </p:to>
                                    </p:set>
                                    <p:animEffect transition="in" filter="fade">
                                      <p:cBhvr>
                                        <p:cTn id="49" dur="1000"/>
                                        <p:tgtEl>
                                          <p:spTgt spid="8195">
                                            <p:txEl>
                                              <p:pRg st="6" end="6"/>
                                            </p:txEl>
                                          </p:spTgt>
                                        </p:tgtEl>
                                      </p:cBhvr>
                                    </p:animEffect>
                                    <p:anim calcmode="lin" valueType="num">
                                      <p:cBhvr>
                                        <p:cTn id="50" dur="1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819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8195">
                                            <p:txEl>
                                              <p:pRg st="7" end="7"/>
                                            </p:txEl>
                                          </p:spTgt>
                                        </p:tgtEl>
                                        <p:attrNameLst>
                                          <p:attrName>style.visibility</p:attrName>
                                        </p:attrNameLst>
                                      </p:cBhvr>
                                      <p:to>
                                        <p:strVal val="visible"/>
                                      </p:to>
                                    </p:set>
                                    <p:animEffect transition="in" filter="fade">
                                      <p:cBhvr>
                                        <p:cTn id="56" dur="1000"/>
                                        <p:tgtEl>
                                          <p:spTgt spid="8195">
                                            <p:txEl>
                                              <p:pRg st="7" end="7"/>
                                            </p:txEl>
                                          </p:spTgt>
                                        </p:tgtEl>
                                      </p:cBhvr>
                                    </p:animEffect>
                                    <p:anim calcmode="lin" valueType="num">
                                      <p:cBhvr>
                                        <p:cTn id="57" dur="1000" fill="hold"/>
                                        <p:tgtEl>
                                          <p:spTgt spid="819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819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8195">
                                            <p:txEl>
                                              <p:pRg st="8" end="8"/>
                                            </p:txEl>
                                          </p:spTgt>
                                        </p:tgtEl>
                                        <p:attrNameLst>
                                          <p:attrName>style.visibility</p:attrName>
                                        </p:attrNameLst>
                                      </p:cBhvr>
                                      <p:to>
                                        <p:strVal val="visible"/>
                                      </p:to>
                                    </p:set>
                                    <p:animEffect transition="in" filter="fade">
                                      <p:cBhvr>
                                        <p:cTn id="63" dur="1000"/>
                                        <p:tgtEl>
                                          <p:spTgt spid="8195">
                                            <p:txEl>
                                              <p:pRg st="8" end="8"/>
                                            </p:txEl>
                                          </p:spTgt>
                                        </p:tgtEl>
                                      </p:cBhvr>
                                    </p:animEffect>
                                    <p:anim calcmode="lin" valueType="num">
                                      <p:cBhvr>
                                        <p:cTn id="64" dur="1000" fill="hold"/>
                                        <p:tgtEl>
                                          <p:spTgt spid="819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819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8195">
                                            <p:txEl>
                                              <p:pRg st="9" end="9"/>
                                            </p:txEl>
                                          </p:spTgt>
                                        </p:tgtEl>
                                        <p:attrNameLst>
                                          <p:attrName>style.visibility</p:attrName>
                                        </p:attrNameLst>
                                      </p:cBhvr>
                                      <p:to>
                                        <p:strVal val="visible"/>
                                      </p:to>
                                    </p:set>
                                    <p:animEffect transition="in" filter="fade">
                                      <p:cBhvr>
                                        <p:cTn id="70" dur="1000"/>
                                        <p:tgtEl>
                                          <p:spTgt spid="8195">
                                            <p:txEl>
                                              <p:pRg st="9" end="9"/>
                                            </p:txEl>
                                          </p:spTgt>
                                        </p:tgtEl>
                                      </p:cBhvr>
                                    </p:animEffect>
                                    <p:anim calcmode="lin" valueType="num">
                                      <p:cBhvr>
                                        <p:cTn id="71" dur="1000" fill="hold"/>
                                        <p:tgtEl>
                                          <p:spTgt spid="819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819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8195">
                                            <p:txEl>
                                              <p:pRg st="10" end="10"/>
                                            </p:txEl>
                                          </p:spTgt>
                                        </p:tgtEl>
                                        <p:attrNameLst>
                                          <p:attrName>style.visibility</p:attrName>
                                        </p:attrNameLst>
                                      </p:cBhvr>
                                      <p:to>
                                        <p:strVal val="visible"/>
                                      </p:to>
                                    </p:set>
                                    <p:animEffect transition="in" filter="fade">
                                      <p:cBhvr>
                                        <p:cTn id="77" dur="1000"/>
                                        <p:tgtEl>
                                          <p:spTgt spid="8195">
                                            <p:txEl>
                                              <p:pRg st="10" end="10"/>
                                            </p:txEl>
                                          </p:spTgt>
                                        </p:tgtEl>
                                      </p:cBhvr>
                                    </p:animEffect>
                                    <p:anim calcmode="lin" valueType="num">
                                      <p:cBhvr>
                                        <p:cTn id="78" dur="1000" fill="hold"/>
                                        <p:tgtEl>
                                          <p:spTgt spid="8195">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819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8195">
                                            <p:txEl>
                                              <p:pRg st="11" end="11"/>
                                            </p:txEl>
                                          </p:spTgt>
                                        </p:tgtEl>
                                        <p:attrNameLst>
                                          <p:attrName>style.visibility</p:attrName>
                                        </p:attrNameLst>
                                      </p:cBhvr>
                                      <p:to>
                                        <p:strVal val="visible"/>
                                      </p:to>
                                    </p:set>
                                    <p:animEffect transition="in" filter="fade">
                                      <p:cBhvr>
                                        <p:cTn id="84" dur="1000"/>
                                        <p:tgtEl>
                                          <p:spTgt spid="8195">
                                            <p:txEl>
                                              <p:pRg st="11" end="11"/>
                                            </p:txEl>
                                          </p:spTgt>
                                        </p:tgtEl>
                                      </p:cBhvr>
                                    </p:animEffect>
                                    <p:anim calcmode="lin" valueType="num">
                                      <p:cBhvr>
                                        <p:cTn id="85" dur="1000" fill="hold"/>
                                        <p:tgtEl>
                                          <p:spTgt spid="8195">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819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simpFamily_Vertical2f_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650" y="2819400"/>
            <a:ext cx="26336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Grp="1" noChangeArrowheads="1"/>
          </p:cNvSpPr>
          <p:nvPr>
            <p:ph type="title"/>
          </p:nvPr>
        </p:nvSpPr>
        <p:spPr/>
        <p:txBody>
          <a:bodyPr/>
          <a:lstStyle/>
          <a:p>
            <a:pPr eaLnBrk="1" hangingPunct="1"/>
            <a:r>
              <a:rPr lang="en-US" smtClean="0"/>
              <a:t>DUTIES OF A HOST PARENT</a:t>
            </a:r>
          </a:p>
        </p:txBody>
      </p:sp>
      <p:sp>
        <p:nvSpPr>
          <p:cNvPr id="47107" name="Rectangle 3"/>
          <p:cNvSpPr>
            <a:spLocks noGrp="1" noChangeArrowheads="1"/>
          </p:cNvSpPr>
          <p:nvPr>
            <p:ph type="body" idx="1"/>
          </p:nvPr>
        </p:nvSpPr>
        <p:spPr>
          <a:xfrm>
            <a:off x="152400" y="1447800"/>
            <a:ext cx="8824913" cy="4724400"/>
          </a:xfrm>
        </p:spPr>
        <p:txBody>
          <a:bodyPr/>
          <a:lstStyle/>
          <a:p>
            <a:pPr eaLnBrk="1" hangingPunct="1">
              <a:lnSpc>
                <a:spcPct val="80000"/>
              </a:lnSpc>
              <a:defRPr/>
            </a:pPr>
            <a:r>
              <a:rPr lang="en-US" sz="2400" dirty="0">
                <a:effectLst>
                  <a:outerShdw blurRad="38100" dist="38100" dir="2700000" algn="tl">
                    <a:srgbClr val="C0C0C0"/>
                  </a:outerShdw>
                </a:effectLst>
              </a:rPr>
              <a:t>Room and </a:t>
            </a:r>
            <a:r>
              <a:rPr lang="en-US" sz="2400" dirty="0" smtClean="0">
                <a:effectLst>
                  <a:outerShdw blurRad="38100" dist="38100" dir="2700000" algn="tl">
                    <a:srgbClr val="C0C0C0"/>
                  </a:outerShdw>
                </a:effectLst>
              </a:rPr>
              <a:t>Board</a:t>
            </a:r>
          </a:p>
          <a:p>
            <a:pPr eaLnBrk="1" hangingPunct="1">
              <a:lnSpc>
                <a:spcPct val="80000"/>
              </a:lnSpc>
              <a:defRPr/>
            </a:pPr>
            <a:r>
              <a:rPr lang="en-US" sz="2400" dirty="0" smtClean="0">
                <a:effectLst>
                  <a:outerShdw blurRad="38100" dist="38100" dir="2700000" algn="tl">
                    <a:srgbClr val="C0C0C0"/>
                  </a:outerShdw>
                </a:effectLst>
              </a:rPr>
              <a:t>Be </a:t>
            </a:r>
            <a:r>
              <a:rPr lang="en-US" sz="2400" dirty="0">
                <a:effectLst>
                  <a:outerShdw blurRad="38100" dist="38100" dir="2700000" algn="tl">
                    <a:srgbClr val="C0C0C0"/>
                  </a:outerShdw>
                </a:effectLst>
              </a:rPr>
              <a:t>parents: love, support, encouragement, understanding, discipline</a:t>
            </a:r>
          </a:p>
          <a:p>
            <a:pPr eaLnBrk="1" hangingPunct="1">
              <a:lnSpc>
                <a:spcPct val="80000"/>
              </a:lnSpc>
              <a:defRPr/>
            </a:pPr>
            <a:r>
              <a:rPr lang="en-US" sz="2400" dirty="0">
                <a:effectLst>
                  <a:outerShdw blurRad="38100" dist="38100" dir="2700000" algn="tl">
                    <a:srgbClr val="C0C0C0"/>
                  </a:outerShdw>
                </a:effectLst>
              </a:rPr>
              <a:t>Treat student like your own child</a:t>
            </a:r>
          </a:p>
          <a:p>
            <a:pPr eaLnBrk="1" hangingPunct="1">
              <a:lnSpc>
                <a:spcPct val="80000"/>
              </a:lnSpc>
              <a:defRPr/>
            </a:pPr>
            <a:r>
              <a:rPr lang="en-US" sz="2400" dirty="0">
                <a:effectLst>
                  <a:outerShdw blurRad="38100" dist="38100" dir="2700000" algn="tl">
                    <a:srgbClr val="C0C0C0"/>
                  </a:outerShdw>
                </a:effectLst>
              </a:rPr>
              <a:t>Clearly </a:t>
            </a:r>
            <a:r>
              <a:rPr lang="en-US" sz="2400" i="1" dirty="0">
                <a:effectLst>
                  <a:outerShdw blurRad="38100" dist="38100" dir="2700000" algn="tl">
                    <a:srgbClr val="C0C0C0"/>
                  </a:outerShdw>
                </a:effectLst>
              </a:rPr>
              <a:t>communicate</a:t>
            </a:r>
            <a:r>
              <a:rPr lang="en-US" sz="2400" dirty="0">
                <a:effectLst>
                  <a:outerShdw blurRad="38100" dist="38100" dir="2700000" algn="tl">
                    <a:srgbClr val="C0C0C0"/>
                  </a:outerShdw>
                </a:effectLst>
              </a:rPr>
              <a:t> your family </a:t>
            </a:r>
            <a:br>
              <a:rPr lang="en-US" sz="2400" dirty="0">
                <a:effectLst>
                  <a:outerShdw blurRad="38100" dist="38100" dir="2700000" algn="tl">
                    <a:srgbClr val="C0C0C0"/>
                  </a:outerShdw>
                </a:effectLst>
              </a:rPr>
            </a:br>
            <a:r>
              <a:rPr lang="en-US" sz="2400" dirty="0">
                <a:effectLst>
                  <a:outerShdw blurRad="38100" dist="38100" dir="2700000" algn="tl">
                    <a:srgbClr val="C0C0C0"/>
                  </a:outerShdw>
                </a:effectLst>
              </a:rPr>
              <a:t>expectations to student </a:t>
            </a:r>
            <a:r>
              <a:rPr lang="en-US" sz="2400" dirty="0" smtClean="0">
                <a:effectLst>
                  <a:outerShdw blurRad="38100" dist="38100" dir="2700000" algn="tl">
                    <a:srgbClr val="C0C0C0"/>
                  </a:outerShdw>
                </a:effectLst>
              </a:rPr>
              <a:t>(First Night Questions)</a:t>
            </a:r>
            <a:endParaRPr lang="en-US" sz="2400" dirty="0">
              <a:effectLst>
                <a:outerShdw blurRad="38100" dist="38100" dir="2700000" algn="tl">
                  <a:srgbClr val="C0C0C0"/>
                </a:outerShdw>
              </a:effectLst>
            </a:endParaRPr>
          </a:p>
          <a:p>
            <a:pPr eaLnBrk="1" hangingPunct="1">
              <a:lnSpc>
                <a:spcPct val="80000"/>
              </a:lnSpc>
              <a:defRPr/>
            </a:pPr>
            <a:r>
              <a:rPr lang="en-US" sz="2400" dirty="0">
                <a:effectLst>
                  <a:outerShdw blurRad="38100" dist="38100" dir="2700000" algn="tl">
                    <a:srgbClr val="C0C0C0"/>
                  </a:outerShdw>
                </a:effectLst>
              </a:rPr>
              <a:t>Help with </a:t>
            </a:r>
            <a:r>
              <a:rPr lang="en-US" sz="2400" dirty="0" smtClean="0">
                <a:effectLst>
                  <a:outerShdw blurRad="38100" dist="38100" dir="2700000" algn="tl">
                    <a:srgbClr val="C0C0C0"/>
                  </a:outerShdw>
                </a:effectLst>
              </a:rPr>
              <a:t>challenges</a:t>
            </a:r>
          </a:p>
          <a:p>
            <a:pPr eaLnBrk="1" hangingPunct="1">
              <a:lnSpc>
                <a:spcPct val="80000"/>
              </a:lnSpc>
              <a:defRPr/>
            </a:pPr>
            <a:r>
              <a:rPr lang="en-US" sz="2400" dirty="0" smtClean="0">
                <a:effectLst>
                  <a:outerShdw blurRad="38100" dist="38100" dir="2700000" algn="tl">
                    <a:srgbClr val="C0C0C0"/>
                  </a:outerShdw>
                </a:effectLst>
              </a:rPr>
              <a:t>Transportation</a:t>
            </a:r>
          </a:p>
          <a:p>
            <a:pPr eaLnBrk="1" hangingPunct="1">
              <a:lnSpc>
                <a:spcPct val="80000"/>
              </a:lnSpc>
              <a:defRPr/>
            </a:pPr>
            <a:r>
              <a:rPr lang="en-US" sz="2400" dirty="0" smtClean="0">
                <a:effectLst>
                  <a:outerShdw blurRad="38100" dist="38100" dir="2700000" algn="tl">
                    <a:srgbClr val="C0C0C0"/>
                  </a:outerShdw>
                </a:effectLst>
              </a:rPr>
              <a:t>Healthy Boundaries</a:t>
            </a:r>
          </a:p>
          <a:p>
            <a:pPr lvl="1" eaLnBrk="1" hangingPunct="1">
              <a:lnSpc>
                <a:spcPct val="80000"/>
              </a:lnSpc>
              <a:defRPr/>
            </a:pPr>
            <a:r>
              <a:rPr lang="en-US" sz="2000" dirty="0" smtClean="0">
                <a:effectLst>
                  <a:outerShdw blurRad="38100" dist="38100" dir="2700000" algn="tl">
                    <a:srgbClr val="C0C0C0"/>
                  </a:outerShdw>
                </a:effectLst>
              </a:rPr>
              <a:t>Internet Policy</a:t>
            </a:r>
          </a:p>
          <a:p>
            <a:pPr lvl="1" eaLnBrk="1" hangingPunct="1">
              <a:lnSpc>
                <a:spcPct val="80000"/>
              </a:lnSpc>
              <a:defRPr/>
            </a:pPr>
            <a:r>
              <a:rPr lang="en-US" sz="2000" dirty="0" smtClean="0">
                <a:effectLst>
                  <a:outerShdw blurRad="38100" dist="38100" dir="2700000" algn="tl">
                    <a:srgbClr val="C0C0C0"/>
                  </a:outerShdw>
                </a:effectLst>
              </a:rPr>
              <a:t>Cell Phone Policy</a:t>
            </a:r>
          </a:p>
          <a:p>
            <a:pPr lvl="1" eaLnBrk="1" hangingPunct="1">
              <a:lnSpc>
                <a:spcPct val="80000"/>
              </a:lnSpc>
              <a:defRPr/>
            </a:pPr>
            <a:r>
              <a:rPr lang="en-US" sz="2000" dirty="0" smtClean="0">
                <a:effectLst>
                  <a:outerShdw blurRad="38100" dist="38100" dir="2700000" algn="tl">
                    <a:srgbClr val="C0C0C0"/>
                  </a:outerShdw>
                </a:effectLst>
              </a:rPr>
              <a:t>Curfew</a:t>
            </a:r>
          </a:p>
          <a:p>
            <a:pPr lvl="1" eaLnBrk="1" hangingPunct="1">
              <a:lnSpc>
                <a:spcPct val="80000"/>
              </a:lnSpc>
              <a:defRPr/>
            </a:pPr>
            <a:r>
              <a:rPr lang="en-US" sz="2000" dirty="0" smtClean="0">
                <a:effectLst>
                  <a:outerShdw blurRad="38100" dist="38100" dir="2700000" algn="tl">
                    <a:srgbClr val="C0C0C0"/>
                  </a:outerShdw>
                </a:effectLst>
              </a:rPr>
              <a:t>Dress Code</a:t>
            </a:r>
          </a:p>
          <a:p>
            <a:pPr lvl="1" eaLnBrk="1" hangingPunct="1">
              <a:lnSpc>
                <a:spcPct val="80000"/>
              </a:lnSpc>
              <a:defRPr/>
            </a:pPr>
            <a:r>
              <a:rPr lang="en-US" sz="2000" dirty="0" smtClean="0">
                <a:effectLst>
                  <a:outerShdw blurRad="38100" dist="38100" dir="2700000" algn="tl">
                    <a:srgbClr val="C0C0C0"/>
                  </a:outerShdw>
                </a:effectLst>
              </a:rPr>
              <a:t>Talking to Home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barn(inVertical)">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barn(inVertical)">
                                      <p:cBhvr>
                                        <p:cTn id="12" dur="500"/>
                                        <p:tgtEl>
                                          <p:spTgt spid="471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barn(inVertical)">
                                      <p:cBhvr>
                                        <p:cTn id="17" dur="500"/>
                                        <p:tgtEl>
                                          <p:spTgt spid="471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barn(inVertical)">
                                      <p:cBhvr>
                                        <p:cTn id="22" dur="500"/>
                                        <p:tgtEl>
                                          <p:spTgt spid="471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47107">
                                            <p:txEl>
                                              <p:pRg st="4" end="4"/>
                                            </p:txEl>
                                          </p:spTgt>
                                        </p:tgtEl>
                                        <p:attrNameLst>
                                          <p:attrName>style.visibility</p:attrName>
                                        </p:attrNameLst>
                                      </p:cBhvr>
                                      <p:to>
                                        <p:strVal val="visible"/>
                                      </p:to>
                                    </p:set>
                                    <p:animEffect transition="in" filter="barn(inVertical)">
                                      <p:cBhvr>
                                        <p:cTn id="27" dur="500"/>
                                        <p:tgtEl>
                                          <p:spTgt spid="471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47107">
                                            <p:txEl>
                                              <p:pRg st="5" end="5"/>
                                            </p:txEl>
                                          </p:spTgt>
                                        </p:tgtEl>
                                        <p:attrNameLst>
                                          <p:attrName>style.visibility</p:attrName>
                                        </p:attrNameLst>
                                      </p:cBhvr>
                                      <p:to>
                                        <p:strVal val="visible"/>
                                      </p:to>
                                    </p:set>
                                    <p:animEffect transition="in" filter="barn(inVertical)">
                                      <p:cBhvr>
                                        <p:cTn id="32" dur="500"/>
                                        <p:tgtEl>
                                          <p:spTgt spid="471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47107">
                                            <p:txEl>
                                              <p:pRg st="6" end="6"/>
                                            </p:txEl>
                                          </p:spTgt>
                                        </p:tgtEl>
                                        <p:attrNameLst>
                                          <p:attrName>style.visibility</p:attrName>
                                        </p:attrNameLst>
                                      </p:cBhvr>
                                      <p:to>
                                        <p:strVal val="visible"/>
                                      </p:to>
                                    </p:set>
                                    <p:animEffect transition="in" filter="barn(inVertical)">
                                      <p:cBhvr>
                                        <p:cTn id="37" dur="500"/>
                                        <p:tgtEl>
                                          <p:spTgt spid="4710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47107">
                                            <p:txEl>
                                              <p:pRg st="7" end="7"/>
                                            </p:txEl>
                                          </p:spTgt>
                                        </p:tgtEl>
                                        <p:attrNameLst>
                                          <p:attrName>style.visibility</p:attrName>
                                        </p:attrNameLst>
                                      </p:cBhvr>
                                      <p:to>
                                        <p:strVal val="visible"/>
                                      </p:to>
                                    </p:set>
                                    <p:animEffect transition="in" filter="barn(inVertical)">
                                      <p:cBhvr>
                                        <p:cTn id="42" dur="500"/>
                                        <p:tgtEl>
                                          <p:spTgt spid="4710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47107">
                                            <p:txEl>
                                              <p:pRg st="8" end="8"/>
                                            </p:txEl>
                                          </p:spTgt>
                                        </p:tgtEl>
                                        <p:attrNameLst>
                                          <p:attrName>style.visibility</p:attrName>
                                        </p:attrNameLst>
                                      </p:cBhvr>
                                      <p:to>
                                        <p:strVal val="visible"/>
                                      </p:to>
                                    </p:set>
                                    <p:animEffect transition="in" filter="barn(inVertical)">
                                      <p:cBhvr>
                                        <p:cTn id="47" dur="500"/>
                                        <p:tgtEl>
                                          <p:spTgt spid="47107">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47107">
                                            <p:txEl>
                                              <p:pRg st="9" end="9"/>
                                            </p:txEl>
                                          </p:spTgt>
                                        </p:tgtEl>
                                        <p:attrNameLst>
                                          <p:attrName>style.visibility</p:attrName>
                                        </p:attrNameLst>
                                      </p:cBhvr>
                                      <p:to>
                                        <p:strVal val="visible"/>
                                      </p:to>
                                    </p:set>
                                    <p:animEffect transition="in" filter="barn(inVertical)">
                                      <p:cBhvr>
                                        <p:cTn id="52" dur="500"/>
                                        <p:tgtEl>
                                          <p:spTgt spid="47107">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nodeType="clickEffect">
                                  <p:stCondLst>
                                    <p:cond delay="0"/>
                                  </p:stCondLst>
                                  <p:childTnLst>
                                    <p:set>
                                      <p:cBhvr>
                                        <p:cTn id="56" dur="1" fill="hold">
                                          <p:stCondLst>
                                            <p:cond delay="0"/>
                                          </p:stCondLst>
                                        </p:cTn>
                                        <p:tgtEl>
                                          <p:spTgt spid="47107">
                                            <p:txEl>
                                              <p:pRg st="10" end="10"/>
                                            </p:txEl>
                                          </p:spTgt>
                                        </p:tgtEl>
                                        <p:attrNameLst>
                                          <p:attrName>style.visibility</p:attrName>
                                        </p:attrNameLst>
                                      </p:cBhvr>
                                      <p:to>
                                        <p:strVal val="visible"/>
                                      </p:to>
                                    </p:set>
                                    <p:animEffect transition="in" filter="barn(inVertical)">
                                      <p:cBhvr>
                                        <p:cTn id="57" dur="500"/>
                                        <p:tgtEl>
                                          <p:spTgt spid="47107">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1" fill="hold" nodeType="clickEffect">
                                  <p:stCondLst>
                                    <p:cond delay="0"/>
                                  </p:stCondLst>
                                  <p:childTnLst>
                                    <p:set>
                                      <p:cBhvr>
                                        <p:cTn id="61" dur="1" fill="hold">
                                          <p:stCondLst>
                                            <p:cond delay="0"/>
                                          </p:stCondLst>
                                        </p:cTn>
                                        <p:tgtEl>
                                          <p:spTgt spid="47107">
                                            <p:txEl>
                                              <p:pRg st="11" end="11"/>
                                            </p:txEl>
                                          </p:spTgt>
                                        </p:tgtEl>
                                        <p:attrNameLst>
                                          <p:attrName>style.visibility</p:attrName>
                                        </p:attrNameLst>
                                      </p:cBhvr>
                                      <p:to>
                                        <p:strVal val="visible"/>
                                      </p:to>
                                    </p:set>
                                    <p:animEffect transition="in" filter="barn(inVertical)">
                                      <p:cBhvr>
                                        <p:cTn id="62" dur="500"/>
                                        <p:tgtEl>
                                          <p:spTgt spid="4710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DUTIES OF THE STUDENT</a:t>
            </a:r>
          </a:p>
        </p:txBody>
      </p:sp>
      <p:sp>
        <p:nvSpPr>
          <p:cNvPr id="48131" name="Rectangle 3"/>
          <p:cNvSpPr>
            <a:spLocks noGrp="1" noChangeArrowheads="1"/>
          </p:cNvSpPr>
          <p:nvPr>
            <p:ph type="body" idx="1"/>
          </p:nvPr>
        </p:nvSpPr>
        <p:spPr>
          <a:xfrm>
            <a:off x="457200" y="1600200"/>
            <a:ext cx="8229600" cy="4953000"/>
          </a:xfrm>
        </p:spPr>
        <p:txBody>
          <a:bodyPr/>
          <a:lstStyle/>
          <a:p>
            <a:pPr eaLnBrk="1" hangingPunct="1">
              <a:lnSpc>
                <a:spcPct val="80000"/>
              </a:lnSpc>
              <a:defRPr/>
            </a:pPr>
            <a:r>
              <a:rPr lang="en-US" sz="2800" dirty="0" smtClean="0">
                <a:effectLst>
                  <a:outerShdw blurRad="38100" dist="38100" dir="2700000" algn="tl">
                    <a:srgbClr val="C0C0C0"/>
                  </a:outerShdw>
                </a:effectLst>
              </a:rPr>
              <a:t>Communicate</a:t>
            </a:r>
          </a:p>
          <a:p>
            <a:pPr eaLnBrk="1" hangingPunct="1">
              <a:lnSpc>
                <a:spcPct val="80000"/>
              </a:lnSpc>
              <a:defRPr/>
            </a:pPr>
            <a:r>
              <a:rPr lang="en-US" sz="2800" dirty="0" smtClean="0">
                <a:effectLst>
                  <a:outerShdw blurRad="38100" dist="38100" dir="2700000" algn="tl">
                    <a:srgbClr val="C0C0C0"/>
                  </a:outerShdw>
                </a:effectLst>
              </a:rPr>
              <a:t>Health </a:t>
            </a:r>
            <a:r>
              <a:rPr lang="en-US" sz="2800" dirty="0">
                <a:effectLst>
                  <a:outerShdw blurRad="38100" dist="38100" dir="2700000" algn="tl">
                    <a:srgbClr val="C0C0C0"/>
                  </a:outerShdw>
                </a:effectLst>
              </a:rPr>
              <a:t>Insurance </a:t>
            </a:r>
          </a:p>
          <a:p>
            <a:pPr eaLnBrk="1" hangingPunct="1">
              <a:lnSpc>
                <a:spcPct val="80000"/>
              </a:lnSpc>
              <a:defRPr/>
            </a:pPr>
            <a:r>
              <a:rPr lang="en-US" sz="2800" dirty="0" smtClean="0">
                <a:effectLst>
                  <a:outerShdw blurRad="38100" dist="38100" dir="2700000" algn="tl">
                    <a:srgbClr val="C0C0C0"/>
                  </a:outerShdw>
                </a:effectLst>
              </a:rPr>
              <a:t>Adapt </a:t>
            </a:r>
            <a:r>
              <a:rPr lang="en-US" sz="2800" dirty="0">
                <a:effectLst>
                  <a:outerShdw blurRad="38100" dist="38100" dir="2700000" algn="tl">
                    <a:srgbClr val="C0C0C0"/>
                  </a:outerShdw>
                </a:effectLst>
              </a:rPr>
              <a:t>to host family</a:t>
            </a:r>
          </a:p>
          <a:p>
            <a:pPr eaLnBrk="1" hangingPunct="1">
              <a:lnSpc>
                <a:spcPct val="80000"/>
              </a:lnSpc>
              <a:defRPr/>
            </a:pPr>
            <a:r>
              <a:rPr lang="en-US" sz="2800" dirty="0" smtClean="0">
                <a:effectLst>
                  <a:outerShdw blurRad="38100" dist="38100" dir="2700000" algn="tl">
                    <a:srgbClr val="C0C0C0"/>
                  </a:outerShdw>
                </a:effectLst>
              </a:rPr>
              <a:t>Learn </a:t>
            </a:r>
            <a:r>
              <a:rPr lang="en-US" sz="2800" dirty="0">
                <a:effectLst>
                  <a:outerShdw blurRad="38100" dist="38100" dir="2700000" algn="tl">
                    <a:srgbClr val="C0C0C0"/>
                  </a:outerShdw>
                </a:effectLst>
              </a:rPr>
              <a:t>language and </a:t>
            </a:r>
            <a:r>
              <a:rPr lang="en-US" sz="2800" dirty="0" smtClean="0">
                <a:effectLst>
                  <a:outerShdw blurRad="38100" dist="38100" dir="2700000" algn="tl">
                    <a:srgbClr val="C0C0C0"/>
                  </a:outerShdw>
                </a:effectLst>
              </a:rPr>
              <a:t>culture</a:t>
            </a:r>
            <a:endParaRPr lang="en-US" sz="2800" dirty="0">
              <a:effectLst>
                <a:outerShdw blurRad="38100" dist="38100" dir="2700000" algn="tl">
                  <a:srgbClr val="C0C0C0"/>
                </a:outerShdw>
              </a:effectLst>
            </a:endParaRPr>
          </a:p>
          <a:p>
            <a:pPr eaLnBrk="1" hangingPunct="1">
              <a:lnSpc>
                <a:spcPct val="80000"/>
              </a:lnSpc>
              <a:defRPr/>
            </a:pPr>
            <a:r>
              <a:rPr lang="en-US" sz="2800" dirty="0">
                <a:effectLst>
                  <a:outerShdw blurRad="38100" dist="38100" dir="2700000" algn="tl">
                    <a:srgbClr val="C0C0C0"/>
                  </a:outerShdw>
                </a:effectLst>
              </a:rPr>
              <a:t>Perform well in </a:t>
            </a:r>
            <a:r>
              <a:rPr lang="en-US" sz="2800" dirty="0" smtClean="0">
                <a:effectLst>
                  <a:outerShdw blurRad="38100" dist="38100" dir="2700000" algn="tl">
                    <a:srgbClr val="C0C0C0"/>
                  </a:outerShdw>
                </a:effectLst>
              </a:rPr>
              <a:t>school</a:t>
            </a:r>
            <a:endParaRPr lang="en-US" sz="2800" dirty="0">
              <a:effectLst>
                <a:outerShdw blurRad="38100" dist="38100" dir="2700000" algn="tl">
                  <a:srgbClr val="C0C0C0"/>
                </a:outerShdw>
              </a:effectLst>
            </a:endParaRPr>
          </a:p>
          <a:p>
            <a:pPr eaLnBrk="1" hangingPunct="1">
              <a:lnSpc>
                <a:spcPct val="80000"/>
              </a:lnSpc>
              <a:defRPr/>
            </a:pPr>
            <a:r>
              <a:rPr lang="en-US" sz="2800" dirty="0">
                <a:effectLst>
                  <a:outerShdw blurRad="38100" dist="38100" dir="2700000" algn="tl">
                    <a:srgbClr val="C0C0C0"/>
                  </a:outerShdw>
                </a:effectLst>
              </a:rPr>
              <a:t>Represent country and Rotary</a:t>
            </a:r>
          </a:p>
          <a:p>
            <a:pPr eaLnBrk="1" hangingPunct="1">
              <a:lnSpc>
                <a:spcPct val="80000"/>
              </a:lnSpc>
              <a:defRPr/>
            </a:pPr>
            <a:r>
              <a:rPr lang="en-US" sz="2800" dirty="0">
                <a:effectLst>
                  <a:outerShdw blurRad="38100" dist="38100" dir="2700000" algn="tl">
                    <a:srgbClr val="C0C0C0"/>
                  </a:outerShdw>
                </a:effectLst>
              </a:rPr>
              <a:t>Participate in Rotary, school, and community </a:t>
            </a:r>
            <a:r>
              <a:rPr lang="en-US" sz="2800" dirty="0" smtClean="0">
                <a:effectLst>
                  <a:outerShdw blurRad="38100" dist="38100" dir="2700000" algn="tl">
                    <a:srgbClr val="C0C0C0"/>
                  </a:outerShdw>
                </a:effectLst>
              </a:rPr>
              <a:t>activities</a:t>
            </a:r>
          </a:p>
          <a:p>
            <a:pPr eaLnBrk="1" hangingPunct="1">
              <a:lnSpc>
                <a:spcPct val="80000"/>
              </a:lnSpc>
              <a:defRPr/>
            </a:pPr>
            <a:r>
              <a:rPr lang="en-US" sz="2800" dirty="0" smtClean="0">
                <a:effectLst>
                  <a:outerShdw blurRad="38100" dist="38100" dir="2700000" algn="tl">
                    <a:srgbClr val="C0C0C0"/>
                  </a:outerShdw>
                </a:effectLst>
              </a:rPr>
              <a:t>No jobs except for occasional baby-sitting or yard work</a:t>
            </a:r>
          </a:p>
          <a:p>
            <a:pPr eaLnBrk="1" hangingPunct="1">
              <a:lnSpc>
                <a:spcPct val="80000"/>
              </a:lnSpc>
              <a:defRPr/>
            </a:pPr>
            <a:r>
              <a:rPr lang="en-US" sz="2800" dirty="0" smtClean="0">
                <a:effectLst>
                  <a:outerShdw blurRad="38100" dist="38100" dir="2700000" algn="tl">
                    <a:srgbClr val="C0C0C0"/>
                  </a:outerShdw>
                </a:effectLst>
              </a:rPr>
              <a:t>Keep Track of Passport, visa and I-94</a:t>
            </a:r>
          </a:p>
          <a:p>
            <a:pPr eaLnBrk="1" hangingPunct="1">
              <a:lnSpc>
                <a:spcPct val="80000"/>
              </a:lnSpc>
              <a:defRPr/>
            </a:pPr>
            <a:r>
              <a:rPr lang="en-US" sz="2800" dirty="0" smtClean="0">
                <a:effectLst>
                  <a:outerShdw blurRad="38100" dist="38100" dir="2700000" algn="tl">
                    <a:srgbClr val="C0C0C0"/>
                  </a:outerShdw>
                </a:effectLst>
              </a:rPr>
              <a:t>Return airline ticket</a:t>
            </a:r>
          </a:p>
        </p:txBody>
      </p:sp>
      <p:pic>
        <p:nvPicPr>
          <p:cNvPr id="23556" name="Picture 4" descr="globegradu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263650"/>
            <a:ext cx="32004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500"/>
                                        <p:tgtEl>
                                          <p:spTgt spid="48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fade">
                                      <p:cBhvr>
                                        <p:cTn id="17" dur="500"/>
                                        <p:tgtEl>
                                          <p:spTgt spid="481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fade">
                                      <p:cBhvr>
                                        <p:cTn id="22" dur="500"/>
                                        <p:tgtEl>
                                          <p:spTgt spid="481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Effect transition="in" filter="fade">
                                      <p:cBhvr>
                                        <p:cTn id="27" dur="500"/>
                                        <p:tgtEl>
                                          <p:spTgt spid="481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8131">
                                            <p:txEl>
                                              <p:pRg st="5" end="5"/>
                                            </p:txEl>
                                          </p:spTgt>
                                        </p:tgtEl>
                                        <p:attrNameLst>
                                          <p:attrName>style.visibility</p:attrName>
                                        </p:attrNameLst>
                                      </p:cBhvr>
                                      <p:to>
                                        <p:strVal val="visible"/>
                                      </p:to>
                                    </p:set>
                                    <p:animEffect transition="in" filter="fade">
                                      <p:cBhvr>
                                        <p:cTn id="32" dur="500"/>
                                        <p:tgtEl>
                                          <p:spTgt spid="4813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8131">
                                            <p:txEl>
                                              <p:pRg st="6" end="6"/>
                                            </p:txEl>
                                          </p:spTgt>
                                        </p:tgtEl>
                                        <p:attrNameLst>
                                          <p:attrName>style.visibility</p:attrName>
                                        </p:attrNameLst>
                                      </p:cBhvr>
                                      <p:to>
                                        <p:strVal val="visible"/>
                                      </p:to>
                                    </p:set>
                                    <p:animEffect transition="in" filter="fade">
                                      <p:cBhvr>
                                        <p:cTn id="37" dur="500"/>
                                        <p:tgtEl>
                                          <p:spTgt spid="4813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48131">
                                            <p:txEl>
                                              <p:pRg st="7" end="7"/>
                                            </p:txEl>
                                          </p:spTgt>
                                        </p:tgtEl>
                                        <p:attrNameLst>
                                          <p:attrName>style.visibility</p:attrName>
                                        </p:attrNameLst>
                                      </p:cBhvr>
                                      <p:to>
                                        <p:strVal val="visible"/>
                                      </p:to>
                                    </p:set>
                                    <p:animEffect transition="in" filter="fade">
                                      <p:cBhvr>
                                        <p:cTn id="42" dur="500"/>
                                        <p:tgtEl>
                                          <p:spTgt spid="4813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48131">
                                            <p:txEl>
                                              <p:pRg st="8" end="8"/>
                                            </p:txEl>
                                          </p:spTgt>
                                        </p:tgtEl>
                                        <p:attrNameLst>
                                          <p:attrName>style.visibility</p:attrName>
                                        </p:attrNameLst>
                                      </p:cBhvr>
                                      <p:to>
                                        <p:strVal val="visible"/>
                                      </p:to>
                                    </p:set>
                                    <p:animEffect transition="in" filter="fade">
                                      <p:cBhvr>
                                        <p:cTn id="47" dur="500"/>
                                        <p:tgtEl>
                                          <p:spTgt spid="4813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48131">
                                            <p:txEl>
                                              <p:pRg st="9" end="9"/>
                                            </p:txEl>
                                          </p:spTgt>
                                        </p:tgtEl>
                                        <p:attrNameLst>
                                          <p:attrName>style.visibility</p:attrName>
                                        </p:attrNameLst>
                                      </p:cBhvr>
                                      <p:to>
                                        <p:strVal val="visible"/>
                                      </p:to>
                                    </p:set>
                                    <p:animEffect transition="in" filter="fade">
                                      <p:cBhvr>
                                        <p:cTn id="52" dur="500"/>
                                        <p:tgtEl>
                                          <p:spTgt spid="481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INSURANCE</a:t>
            </a:r>
          </a:p>
        </p:txBody>
      </p:sp>
      <p:sp>
        <p:nvSpPr>
          <p:cNvPr id="3" name="Content Placeholder 2"/>
          <p:cNvSpPr>
            <a:spLocks noGrp="1"/>
          </p:cNvSpPr>
          <p:nvPr>
            <p:ph idx="1"/>
          </p:nvPr>
        </p:nvSpPr>
        <p:spPr>
          <a:xfrm>
            <a:off x="457200" y="1219200"/>
            <a:ext cx="8229600" cy="4906963"/>
          </a:xfrm>
        </p:spPr>
        <p:txBody>
          <a:bodyPr/>
          <a:lstStyle/>
          <a:p>
            <a:pPr eaLnBrk="1" hangingPunct="1"/>
            <a:r>
              <a:rPr lang="en-US" sz="2400" dirty="0" smtClean="0">
                <a:solidFill>
                  <a:srgbClr val="000000"/>
                </a:solidFill>
              </a:rPr>
              <a:t>Students have their own insurance</a:t>
            </a:r>
          </a:p>
          <a:p>
            <a:pPr eaLnBrk="1" hangingPunct="1"/>
            <a:r>
              <a:rPr lang="en-US" sz="2400" dirty="0" smtClean="0">
                <a:solidFill>
                  <a:srgbClr val="000000"/>
                </a:solidFill>
              </a:rPr>
              <a:t>Health issues should not be a burden to Host Families, Counselor or others</a:t>
            </a:r>
          </a:p>
          <a:p>
            <a:pPr eaLnBrk="1" hangingPunct="1"/>
            <a:r>
              <a:rPr lang="en-US" sz="2400" dirty="0" smtClean="0">
                <a:solidFill>
                  <a:srgbClr val="000000"/>
                </a:solidFill>
              </a:rPr>
              <a:t>Student, Host Families and </a:t>
            </a:r>
            <a:br>
              <a:rPr lang="en-US" sz="2400" dirty="0" smtClean="0">
                <a:solidFill>
                  <a:srgbClr val="000000"/>
                </a:solidFill>
              </a:rPr>
            </a:br>
            <a:r>
              <a:rPr lang="en-US" sz="2400" dirty="0" smtClean="0">
                <a:solidFill>
                  <a:srgbClr val="000000"/>
                </a:solidFill>
              </a:rPr>
              <a:t>Counselor should keep card</a:t>
            </a:r>
            <a:br>
              <a:rPr lang="en-US" sz="2400" dirty="0" smtClean="0">
                <a:solidFill>
                  <a:srgbClr val="000000"/>
                </a:solidFill>
              </a:rPr>
            </a:br>
            <a:r>
              <a:rPr lang="en-US" sz="2400" dirty="0" smtClean="0">
                <a:solidFill>
                  <a:srgbClr val="000000"/>
                </a:solidFill>
              </a:rPr>
              <a:t>on them</a:t>
            </a:r>
          </a:p>
          <a:p>
            <a:pPr eaLnBrk="1" hangingPunct="1"/>
            <a:r>
              <a:rPr lang="en-US" sz="2400" dirty="0" smtClean="0">
                <a:solidFill>
                  <a:srgbClr val="000000"/>
                </a:solidFill>
              </a:rPr>
              <a:t>They may have to pay and </a:t>
            </a:r>
            <a:br>
              <a:rPr lang="en-US" sz="2400" dirty="0" smtClean="0">
                <a:solidFill>
                  <a:srgbClr val="000000"/>
                </a:solidFill>
              </a:rPr>
            </a:br>
            <a:r>
              <a:rPr lang="en-US" sz="2400" dirty="0" smtClean="0">
                <a:solidFill>
                  <a:srgbClr val="000000"/>
                </a:solidFill>
              </a:rPr>
              <a:t>then submit claim</a:t>
            </a:r>
          </a:p>
          <a:p>
            <a:pPr eaLnBrk="1" hangingPunct="1"/>
            <a:r>
              <a:rPr lang="en-US" sz="2400" dirty="0" smtClean="0">
                <a:solidFill>
                  <a:srgbClr val="000000"/>
                </a:solidFill>
              </a:rPr>
              <a:t>They have credit cards</a:t>
            </a:r>
          </a:p>
          <a:p>
            <a:pPr eaLnBrk="1" hangingPunct="1"/>
            <a:r>
              <a:rPr lang="en-US" sz="2400" dirty="0" smtClean="0">
                <a:solidFill>
                  <a:srgbClr val="000000"/>
                </a:solidFill>
              </a:rPr>
              <a:t>Student, Counselor and Host</a:t>
            </a:r>
            <a:br>
              <a:rPr lang="en-US" sz="2400" dirty="0" smtClean="0">
                <a:solidFill>
                  <a:srgbClr val="000000"/>
                </a:solidFill>
              </a:rPr>
            </a:br>
            <a:r>
              <a:rPr lang="en-US" sz="2400" dirty="0" smtClean="0">
                <a:solidFill>
                  <a:srgbClr val="000000"/>
                </a:solidFill>
              </a:rPr>
              <a:t>Family should have insurance</a:t>
            </a:r>
            <a:br>
              <a:rPr lang="en-US" sz="2400" dirty="0" smtClean="0">
                <a:solidFill>
                  <a:srgbClr val="000000"/>
                </a:solidFill>
              </a:rPr>
            </a:br>
            <a:r>
              <a:rPr lang="en-US" sz="2400" dirty="0" smtClean="0">
                <a:solidFill>
                  <a:srgbClr val="000000"/>
                </a:solidFill>
              </a:rPr>
              <a:t>card and medical release on </a:t>
            </a:r>
            <a:br>
              <a:rPr lang="en-US" sz="2400" dirty="0" smtClean="0">
                <a:solidFill>
                  <a:srgbClr val="000000"/>
                </a:solidFill>
              </a:rPr>
            </a:br>
            <a:r>
              <a:rPr lang="en-US" sz="2400" dirty="0" smtClean="0">
                <a:solidFill>
                  <a:srgbClr val="000000"/>
                </a:solidFill>
              </a:rPr>
              <a:t>them at all times   www.CISI-Bolduc.com</a:t>
            </a: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733800"/>
            <a:ext cx="2260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4000" smtClean="0"/>
              <a:t>CLUB INVESTMENT</a:t>
            </a:r>
            <a:br>
              <a:rPr lang="en-US" sz="4000" smtClean="0"/>
            </a:br>
            <a:r>
              <a:rPr lang="en-US" sz="4000" smtClean="0"/>
              <a:t>$2,000 to $2,500</a:t>
            </a:r>
          </a:p>
        </p:txBody>
      </p:sp>
      <p:sp>
        <p:nvSpPr>
          <p:cNvPr id="13315" name="Rectangle 3"/>
          <p:cNvSpPr>
            <a:spLocks noGrp="1" noChangeArrowheads="1"/>
          </p:cNvSpPr>
          <p:nvPr>
            <p:ph type="body" idx="1"/>
          </p:nvPr>
        </p:nvSpPr>
        <p:spPr/>
        <p:txBody>
          <a:bodyPr/>
          <a:lstStyle/>
          <a:p>
            <a:pPr marL="0" indent="0" eaLnBrk="1" hangingPunct="1">
              <a:buFontTx/>
              <a:buNone/>
              <a:defRPr/>
            </a:pPr>
            <a:endParaRPr lang="en-US" sz="2800" dirty="0" smtClean="0"/>
          </a:p>
          <a:p>
            <a:pPr eaLnBrk="1" hangingPunct="1">
              <a:defRPr/>
            </a:pPr>
            <a:r>
              <a:rPr lang="en-US" sz="2800" dirty="0" smtClean="0"/>
              <a:t>Monthly </a:t>
            </a:r>
            <a:r>
              <a:rPr lang="en-US" sz="2800" dirty="0"/>
              <a:t>Stipend (</a:t>
            </a:r>
            <a:r>
              <a:rPr lang="en-US" sz="2800" dirty="0" smtClean="0"/>
              <a:t>11 </a:t>
            </a:r>
            <a:r>
              <a:rPr lang="en-US" sz="2800" dirty="0"/>
              <a:t>months x $100) = $</a:t>
            </a:r>
            <a:r>
              <a:rPr lang="en-US" sz="2800" dirty="0" smtClean="0"/>
              <a:t>1,100</a:t>
            </a:r>
            <a:endParaRPr lang="en-US" sz="2800" dirty="0"/>
          </a:p>
          <a:p>
            <a:pPr eaLnBrk="1" hangingPunct="1">
              <a:defRPr/>
            </a:pPr>
            <a:r>
              <a:rPr lang="en-US" sz="2800" dirty="0" smtClean="0"/>
              <a:t>Flat Fee paid by Club to District	       </a:t>
            </a:r>
            <a:r>
              <a:rPr lang="en-US" sz="2800" dirty="0"/>
              <a:t>= $   </a:t>
            </a:r>
            <a:r>
              <a:rPr lang="en-US" sz="2800" dirty="0" smtClean="0"/>
              <a:t>600</a:t>
            </a:r>
          </a:p>
          <a:p>
            <a:pPr lvl="1" eaLnBrk="1" hangingPunct="1">
              <a:defRPr/>
            </a:pPr>
            <a:r>
              <a:rPr lang="en-US" sz="1800" dirty="0" smtClean="0"/>
              <a:t>Includes: Orientations, Tulsa SCRYE Meeting, District Conference</a:t>
            </a:r>
            <a:endParaRPr lang="en-US" sz="1800" dirty="0"/>
          </a:p>
          <a:p>
            <a:pPr eaLnBrk="1" hangingPunct="1">
              <a:defRPr/>
            </a:pPr>
            <a:r>
              <a:rPr lang="en-US" sz="2800" dirty="0" smtClean="0"/>
              <a:t>Optional: Birthday, Christmas &amp; Going Away Presents        </a:t>
            </a:r>
            <a:endParaRPr lang="en-US" sz="2800" dirty="0"/>
          </a:p>
        </p:txBody>
      </p:sp>
      <p:pic>
        <p:nvPicPr>
          <p:cNvPr id="13317" name="Picture 5" descr="71014_MoneyHappiness_vl-verti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750" y="4038600"/>
            <a:ext cx="1949450" cy="2619375"/>
          </a:xfrm>
          <a:prstGeom prst="rect">
            <a:avLst/>
          </a:prstGeom>
          <a:noFill/>
          <a:ln w="2540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50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anim calcmode="lin" valueType="num">
                                      <p:cBhvr>
                                        <p:cTn id="8" dur="2000" fill="hold"/>
                                        <p:tgtEl>
                                          <p:spTgt spid="13317"/>
                                        </p:tgtEl>
                                        <p:attrNameLst>
                                          <p:attrName>ppt_w</p:attrName>
                                        </p:attrNameLst>
                                      </p:cBhvr>
                                      <p:tavLst>
                                        <p:tav tm="0" fmla="#ppt_w*sin(2.5*pi*$)">
                                          <p:val>
                                            <p:fltVal val="0"/>
                                          </p:val>
                                        </p:tav>
                                        <p:tav tm="100000">
                                          <p:val>
                                            <p:fltVal val="1"/>
                                          </p:val>
                                        </p:tav>
                                      </p:tavLst>
                                    </p:anim>
                                    <p:anim calcmode="lin" valueType="num">
                                      <p:cBhvr>
                                        <p:cTn id="9" dur="2000" fill="hold"/>
                                        <p:tgtEl>
                                          <p:spTgt spid="133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smtClean="0"/>
              <a:t>COSTS</a:t>
            </a:r>
          </a:p>
        </p:txBody>
      </p:sp>
      <p:sp>
        <p:nvSpPr>
          <p:cNvPr id="49155" name="Rectangle 3"/>
          <p:cNvSpPr>
            <a:spLocks noGrp="1" noChangeArrowheads="1"/>
          </p:cNvSpPr>
          <p:nvPr>
            <p:ph type="body" idx="1"/>
          </p:nvPr>
        </p:nvSpPr>
        <p:spPr>
          <a:xfrm>
            <a:off x="762000" y="1143000"/>
            <a:ext cx="8229600" cy="5257800"/>
          </a:xfrm>
        </p:spPr>
        <p:txBody>
          <a:bodyPr/>
          <a:lstStyle/>
          <a:p>
            <a:pPr eaLnBrk="1" hangingPunct="1">
              <a:lnSpc>
                <a:spcPct val="90000"/>
              </a:lnSpc>
              <a:defRPr/>
            </a:pPr>
            <a:r>
              <a:rPr lang="en-US" sz="2600" dirty="0" smtClean="0">
                <a:effectLst>
                  <a:outerShdw blurRad="38100" dist="38100" dir="2700000" algn="tl">
                    <a:srgbClr val="C0C0C0"/>
                  </a:outerShdw>
                </a:effectLst>
              </a:rPr>
              <a:t>Host Family Costs:  Support </a:t>
            </a:r>
            <a:r>
              <a:rPr lang="en-US" sz="2600" dirty="0">
                <a:effectLst>
                  <a:outerShdw blurRad="38100" dist="38100" dir="2700000" algn="tl">
                    <a:srgbClr val="C0C0C0"/>
                  </a:outerShdw>
                </a:effectLst>
              </a:rPr>
              <a:t>day to day routine expenses</a:t>
            </a:r>
          </a:p>
          <a:p>
            <a:pPr lvl="1" eaLnBrk="1" hangingPunct="1">
              <a:lnSpc>
                <a:spcPct val="90000"/>
              </a:lnSpc>
              <a:defRPr/>
            </a:pPr>
            <a:r>
              <a:rPr lang="en-US" sz="2600" dirty="0">
                <a:effectLst>
                  <a:outerShdw blurRad="38100" dist="38100" dir="2700000" algn="tl">
                    <a:srgbClr val="C0C0C0"/>
                  </a:outerShdw>
                </a:effectLst>
              </a:rPr>
              <a:t>Room and board</a:t>
            </a:r>
          </a:p>
          <a:p>
            <a:pPr lvl="1" eaLnBrk="1" hangingPunct="1">
              <a:lnSpc>
                <a:spcPct val="90000"/>
              </a:lnSpc>
              <a:defRPr/>
            </a:pPr>
            <a:r>
              <a:rPr lang="en-US" sz="2600" dirty="0">
                <a:effectLst>
                  <a:outerShdw blurRad="38100" dist="38100" dir="2700000" algn="tl">
                    <a:srgbClr val="C0C0C0"/>
                  </a:outerShdw>
                </a:effectLst>
              </a:rPr>
              <a:t>Laundry detergent, toothpaste, soap etc</a:t>
            </a:r>
            <a:r>
              <a:rPr lang="en-US" sz="2600" dirty="0" smtClean="0">
                <a:effectLst>
                  <a:outerShdw blurRad="38100" dist="38100" dir="2700000" algn="tl">
                    <a:srgbClr val="C0C0C0"/>
                  </a:outerShdw>
                </a:effectLst>
              </a:rPr>
              <a:t>.</a:t>
            </a:r>
          </a:p>
          <a:p>
            <a:pPr lvl="1" eaLnBrk="1" hangingPunct="1">
              <a:lnSpc>
                <a:spcPct val="90000"/>
              </a:lnSpc>
              <a:defRPr/>
            </a:pPr>
            <a:r>
              <a:rPr lang="en-US" sz="2600" dirty="0" smtClean="0">
                <a:effectLst>
                  <a:outerShdw blurRad="38100" dist="38100" dir="2700000" algn="tl">
                    <a:srgbClr val="C0C0C0"/>
                  </a:outerShdw>
                </a:effectLst>
              </a:rPr>
              <a:t>Meals (including School Lunch) </a:t>
            </a:r>
            <a:endParaRPr lang="en-US" sz="2600" dirty="0">
              <a:effectLst>
                <a:outerShdw blurRad="38100" dist="38100" dir="2700000" algn="tl">
                  <a:srgbClr val="C0C0C0"/>
                </a:outerShdw>
              </a:effectLst>
            </a:endParaRPr>
          </a:p>
          <a:p>
            <a:pPr lvl="1" eaLnBrk="1" hangingPunct="1">
              <a:lnSpc>
                <a:spcPct val="90000"/>
              </a:lnSpc>
              <a:defRPr/>
            </a:pPr>
            <a:r>
              <a:rPr lang="en-US" sz="2600" dirty="0">
                <a:effectLst>
                  <a:outerShdw blurRad="38100" dist="38100" dir="2700000" algn="tl">
                    <a:srgbClr val="C0C0C0"/>
                  </a:outerShdw>
                </a:effectLst>
              </a:rPr>
              <a:t>Regular family activities: movies, out to eat, family </a:t>
            </a:r>
            <a:r>
              <a:rPr lang="en-US" sz="2600" dirty="0" smtClean="0">
                <a:effectLst>
                  <a:outerShdw blurRad="38100" dist="38100" dir="2700000" algn="tl">
                    <a:srgbClr val="C0C0C0"/>
                  </a:outerShdw>
                </a:effectLst>
              </a:rPr>
              <a:t>trips, vacations, </a:t>
            </a:r>
            <a:r>
              <a:rPr lang="en-US" sz="2600" dirty="0">
                <a:effectLst>
                  <a:outerShdw blurRad="38100" dist="38100" dir="2700000" algn="tl">
                    <a:srgbClr val="C0C0C0"/>
                  </a:outerShdw>
                </a:effectLst>
              </a:rPr>
              <a:t>etc.</a:t>
            </a:r>
          </a:p>
          <a:p>
            <a:pPr eaLnBrk="1" hangingPunct="1">
              <a:lnSpc>
                <a:spcPct val="90000"/>
              </a:lnSpc>
              <a:defRPr/>
            </a:pPr>
            <a:r>
              <a:rPr lang="en-US" sz="2600" dirty="0" smtClean="0">
                <a:effectLst>
                  <a:outerShdw blurRad="38100" dist="38100" dir="2700000" algn="tl">
                    <a:srgbClr val="C0C0C0"/>
                  </a:outerShdw>
                </a:effectLst>
              </a:rPr>
              <a:t>Student Costs</a:t>
            </a:r>
            <a:endParaRPr lang="en-US" sz="2600" dirty="0">
              <a:effectLst>
                <a:outerShdw blurRad="38100" dist="38100" dir="2700000" algn="tl">
                  <a:srgbClr val="C0C0C0"/>
                </a:outerShdw>
              </a:effectLst>
            </a:endParaRPr>
          </a:p>
          <a:p>
            <a:pPr lvl="3" eaLnBrk="1" hangingPunct="1">
              <a:lnSpc>
                <a:spcPct val="90000"/>
              </a:lnSpc>
              <a:defRPr/>
            </a:pPr>
            <a:r>
              <a:rPr lang="en-US" sz="2600" dirty="0" smtClean="0">
                <a:effectLst>
                  <a:outerShdw blurRad="38100" dist="38100" dir="2700000" algn="tl">
                    <a:srgbClr val="C0C0C0"/>
                  </a:outerShdw>
                </a:effectLst>
              </a:rPr>
              <a:t>Clothing, Postage, Telephone</a:t>
            </a:r>
          </a:p>
          <a:p>
            <a:pPr lvl="3" eaLnBrk="1" hangingPunct="1">
              <a:lnSpc>
                <a:spcPct val="90000"/>
              </a:lnSpc>
              <a:defRPr/>
            </a:pPr>
            <a:endParaRPr lang="en-US" sz="2600" dirty="0" smtClean="0">
              <a:effectLst>
                <a:outerShdw blurRad="38100" dist="38100" dir="2700000" algn="tl">
                  <a:srgbClr val="C0C0C0"/>
                </a:outerShdw>
              </a:effectLst>
            </a:endParaRPr>
          </a:p>
        </p:txBody>
      </p:sp>
      <p:pic>
        <p:nvPicPr>
          <p:cNvPr id="26626" name="Picture 4" descr="bro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953000"/>
            <a:ext cx="22098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circle(in)">
                                      <p:cBhvr>
                                        <p:cTn id="7" dur="20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circle(in)">
                                      <p:cBhvr>
                                        <p:cTn id="12" dur="2000"/>
                                        <p:tgtEl>
                                          <p:spTgt spid="491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circle(in)">
                                      <p:cBhvr>
                                        <p:cTn id="17" dur="2000"/>
                                        <p:tgtEl>
                                          <p:spTgt spid="491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circle(in)">
                                      <p:cBhvr>
                                        <p:cTn id="22" dur="2000"/>
                                        <p:tgtEl>
                                          <p:spTgt spid="491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animEffect transition="in" filter="circle(in)">
                                      <p:cBhvr>
                                        <p:cTn id="27" dur="2000"/>
                                        <p:tgtEl>
                                          <p:spTgt spid="491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49155">
                                            <p:txEl>
                                              <p:pRg st="5" end="5"/>
                                            </p:txEl>
                                          </p:spTgt>
                                        </p:tgtEl>
                                        <p:attrNameLst>
                                          <p:attrName>style.visibility</p:attrName>
                                        </p:attrNameLst>
                                      </p:cBhvr>
                                      <p:to>
                                        <p:strVal val="visible"/>
                                      </p:to>
                                    </p:set>
                                    <p:animEffect transition="in" filter="circle(in)">
                                      <p:cBhvr>
                                        <p:cTn id="32" dur="2000"/>
                                        <p:tgtEl>
                                          <p:spTgt spid="4915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49155">
                                            <p:txEl>
                                              <p:pRg st="6" end="6"/>
                                            </p:txEl>
                                          </p:spTgt>
                                        </p:tgtEl>
                                        <p:attrNameLst>
                                          <p:attrName>style.visibility</p:attrName>
                                        </p:attrNameLst>
                                      </p:cBhvr>
                                      <p:to>
                                        <p:strVal val="visible"/>
                                      </p:to>
                                    </p:set>
                                    <p:animEffect transition="in" filter="circle(in)">
                                      <p:cBhvr>
                                        <p:cTn id="37" dur="2000"/>
                                        <p:tgtEl>
                                          <p:spTgt spid="491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2011 SCRYE Conference in Tulsa</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00200"/>
            <a:ext cx="769727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702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PROBLEMS?</a:t>
            </a:r>
          </a:p>
        </p:txBody>
      </p:sp>
      <p:sp>
        <p:nvSpPr>
          <p:cNvPr id="12291" name="Rectangle 3"/>
          <p:cNvSpPr>
            <a:spLocks noGrp="1" noChangeArrowheads="1"/>
          </p:cNvSpPr>
          <p:nvPr>
            <p:ph type="body" idx="1"/>
          </p:nvPr>
        </p:nvSpPr>
        <p:spPr/>
        <p:txBody>
          <a:bodyPr/>
          <a:lstStyle/>
          <a:p>
            <a:pPr eaLnBrk="1" hangingPunct="1">
              <a:lnSpc>
                <a:spcPct val="90000"/>
              </a:lnSpc>
            </a:pPr>
            <a:r>
              <a:rPr lang="en-US" sz="2800" smtClean="0"/>
              <a:t>Potential Problems:</a:t>
            </a:r>
          </a:p>
          <a:p>
            <a:pPr lvl="1" eaLnBrk="1" hangingPunct="1">
              <a:lnSpc>
                <a:spcPct val="90000"/>
              </a:lnSpc>
            </a:pPr>
            <a:r>
              <a:rPr lang="en-US" sz="2400" smtClean="0"/>
              <a:t>Home Sickness/Culture Shock</a:t>
            </a:r>
          </a:p>
          <a:p>
            <a:pPr lvl="1" eaLnBrk="1" hangingPunct="1">
              <a:lnSpc>
                <a:spcPct val="90000"/>
              </a:lnSpc>
            </a:pPr>
            <a:r>
              <a:rPr lang="en-US" sz="2400" smtClean="0"/>
              <a:t>Internet/Computer</a:t>
            </a:r>
          </a:p>
          <a:p>
            <a:pPr lvl="1" eaLnBrk="1" hangingPunct="1">
              <a:lnSpc>
                <a:spcPct val="90000"/>
              </a:lnSpc>
            </a:pPr>
            <a:r>
              <a:rPr lang="en-US" sz="2400" smtClean="0"/>
              <a:t>Retreat</a:t>
            </a:r>
          </a:p>
          <a:p>
            <a:pPr lvl="1" eaLnBrk="1" hangingPunct="1">
              <a:lnSpc>
                <a:spcPct val="90000"/>
              </a:lnSpc>
            </a:pPr>
            <a:r>
              <a:rPr lang="en-US" sz="2400" smtClean="0"/>
              <a:t>Cultural Difficulties</a:t>
            </a:r>
          </a:p>
          <a:p>
            <a:pPr lvl="1" eaLnBrk="1" hangingPunct="1">
              <a:lnSpc>
                <a:spcPct val="90000"/>
              </a:lnSpc>
            </a:pPr>
            <a:r>
              <a:rPr lang="en-US" sz="2400" smtClean="0"/>
              <a:t>Language</a:t>
            </a:r>
          </a:p>
          <a:p>
            <a:pPr lvl="1" eaLnBrk="1" hangingPunct="1">
              <a:lnSpc>
                <a:spcPct val="90000"/>
              </a:lnSpc>
            </a:pPr>
            <a:r>
              <a:rPr lang="en-US" sz="2400" smtClean="0"/>
              <a:t>Host Family</a:t>
            </a:r>
          </a:p>
          <a:p>
            <a:pPr lvl="1" eaLnBrk="1" hangingPunct="1">
              <a:lnSpc>
                <a:spcPct val="90000"/>
              </a:lnSpc>
            </a:pPr>
            <a:r>
              <a:rPr lang="en-US" sz="2400" smtClean="0"/>
              <a:t>Kids at school</a:t>
            </a:r>
          </a:p>
          <a:p>
            <a:pPr lvl="1" eaLnBrk="1" hangingPunct="1">
              <a:lnSpc>
                <a:spcPct val="90000"/>
              </a:lnSpc>
            </a:pPr>
            <a:r>
              <a:rPr lang="en-US" sz="2400" smtClean="0"/>
              <a:t>Diet</a:t>
            </a:r>
          </a:p>
          <a:p>
            <a:pPr lvl="1" eaLnBrk="1" hangingPunct="1">
              <a:lnSpc>
                <a:spcPct val="90000"/>
              </a:lnSpc>
            </a:pPr>
            <a:r>
              <a:rPr lang="en-US" sz="2400" smtClean="0"/>
              <a:t>Religion</a:t>
            </a:r>
          </a:p>
          <a:p>
            <a:pPr lvl="1" eaLnBrk="1" hangingPunct="1">
              <a:lnSpc>
                <a:spcPct val="90000"/>
              </a:lnSpc>
            </a:pPr>
            <a:r>
              <a:rPr lang="en-US" sz="2400" smtClean="0"/>
              <a:t>Behavior</a:t>
            </a:r>
          </a:p>
        </p:txBody>
      </p:sp>
      <p:pic>
        <p:nvPicPr>
          <p:cNvPr id="27652" name="Picture 5" descr="sad_teena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76400"/>
            <a:ext cx="2684463" cy="4043363"/>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down)">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wipe(down)">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wipe(down)">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wipe(down)">
                                      <p:cBhvr>
                                        <p:cTn id="22" dur="500"/>
                                        <p:tgtEl>
                                          <p:spTgt spid="122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wipe(down)">
                                      <p:cBhvr>
                                        <p:cTn id="27" dur="500"/>
                                        <p:tgtEl>
                                          <p:spTgt spid="122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wipe(down)">
                                      <p:cBhvr>
                                        <p:cTn id="32" dur="500"/>
                                        <p:tgtEl>
                                          <p:spTgt spid="122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2291">
                                            <p:txEl>
                                              <p:pRg st="6" end="6"/>
                                            </p:txEl>
                                          </p:spTgt>
                                        </p:tgtEl>
                                        <p:attrNameLst>
                                          <p:attrName>style.visibility</p:attrName>
                                        </p:attrNameLst>
                                      </p:cBhvr>
                                      <p:to>
                                        <p:strVal val="visible"/>
                                      </p:to>
                                    </p:set>
                                    <p:animEffect transition="in" filter="wipe(down)">
                                      <p:cBhvr>
                                        <p:cTn id="37" dur="500"/>
                                        <p:tgtEl>
                                          <p:spTgt spid="1229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12291">
                                            <p:txEl>
                                              <p:pRg st="7" end="7"/>
                                            </p:txEl>
                                          </p:spTgt>
                                        </p:tgtEl>
                                        <p:attrNameLst>
                                          <p:attrName>style.visibility</p:attrName>
                                        </p:attrNameLst>
                                      </p:cBhvr>
                                      <p:to>
                                        <p:strVal val="visible"/>
                                      </p:to>
                                    </p:set>
                                    <p:animEffect transition="in" filter="wipe(down)">
                                      <p:cBhvr>
                                        <p:cTn id="42" dur="500"/>
                                        <p:tgtEl>
                                          <p:spTgt spid="1229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12291">
                                            <p:txEl>
                                              <p:pRg st="8" end="8"/>
                                            </p:txEl>
                                          </p:spTgt>
                                        </p:tgtEl>
                                        <p:attrNameLst>
                                          <p:attrName>style.visibility</p:attrName>
                                        </p:attrNameLst>
                                      </p:cBhvr>
                                      <p:to>
                                        <p:strVal val="visible"/>
                                      </p:to>
                                    </p:set>
                                    <p:animEffect transition="in" filter="wipe(down)">
                                      <p:cBhvr>
                                        <p:cTn id="47" dur="500"/>
                                        <p:tgtEl>
                                          <p:spTgt spid="1229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12291">
                                            <p:txEl>
                                              <p:pRg st="9" end="9"/>
                                            </p:txEl>
                                          </p:spTgt>
                                        </p:tgtEl>
                                        <p:attrNameLst>
                                          <p:attrName>style.visibility</p:attrName>
                                        </p:attrNameLst>
                                      </p:cBhvr>
                                      <p:to>
                                        <p:strVal val="visible"/>
                                      </p:to>
                                    </p:set>
                                    <p:animEffect transition="in" filter="wipe(down)">
                                      <p:cBhvr>
                                        <p:cTn id="52" dur="500"/>
                                        <p:tgtEl>
                                          <p:spTgt spid="12291">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12291">
                                            <p:txEl>
                                              <p:pRg st="10" end="10"/>
                                            </p:txEl>
                                          </p:spTgt>
                                        </p:tgtEl>
                                        <p:attrNameLst>
                                          <p:attrName>style.visibility</p:attrName>
                                        </p:attrNameLst>
                                      </p:cBhvr>
                                      <p:to>
                                        <p:strVal val="visible"/>
                                      </p:to>
                                    </p:set>
                                    <p:animEffect transition="in" filter="wipe(down)">
                                      <p:cBhvr>
                                        <p:cTn id="57" dur="500"/>
                                        <p:tgtEl>
                                          <p:spTgt spid="122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SIBLING RELATIONSHIPS</a:t>
            </a:r>
          </a:p>
        </p:txBody>
      </p:sp>
      <p:sp>
        <p:nvSpPr>
          <p:cNvPr id="50179" name="Rectangle 3"/>
          <p:cNvSpPr>
            <a:spLocks noGrp="1" noChangeArrowheads="1"/>
          </p:cNvSpPr>
          <p:nvPr>
            <p:ph type="body" idx="1"/>
          </p:nvPr>
        </p:nvSpPr>
        <p:spPr/>
        <p:txBody>
          <a:bodyPr/>
          <a:lstStyle/>
          <a:p>
            <a:pPr eaLnBrk="1" hangingPunct="1">
              <a:defRPr/>
            </a:pPr>
            <a:r>
              <a:rPr lang="en-US" sz="2800" dirty="0">
                <a:effectLst>
                  <a:outerShdw blurRad="38100" dist="38100" dir="2700000" algn="tl">
                    <a:srgbClr val="C0C0C0"/>
                  </a:outerShdw>
                </a:effectLst>
              </a:rPr>
              <a:t>The Good</a:t>
            </a:r>
          </a:p>
          <a:p>
            <a:pPr lvl="1" eaLnBrk="1" hangingPunct="1">
              <a:defRPr/>
            </a:pPr>
            <a:r>
              <a:rPr lang="en-US" sz="2400" dirty="0">
                <a:effectLst>
                  <a:outerShdw blurRad="38100" dist="38100" dir="2700000" algn="tl">
                    <a:srgbClr val="C0C0C0"/>
                  </a:outerShdw>
                </a:effectLst>
              </a:rPr>
              <a:t>Set the example</a:t>
            </a:r>
          </a:p>
          <a:p>
            <a:pPr lvl="1" eaLnBrk="1" hangingPunct="1">
              <a:defRPr/>
            </a:pPr>
            <a:r>
              <a:rPr lang="en-US" sz="2400" dirty="0">
                <a:effectLst>
                  <a:outerShdw blurRad="38100" dist="38100" dir="2700000" algn="tl">
                    <a:srgbClr val="C0C0C0"/>
                  </a:outerShdw>
                </a:effectLst>
              </a:rPr>
              <a:t>Be a protector and a listener</a:t>
            </a:r>
          </a:p>
          <a:p>
            <a:pPr lvl="1" eaLnBrk="1" hangingPunct="1">
              <a:defRPr/>
            </a:pPr>
            <a:r>
              <a:rPr lang="en-US" sz="2400" dirty="0">
                <a:effectLst>
                  <a:outerShdw blurRad="38100" dist="38100" dir="2700000" algn="tl">
                    <a:srgbClr val="C0C0C0"/>
                  </a:outerShdw>
                </a:effectLst>
              </a:rPr>
              <a:t>Introduce to friends &amp; activities</a:t>
            </a:r>
          </a:p>
          <a:p>
            <a:pPr eaLnBrk="1" hangingPunct="1">
              <a:defRPr/>
            </a:pPr>
            <a:r>
              <a:rPr lang="en-US" sz="2800" dirty="0">
                <a:effectLst>
                  <a:outerShdw blurRad="38100" dist="38100" dir="2700000" algn="tl">
                    <a:srgbClr val="C0C0C0"/>
                  </a:outerShdw>
                </a:effectLst>
              </a:rPr>
              <a:t>The </a:t>
            </a:r>
            <a:r>
              <a:rPr lang="en-US" sz="2800" dirty="0" smtClean="0">
                <a:effectLst>
                  <a:outerShdw blurRad="38100" dist="38100" dir="2700000" algn="tl">
                    <a:srgbClr val="C0C0C0"/>
                  </a:outerShdw>
                </a:effectLst>
              </a:rPr>
              <a:t>Not-so-good (from </a:t>
            </a:r>
            <a:br>
              <a:rPr lang="en-US" sz="2800" dirty="0" smtClean="0">
                <a:effectLst>
                  <a:outerShdw blurRad="38100" dist="38100" dir="2700000" algn="tl">
                    <a:srgbClr val="C0C0C0"/>
                  </a:outerShdw>
                </a:effectLst>
              </a:rPr>
            </a:br>
            <a:r>
              <a:rPr lang="en-US" sz="2800" dirty="0" smtClean="0">
                <a:effectLst>
                  <a:outerShdw blurRad="38100" dist="38100" dir="2700000" algn="tl">
                    <a:srgbClr val="C0C0C0"/>
                  </a:outerShdw>
                </a:effectLst>
              </a:rPr>
              <a:t>student or your own child)</a:t>
            </a:r>
            <a:endParaRPr lang="en-US" sz="2800" dirty="0">
              <a:effectLst>
                <a:outerShdw blurRad="38100" dist="38100" dir="2700000" algn="tl">
                  <a:srgbClr val="C0C0C0"/>
                </a:outerShdw>
              </a:effectLst>
            </a:endParaRPr>
          </a:p>
          <a:p>
            <a:pPr lvl="1" eaLnBrk="1" hangingPunct="1">
              <a:defRPr/>
            </a:pPr>
            <a:r>
              <a:rPr lang="en-US" sz="2400" dirty="0">
                <a:effectLst>
                  <a:outerShdw blurRad="38100" dist="38100" dir="2700000" algn="tl">
                    <a:srgbClr val="C0C0C0"/>
                  </a:outerShdw>
                </a:effectLst>
              </a:rPr>
              <a:t>Jealousy</a:t>
            </a:r>
          </a:p>
          <a:p>
            <a:pPr lvl="1" eaLnBrk="1" hangingPunct="1">
              <a:defRPr/>
            </a:pPr>
            <a:r>
              <a:rPr lang="en-US" sz="2400" dirty="0">
                <a:effectLst>
                  <a:outerShdw blurRad="38100" dist="38100" dir="2700000" algn="tl">
                    <a:srgbClr val="C0C0C0"/>
                  </a:outerShdw>
                </a:effectLst>
              </a:rPr>
              <a:t>Withdraw from family &amp; exchange student</a:t>
            </a:r>
          </a:p>
          <a:p>
            <a:pPr lvl="1" eaLnBrk="1" hangingPunct="1">
              <a:defRPr/>
            </a:pPr>
            <a:r>
              <a:rPr lang="en-US" sz="2400" dirty="0">
                <a:effectLst>
                  <a:outerShdw blurRad="38100" dist="38100" dir="2700000" algn="tl">
                    <a:srgbClr val="C0C0C0"/>
                  </a:outerShdw>
                </a:effectLst>
              </a:rPr>
              <a:t>Anger to point of harassment or physical abuse</a:t>
            </a:r>
          </a:p>
          <a:p>
            <a:pPr lvl="1" eaLnBrk="1" hangingPunct="1">
              <a:defRPr/>
            </a:pPr>
            <a:r>
              <a:rPr lang="en-US" sz="2400" dirty="0">
                <a:effectLst>
                  <a:outerShdw blurRad="38100" dist="38100" dir="2700000" algn="tl">
                    <a:srgbClr val="C0C0C0"/>
                  </a:outerShdw>
                </a:effectLst>
              </a:rPr>
              <a:t>Relations can go beyond normal bounds of siblings</a:t>
            </a:r>
          </a:p>
        </p:txBody>
      </p:sp>
      <p:pic>
        <p:nvPicPr>
          <p:cNvPr id="28676" name="Picture 4" descr="20070622_sibl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371600"/>
            <a:ext cx="2971800" cy="2881313"/>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randombar(horizontal)">
                                      <p:cBhvr>
                                        <p:cTn id="7" dur="500"/>
                                        <p:tgtEl>
                                          <p:spTgt spid="50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randombar(horizontal)">
                                      <p:cBhvr>
                                        <p:cTn id="12" dur="500"/>
                                        <p:tgtEl>
                                          <p:spTgt spid="501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randombar(horizontal)">
                                      <p:cBhvr>
                                        <p:cTn id="17" dur="500"/>
                                        <p:tgtEl>
                                          <p:spTgt spid="501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50179">
                                            <p:txEl>
                                              <p:pRg st="3" end="3"/>
                                            </p:txEl>
                                          </p:spTgt>
                                        </p:tgtEl>
                                        <p:attrNameLst>
                                          <p:attrName>style.visibility</p:attrName>
                                        </p:attrNameLst>
                                      </p:cBhvr>
                                      <p:to>
                                        <p:strVal val="visible"/>
                                      </p:to>
                                    </p:set>
                                    <p:animEffect transition="in" filter="randombar(horizontal)">
                                      <p:cBhvr>
                                        <p:cTn id="22" dur="500"/>
                                        <p:tgtEl>
                                          <p:spTgt spid="501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50179">
                                            <p:txEl>
                                              <p:pRg st="4" end="4"/>
                                            </p:txEl>
                                          </p:spTgt>
                                        </p:tgtEl>
                                        <p:attrNameLst>
                                          <p:attrName>style.visibility</p:attrName>
                                        </p:attrNameLst>
                                      </p:cBhvr>
                                      <p:to>
                                        <p:strVal val="visible"/>
                                      </p:to>
                                    </p:set>
                                    <p:animEffect transition="in" filter="randombar(horizontal)">
                                      <p:cBhvr>
                                        <p:cTn id="27" dur="500"/>
                                        <p:tgtEl>
                                          <p:spTgt spid="501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50179">
                                            <p:txEl>
                                              <p:pRg st="5" end="5"/>
                                            </p:txEl>
                                          </p:spTgt>
                                        </p:tgtEl>
                                        <p:attrNameLst>
                                          <p:attrName>style.visibility</p:attrName>
                                        </p:attrNameLst>
                                      </p:cBhvr>
                                      <p:to>
                                        <p:strVal val="visible"/>
                                      </p:to>
                                    </p:set>
                                    <p:animEffect transition="in" filter="randombar(horizontal)">
                                      <p:cBhvr>
                                        <p:cTn id="32" dur="500"/>
                                        <p:tgtEl>
                                          <p:spTgt spid="5017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50179">
                                            <p:txEl>
                                              <p:pRg st="6" end="6"/>
                                            </p:txEl>
                                          </p:spTgt>
                                        </p:tgtEl>
                                        <p:attrNameLst>
                                          <p:attrName>style.visibility</p:attrName>
                                        </p:attrNameLst>
                                      </p:cBhvr>
                                      <p:to>
                                        <p:strVal val="visible"/>
                                      </p:to>
                                    </p:set>
                                    <p:animEffect transition="in" filter="randombar(horizontal)">
                                      <p:cBhvr>
                                        <p:cTn id="37" dur="500"/>
                                        <p:tgtEl>
                                          <p:spTgt spid="5017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50179">
                                            <p:txEl>
                                              <p:pRg st="7" end="7"/>
                                            </p:txEl>
                                          </p:spTgt>
                                        </p:tgtEl>
                                        <p:attrNameLst>
                                          <p:attrName>style.visibility</p:attrName>
                                        </p:attrNameLst>
                                      </p:cBhvr>
                                      <p:to>
                                        <p:strVal val="visible"/>
                                      </p:to>
                                    </p:set>
                                    <p:animEffect transition="in" filter="randombar(horizontal)">
                                      <p:cBhvr>
                                        <p:cTn id="42" dur="500"/>
                                        <p:tgtEl>
                                          <p:spTgt spid="5017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nodeType="clickEffect">
                                  <p:stCondLst>
                                    <p:cond delay="0"/>
                                  </p:stCondLst>
                                  <p:childTnLst>
                                    <p:set>
                                      <p:cBhvr>
                                        <p:cTn id="46" dur="1" fill="hold">
                                          <p:stCondLst>
                                            <p:cond delay="0"/>
                                          </p:stCondLst>
                                        </p:cTn>
                                        <p:tgtEl>
                                          <p:spTgt spid="50179">
                                            <p:txEl>
                                              <p:pRg st="8" end="8"/>
                                            </p:txEl>
                                          </p:spTgt>
                                        </p:tgtEl>
                                        <p:attrNameLst>
                                          <p:attrName>style.visibility</p:attrName>
                                        </p:attrNameLst>
                                      </p:cBhvr>
                                      <p:to>
                                        <p:strVal val="visible"/>
                                      </p:to>
                                    </p:set>
                                    <p:animEffect transition="in" filter="randombar(horizontal)">
                                      <p:cBhvr>
                                        <p:cTn id="47" dur="500"/>
                                        <p:tgtEl>
                                          <p:spTgt spid="501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4000" smtClean="0"/>
              <a:t>SOLUTIONS</a:t>
            </a:r>
            <a:br>
              <a:rPr lang="en-US" sz="4000" smtClean="0"/>
            </a:br>
            <a:endParaRPr lang="en-US" sz="4000" smtClean="0"/>
          </a:p>
        </p:txBody>
      </p:sp>
      <p:sp>
        <p:nvSpPr>
          <p:cNvPr id="14339" name="Rectangle 3"/>
          <p:cNvSpPr>
            <a:spLocks noGrp="1" noChangeArrowheads="1"/>
          </p:cNvSpPr>
          <p:nvPr>
            <p:ph type="body" idx="1"/>
          </p:nvPr>
        </p:nvSpPr>
        <p:spPr>
          <a:xfrm>
            <a:off x="457200" y="1143000"/>
            <a:ext cx="8229600" cy="5562600"/>
          </a:xfrm>
        </p:spPr>
        <p:txBody>
          <a:bodyPr/>
          <a:lstStyle/>
          <a:p>
            <a:pPr eaLnBrk="1" hangingPunct="1"/>
            <a:r>
              <a:rPr lang="en-US" sz="2800" dirty="0" smtClean="0"/>
              <a:t>Communicate, Communicate, Communicate</a:t>
            </a:r>
          </a:p>
          <a:p>
            <a:pPr eaLnBrk="1" hangingPunct="1"/>
            <a:r>
              <a:rPr lang="en-US" sz="2800" dirty="0" smtClean="0"/>
              <a:t>Respect goes both ways</a:t>
            </a:r>
          </a:p>
          <a:p>
            <a:pPr eaLnBrk="1" hangingPunct="1"/>
            <a:r>
              <a:rPr lang="en-US" sz="2800" dirty="0" smtClean="0"/>
              <a:t>Rules</a:t>
            </a:r>
          </a:p>
          <a:p>
            <a:pPr eaLnBrk="1" hangingPunct="1"/>
            <a:r>
              <a:rPr lang="en-US" sz="2800" dirty="0" smtClean="0"/>
              <a:t>Family tries to correct and notifies Counselor</a:t>
            </a:r>
          </a:p>
          <a:p>
            <a:pPr eaLnBrk="1" hangingPunct="1"/>
            <a:r>
              <a:rPr lang="en-US" sz="2800" dirty="0" smtClean="0"/>
              <a:t>Counselor tries to correct and notifies YEO</a:t>
            </a:r>
          </a:p>
          <a:p>
            <a:pPr eaLnBrk="1" hangingPunct="1"/>
            <a:r>
              <a:rPr lang="en-US" sz="2800" dirty="0" smtClean="0"/>
              <a:t>YEO steps in</a:t>
            </a:r>
          </a:p>
        </p:txBody>
      </p:sp>
      <p:pic>
        <p:nvPicPr>
          <p:cNvPr id="29700" name="Picture 5" descr="three-happy-te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191000"/>
            <a:ext cx="3171825" cy="2381250"/>
          </a:xfrm>
          <a:prstGeom prst="rect">
            <a:avLst/>
          </a:prstGeom>
          <a:noFill/>
          <a:ln w="25400">
            <a:solidFill>
              <a:srgbClr val="3366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YELLOW CARD / RED CARD</a:t>
            </a:r>
          </a:p>
        </p:txBody>
      </p:sp>
      <p:sp>
        <p:nvSpPr>
          <p:cNvPr id="35843" name="Rectangle 3"/>
          <p:cNvSpPr>
            <a:spLocks noGrp="1" noChangeArrowheads="1"/>
          </p:cNvSpPr>
          <p:nvPr>
            <p:ph type="body" idx="1"/>
          </p:nvPr>
        </p:nvSpPr>
        <p:spPr/>
        <p:txBody>
          <a:bodyPr/>
          <a:lstStyle/>
          <a:p>
            <a:pPr eaLnBrk="1" hangingPunct="1"/>
            <a:r>
              <a:rPr lang="en-US" smtClean="0">
                <a:solidFill>
                  <a:srgbClr val="CCCC00"/>
                </a:solidFill>
              </a:rPr>
              <a:t>Yellow Card</a:t>
            </a:r>
          </a:p>
          <a:p>
            <a:pPr lvl="1" eaLnBrk="1" hangingPunct="1"/>
            <a:r>
              <a:rPr lang="en-US" smtClean="0">
                <a:solidFill>
                  <a:srgbClr val="CCCC00"/>
                </a:solidFill>
              </a:rPr>
              <a:t>Probation</a:t>
            </a:r>
          </a:p>
          <a:p>
            <a:pPr lvl="1" eaLnBrk="1" hangingPunct="1"/>
            <a:r>
              <a:rPr lang="en-US" smtClean="0">
                <a:solidFill>
                  <a:srgbClr val="CCCC00"/>
                </a:solidFill>
              </a:rPr>
              <a:t>Signed by Student, </a:t>
            </a:r>
            <a:br>
              <a:rPr lang="en-US" smtClean="0">
                <a:solidFill>
                  <a:srgbClr val="CCCC00"/>
                </a:solidFill>
              </a:rPr>
            </a:br>
            <a:r>
              <a:rPr lang="en-US" smtClean="0">
                <a:solidFill>
                  <a:srgbClr val="CCCC00"/>
                </a:solidFill>
              </a:rPr>
              <a:t>Counselor and </a:t>
            </a:r>
            <a:br>
              <a:rPr lang="en-US" smtClean="0">
                <a:solidFill>
                  <a:srgbClr val="CCCC00"/>
                </a:solidFill>
              </a:rPr>
            </a:br>
            <a:r>
              <a:rPr lang="en-US" smtClean="0">
                <a:solidFill>
                  <a:srgbClr val="CCCC00"/>
                </a:solidFill>
              </a:rPr>
              <a:t>YEO</a:t>
            </a:r>
          </a:p>
          <a:p>
            <a:pPr lvl="1" eaLnBrk="1" hangingPunct="1"/>
            <a:r>
              <a:rPr lang="en-US" smtClean="0">
                <a:solidFill>
                  <a:srgbClr val="CCCC00"/>
                </a:solidFill>
              </a:rPr>
              <a:t>Sent back to </a:t>
            </a:r>
            <a:br>
              <a:rPr lang="en-US" smtClean="0">
                <a:solidFill>
                  <a:srgbClr val="CCCC00"/>
                </a:solidFill>
              </a:rPr>
            </a:br>
            <a:r>
              <a:rPr lang="en-US" smtClean="0">
                <a:solidFill>
                  <a:srgbClr val="CCCC00"/>
                </a:solidFill>
              </a:rPr>
              <a:t>Sponsor YEO</a:t>
            </a:r>
            <a:br>
              <a:rPr lang="en-US" smtClean="0">
                <a:solidFill>
                  <a:srgbClr val="CCCC00"/>
                </a:solidFill>
              </a:rPr>
            </a:br>
            <a:r>
              <a:rPr lang="en-US" smtClean="0">
                <a:solidFill>
                  <a:srgbClr val="CCCC00"/>
                </a:solidFill>
              </a:rPr>
              <a:t>and Parents</a:t>
            </a:r>
          </a:p>
          <a:p>
            <a:pPr eaLnBrk="1" hangingPunct="1"/>
            <a:r>
              <a:rPr lang="en-US" smtClean="0">
                <a:solidFill>
                  <a:srgbClr val="CC0000"/>
                </a:solidFill>
              </a:rPr>
              <a:t>Red Card</a:t>
            </a:r>
          </a:p>
          <a:p>
            <a:pPr lvl="1" eaLnBrk="1" hangingPunct="1"/>
            <a:r>
              <a:rPr lang="en-US" smtClean="0">
                <a:solidFill>
                  <a:srgbClr val="CC0000"/>
                </a:solidFill>
              </a:rPr>
              <a:t>Heading Home</a:t>
            </a:r>
          </a:p>
        </p:txBody>
      </p:sp>
      <p:pic>
        <p:nvPicPr>
          <p:cNvPr id="35844" name="Picture 4" descr="yellow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00200"/>
            <a:ext cx="2844800" cy="1917700"/>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35845" name="Picture 5" descr="webquest-soccer-red-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352800"/>
            <a:ext cx="2438400" cy="28956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250"/>
                                  </p:stCondLst>
                                  <p:childTnLst>
                                    <p:set>
                                      <p:cBhvr>
                                        <p:cTn id="6" dur="1" fill="hold">
                                          <p:stCondLst>
                                            <p:cond delay="0"/>
                                          </p:stCondLst>
                                        </p:cTn>
                                        <p:tgtEl>
                                          <p:spTgt spid="35844"/>
                                        </p:tgtEl>
                                        <p:attrNameLst>
                                          <p:attrName>style.visibility</p:attrName>
                                        </p:attrNameLst>
                                      </p:cBhvr>
                                      <p:to>
                                        <p:strVal val="visible"/>
                                      </p:to>
                                    </p:set>
                                    <p:anim calcmode="lin" valueType="num">
                                      <p:cBhvr>
                                        <p:cTn id="7" dur="500" fill="hold"/>
                                        <p:tgtEl>
                                          <p:spTgt spid="35844"/>
                                        </p:tgtEl>
                                        <p:attrNameLst>
                                          <p:attrName>ppt_w</p:attrName>
                                        </p:attrNameLst>
                                      </p:cBhvr>
                                      <p:tavLst>
                                        <p:tav tm="0">
                                          <p:val>
                                            <p:fltVal val="0"/>
                                          </p:val>
                                        </p:tav>
                                        <p:tav tm="100000">
                                          <p:val>
                                            <p:strVal val="#ppt_w"/>
                                          </p:val>
                                        </p:tav>
                                      </p:tavLst>
                                    </p:anim>
                                    <p:anim calcmode="lin" valueType="num">
                                      <p:cBhvr>
                                        <p:cTn id="8" dur="500" fill="hold"/>
                                        <p:tgtEl>
                                          <p:spTgt spid="35844"/>
                                        </p:tgtEl>
                                        <p:attrNameLst>
                                          <p:attrName>ppt_h</p:attrName>
                                        </p:attrNameLst>
                                      </p:cBhvr>
                                      <p:tavLst>
                                        <p:tav tm="0">
                                          <p:val>
                                            <p:fltVal val="0"/>
                                          </p:val>
                                        </p:tav>
                                        <p:tav tm="100000">
                                          <p:val>
                                            <p:strVal val="#ppt_h"/>
                                          </p:val>
                                        </p:tav>
                                      </p:tavLst>
                                    </p:anim>
                                    <p:animEffect transition="in" filter="fade">
                                      <p:cBhvr>
                                        <p:cTn id="9" dur="500"/>
                                        <p:tgtEl>
                                          <p:spTgt spid="3584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35843">
                                            <p:txEl>
                                              <p:pRg st="0" end="0"/>
                                            </p:txEl>
                                          </p:spTgt>
                                        </p:tgtEl>
                                        <p:attrNameLst>
                                          <p:attrName>style.visibility</p:attrName>
                                        </p:attrNameLst>
                                      </p:cBhvr>
                                      <p:to>
                                        <p:strVal val="visible"/>
                                      </p:to>
                                    </p:set>
                                    <p:animEffect transition="in" filter="fade">
                                      <p:cBhvr>
                                        <p:cTn id="14" dur="500"/>
                                        <p:tgtEl>
                                          <p:spTgt spid="3584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5843">
                                            <p:txEl>
                                              <p:pRg st="1" end="1"/>
                                            </p:txEl>
                                          </p:spTgt>
                                        </p:tgtEl>
                                        <p:attrNameLst>
                                          <p:attrName>style.visibility</p:attrName>
                                        </p:attrNameLst>
                                      </p:cBhvr>
                                      <p:to>
                                        <p:strVal val="visible"/>
                                      </p:to>
                                    </p:set>
                                    <p:animEffect transition="in" filter="fade">
                                      <p:cBhvr>
                                        <p:cTn id="19" dur="500"/>
                                        <p:tgtEl>
                                          <p:spTgt spid="3584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35843">
                                            <p:txEl>
                                              <p:pRg st="2" end="2"/>
                                            </p:txEl>
                                          </p:spTgt>
                                        </p:tgtEl>
                                        <p:attrNameLst>
                                          <p:attrName>style.visibility</p:attrName>
                                        </p:attrNameLst>
                                      </p:cBhvr>
                                      <p:to>
                                        <p:strVal val="visible"/>
                                      </p:to>
                                    </p:set>
                                    <p:animEffect transition="in" filter="fade">
                                      <p:cBhvr>
                                        <p:cTn id="24" dur="500"/>
                                        <p:tgtEl>
                                          <p:spTgt spid="3584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35843">
                                            <p:txEl>
                                              <p:pRg st="3" end="3"/>
                                            </p:txEl>
                                          </p:spTgt>
                                        </p:tgtEl>
                                        <p:attrNameLst>
                                          <p:attrName>style.visibility</p:attrName>
                                        </p:attrNameLst>
                                      </p:cBhvr>
                                      <p:to>
                                        <p:strVal val="visible"/>
                                      </p:to>
                                    </p:set>
                                    <p:animEffect transition="in" filter="fade">
                                      <p:cBhvr>
                                        <p:cTn id="29" dur="500"/>
                                        <p:tgtEl>
                                          <p:spTgt spid="35843">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35845"/>
                                        </p:tgtEl>
                                        <p:attrNameLst>
                                          <p:attrName>style.visibility</p:attrName>
                                        </p:attrNameLst>
                                      </p:cBhvr>
                                      <p:to>
                                        <p:strVal val="visible"/>
                                      </p:to>
                                    </p:set>
                                    <p:anim calcmode="lin" valueType="num">
                                      <p:cBhvr>
                                        <p:cTn id="34" dur="500" fill="hold"/>
                                        <p:tgtEl>
                                          <p:spTgt spid="35845"/>
                                        </p:tgtEl>
                                        <p:attrNameLst>
                                          <p:attrName>ppt_w</p:attrName>
                                        </p:attrNameLst>
                                      </p:cBhvr>
                                      <p:tavLst>
                                        <p:tav tm="0">
                                          <p:val>
                                            <p:fltVal val="0"/>
                                          </p:val>
                                        </p:tav>
                                        <p:tav tm="100000">
                                          <p:val>
                                            <p:strVal val="#ppt_w"/>
                                          </p:val>
                                        </p:tav>
                                      </p:tavLst>
                                    </p:anim>
                                    <p:anim calcmode="lin" valueType="num">
                                      <p:cBhvr>
                                        <p:cTn id="35" dur="500" fill="hold"/>
                                        <p:tgtEl>
                                          <p:spTgt spid="35845"/>
                                        </p:tgtEl>
                                        <p:attrNameLst>
                                          <p:attrName>ppt_h</p:attrName>
                                        </p:attrNameLst>
                                      </p:cBhvr>
                                      <p:tavLst>
                                        <p:tav tm="0">
                                          <p:val>
                                            <p:fltVal val="0"/>
                                          </p:val>
                                        </p:tav>
                                        <p:tav tm="100000">
                                          <p:val>
                                            <p:strVal val="#ppt_h"/>
                                          </p:val>
                                        </p:tav>
                                      </p:tavLst>
                                    </p:anim>
                                    <p:animEffect transition="in" filter="fade">
                                      <p:cBhvr>
                                        <p:cTn id="36" dur="500"/>
                                        <p:tgtEl>
                                          <p:spTgt spid="3584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5843">
                                            <p:txEl>
                                              <p:pRg st="4" end="4"/>
                                            </p:txEl>
                                          </p:spTgt>
                                        </p:tgtEl>
                                        <p:attrNameLst>
                                          <p:attrName>style.visibility</p:attrName>
                                        </p:attrNameLst>
                                      </p:cBhvr>
                                      <p:to>
                                        <p:strVal val="visible"/>
                                      </p:to>
                                    </p:set>
                                    <p:anim calcmode="lin" valueType="num">
                                      <p:cBhvr additive="base">
                                        <p:cTn id="41"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35843">
                                            <p:txEl>
                                              <p:pRg st="5" end="5"/>
                                            </p:txEl>
                                          </p:spTgt>
                                        </p:tgtEl>
                                        <p:attrNameLst>
                                          <p:attrName>style.visibility</p:attrName>
                                        </p:attrNameLst>
                                      </p:cBhvr>
                                      <p:to>
                                        <p:strVal val="visible"/>
                                      </p:to>
                                    </p:set>
                                    <p:anim calcmode="lin" valueType="num">
                                      <p:cBhvr additive="base">
                                        <p:cTn id="47" dur="5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58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6037412"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4800" y="274638"/>
            <a:ext cx="8534400" cy="1143000"/>
          </a:xfrm>
        </p:spPr>
        <p:txBody>
          <a:bodyPr/>
          <a:lstStyle/>
          <a:p>
            <a:r>
              <a:rPr lang="en-US" dirty="0" smtClean="0"/>
              <a:t>Students and Committee Members at 2012 </a:t>
            </a:r>
            <a:r>
              <a:rPr lang="en-US" dirty="0" err="1" smtClean="0"/>
              <a:t>DistrictFest</a:t>
            </a:r>
            <a:endParaRPr lang="en-US" dirty="0"/>
          </a:p>
        </p:txBody>
      </p:sp>
    </p:spTree>
    <p:extLst>
      <p:ext uri="{BB962C8B-B14F-4D97-AF65-F5344CB8AC3E}">
        <p14:creationId xmlns:p14="http://schemas.microsoft.com/office/powerpoint/2010/main" val="27378325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 (x86)\Microsoft Office\MEDIA\CAGCAT10\j01953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269226"/>
            <a:ext cx="1447800" cy="14785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URLs To Remember</a:t>
            </a:r>
            <a:endParaRPr lang="en-US" dirty="0"/>
          </a:p>
        </p:txBody>
      </p:sp>
      <p:sp>
        <p:nvSpPr>
          <p:cNvPr id="3" name="Content Placeholder 2"/>
          <p:cNvSpPr>
            <a:spLocks noGrp="1"/>
          </p:cNvSpPr>
          <p:nvPr>
            <p:ph idx="1"/>
          </p:nvPr>
        </p:nvSpPr>
        <p:spPr>
          <a:xfrm>
            <a:off x="228600" y="1600200"/>
            <a:ext cx="8686800" cy="4525963"/>
          </a:xfrm>
        </p:spPr>
        <p:txBody>
          <a:bodyPr/>
          <a:lstStyle/>
          <a:p>
            <a:r>
              <a:rPr lang="en-US" dirty="0" smtClean="0"/>
              <a:t>scrye.org - All about Rotary Youth Exchange</a:t>
            </a:r>
          </a:p>
          <a:p>
            <a:r>
              <a:rPr lang="en-US" dirty="0" smtClean="0"/>
              <a:t>cisi-bolduc.com - Youth Exchange Insurance</a:t>
            </a:r>
          </a:p>
          <a:p>
            <a:r>
              <a:rPr lang="en-US" dirty="0" smtClean="0"/>
              <a:t>rotary.org - All about Rotary International</a:t>
            </a:r>
          </a:p>
          <a:p>
            <a:r>
              <a:rPr lang="en-US" dirty="0" smtClean="0"/>
              <a:t>rotary5840.org - Our Rotary District Info</a:t>
            </a:r>
          </a:p>
          <a:p>
            <a:pPr marL="0" indent="0">
              <a:buNone/>
            </a:pPr>
            <a:endParaRPr lang="en-US" dirty="0" smtClean="0"/>
          </a:p>
          <a:p>
            <a:pPr marL="0" indent="0" algn="ctr">
              <a:buNone/>
            </a:pPr>
            <a:r>
              <a:rPr lang="en-US" sz="8800" b="1" dirty="0" smtClean="0">
                <a:solidFill>
                  <a:srgbClr val="008000"/>
                </a:solidFill>
                <a:effectLst>
                  <a:outerShdw blurRad="38100" dist="38100" dir="2700000" algn="tl">
                    <a:srgbClr val="C0C0C0"/>
                  </a:outerShdw>
                </a:effectLst>
                <a:latin typeface="Antique Olive" pitchFamily="34" charset="0"/>
              </a:rPr>
              <a:t>QUESTIONS</a:t>
            </a:r>
            <a:r>
              <a:rPr lang="en-US" sz="8800" b="1" dirty="0">
                <a:solidFill>
                  <a:srgbClr val="008000"/>
                </a:solidFill>
                <a:effectLst>
                  <a:outerShdw blurRad="38100" dist="38100" dir="2700000" algn="tl">
                    <a:srgbClr val="C0C0C0"/>
                  </a:outerShdw>
                </a:effectLst>
                <a:latin typeface="Antique Olive" pitchFamily="34" charset="0"/>
              </a:rPr>
              <a:t>?</a:t>
            </a:r>
            <a:endParaRPr lang="en-US" sz="8800" dirty="0" smtClean="0"/>
          </a:p>
          <a:p>
            <a:endParaRPr lang="en-US" dirty="0"/>
          </a:p>
        </p:txBody>
      </p:sp>
    </p:spTree>
    <p:extLst>
      <p:ext uri="{BB962C8B-B14F-4D97-AF65-F5344CB8AC3E}">
        <p14:creationId xmlns:p14="http://schemas.microsoft.com/office/powerpoint/2010/main" val="845022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Ceremony at 2011 Rotary International Convention</a:t>
            </a:r>
            <a:endParaRPr lang="en-US" dirty="0"/>
          </a:p>
        </p:txBody>
      </p:sp>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000"/>
                    </a14:imgEffect>
                  </a14:imgLayer>
                </a14:imgProps>
              </a:ext>
              <a:ext uri="{28A0092B-C50C-407E-A947-70E740481C1C}">
                <a14:useLocalDpi xmlns:a14="http://schemas.microsoft.com/office/drawing/2010/main" val="0"/>
              </a:ext>
            </a:extLst>
          </a:blip>
          <a:srcRect/>
          <a:stretch>
            <a:fillRect/>
          </a:stretch>
        </p:blipFill>
        <p:spPr bwMode="auto">
          <a:xfrm>
            <a:off x="685800" y="1600200"/>
            <a:ext cx="7793752"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738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STUDENT PROTECTION POLICIES</a:t>
            </a:r>
          </a:p>
        </p:txBody>
      </p:sp>
      <p:sp>
        <p:nvSpPr>
          <p:cNvPr id="4099" name="Content Placeholder 2"/>
          <p:cNvSpPr>
            <a:spLocks noGrp="1"/>
          </p:cNvSpPr>
          <p:nvPr>
            <p:ph idx="1"/>
          </p:nvPr>
        </p:nvSpPr>
        <p:spPr/>
        <p:txBody>
          <a:bodyPr/>
          <a:lstStyle/>
          <a:p>
            <a:pPr eaLnBrk="1" hangingPunct="1"/>
            <a:r>
              <a:rPr lang="en-US" smtClean="0"/>
              <a:t>Rotary’s Statement of Conduct for Working with Youth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962400"/>
            <a:ext cx="24638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609600"/>
            <a:ext cx="7467600" cy="1143000"/>
          </a:xfrm>
        </p:spPr>
        <p:txBody>
          <a:bodyPr/>
          <a:lstStyle/>
          <a:p>
            <a:pPr algn="l" eaLnBrk="1" hangingPunct="1"/>
            <a:r>
              <a:rPr lang="en-US" smtClean="0"/>
              <a:t>Statement of Conduct for Working with Youth</a:t>
            </a:r>
          </a:p>
        </p:txBody>
      </p:sp>
      <p:sp>
        <p:nvSpPr>
          <p:cNvPr id="5123" name="Rectangle 3"/>
          <p:cNvSpPr>
            <a:spLocks noGrp="1" noChangeArrowheads="1"/>
          </p:cNvSpPr>
          <p:nvPr>
            <p:ph type="body" idx="1"/>
          </p:nvPr>
        </p:nvSpPr>
        <p:spPr/>
        <p:txBody>
          <a:bodyPr/>
          <a:lstStyle/>
          <a:p>
            <a:pPr eaLnBrk="1" hangingPunct="1">
              <a:buFontTx/>
              <a:buNone/>
            </a:pPr>
            <a:r>
              <a:rPr lang="en-US" sz="2800" i="1" smtClean="0">
                <a:cs typeface="Times New Roman" pitchFamily="18" charset="0"/>
              </a:rPr>
              <a:t>	</a:t>
            </a:r>
          </a:p>
          <a:p>
            <a:pPr eaLnBrk="1" hangingPunct="1">
              <a:buFontTx/>
              <a:buNone/>
            </a:pPr>
            <a:r>
              <a:rPr lang="en-US" sz="2800" i="1" smtClean="0">
                <a:cs typeface="Times New Roman" pitchFamily="18" charset="0"/>
              </a:rPr>
              <a:t>	Rotary International is committed to creating and maintaining the safest possible environment for all participants in Rotary activities. It is the duty of all Rotarians, Rotarians’ spouses, partners, and other volunteers to safeguard to the best of their ability the welfare of and to prevent the physical, sexual, or emotional abuse of children and young people with whom they come into contact.</a:t>
            </a:r>
            <a:endParaRPr lang="en-US" sz="2800" b="1" smtClean="0">
              <a:cs typeface="Times New Roman" pitchFamily="18" charset="0"/>
            </a:endParaRPr>
          </a:p>
          <a:p>
            <a:pPr eaLnBrk="1" hangingPunct="1">
              <a:buFontTx/>
              <a:buNone/>
            </a:pPr>
            <a:endParaRPr lang="en-US" sz="2800" smtClean="0"/>
          </a:p>
          <a:p>
            <a:pPr eaLnBrk="1" hangingPunct="1">
              <a:buFontTx/>
              <a:buNone/>
            </a:pPr>
            <a:endParaRPr lang="en-US" sz="28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STUDENT PROTECTION POLICIES</a:t>
            </a:r>
          </a:p>
        </p:txBody>
      </p:sp>
      <p:sp>
        <p:nvSpPr>
          <p:cNvPr id="6147" name="Content Placeholder 2"/>
          <p:cNvSpPr>
            <a:spLocks noGrp="1"/>
          </p:cNvSpPr>
          <p:nvPr>
            <p:ph idx="1"/>
          </p:nvPr>
        </p:nvSpPr>
        <p:spPr/>
        <p:txBody>
          <a:bodyPr/>
          <a:lstStyle/>
          <a:p>
            <a:pPr eaLnBrk="1" hangingPunct="1"/>
            <a:r>
              <a:rPr lang="en-US" dirty="0" smtClean="0"/>
              <a:t>Rotary’s Statement of Conduct for Working with Youth</a:t>
            </a:r>
          </a:p>
          <a:p>
            <a:pPr eaLnBrk="1" hangingPunct="1"/>
            <a:r>
              <a:rPr lang="en-US" dirty="0" smtClean="0"/>
              <a:t>District 5840 Crisis Management Plan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962400"/>
            <a:ext cx="24638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Effect transition="in" filter="fade">
                                      <p:cBhvr>
                                        <p:cTn id="11" dur="1000"/>
                                        <p:tgtEl>
                                          <p:spTgt spid="6147">
                                            <p:txEl>
                                              <p:pRg st="0" end="0"/>
                                            </p:txEl>
                                          </p:spTgt>
                                        </p:tgtEl>
                                      </p:cBhvr>
                                    </p:animEffect>
                                    <p:anim calcmode="lin" valueType="num">
                                      <p:cBhvr>
                                        <p:cTn id="12"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147">
                                            <p:txEl>
                                              <p:pRg st="1" end="1"/>
                                            </p:txEl>
                                          </p:spTgt>
                                        </p:tgtEl>
                                        <p:attrNameLst>
                                          <p:attrName>style.visibility</p:attrName>
                                        </p:attrNameLst>
                                      </p:cBhvr>
                                      <p:to>
                                        <p:strVal val="visible"/>
                                      </p:to>
                                    </p:set>
                                    <p:animEffect transition="in" filter="fade">
                                      <p:cBhvr>
                                        <p:cTn id="18" dur="1000"/>
                                        <p:tgtEl>
                                          <p:spTgt spid="6147">
                                            <p:txEl>
                                              <p:pRg st="1" end="1"/>
                                            </p:txEl>
                                          </p:spTgt>
                                        </p:tgtEl>
                                      </p:cBhvr>
                                    </p:animEffect>
                                    <p:anim calcmode="lin" valueType="num">
                                      <p:cBhvr>
                                        <p:cTn id="19"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14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CRISIS MANAGEMENT PLAN</a:t>
            </a:r>
          </a:p>
        </p:txBody>
      </p:sp>
      <p:sp>
        <p:nvSpPr>
          <p:cNvPr id="3" name="Content Placeholder 2"/>
          <p:cNvSpPr>
            <a:spLocks noGrp="1"/>
          </p:cNvSpPr>
          <p:nvPr>
            <p:ph idx="1"/>
          </p:nvPr>
        </p:nvSpPr>
        <p:spPr>
          <a:xfrm>
            <a:off x="457200" y="1143000"/>
            <a:ext cx="8229600" cy="4983163"/>
          </a:xfrm>
        </p:spPr>
        <p:txBody>
          <a:bodyPr/>
          <a:lstStyle/>
          <a:p>
            <a:pPr eaLnBrk="1" hangingPunct="1"/>
            <a:r>
              <a:rPr lang="en-US" sz="2400" dirty="0" smtClean="0"/>
              <a:t>What is a Crisis?</a:t>
            </a:r>
          </a:p>
          <a:p>
            <a:pPr eaLnBrk="1" hangingPunct="1"/>
            <a:r>
              <a:rPr lang="en-US" sz="2400" dirty="0" smtClean="0"/>
              <a:t>Crisis Management Chair is Youth Protection Officer (YPO)</a:t>
            </a:r>
          </a:p>
          <a:p>
            <a:pPr eaLnBrk="1" hangingPunct="1"/>
            <a:r>
              <a:rPr lang="en-US" sz="2400" dirty="0" smtClean="0"/>
              <a:t>Timely, Accurate, Concise – it’ critical!</a:t>
            </a:r>
          </a:p>
          <a:p>
            <a:pPr eaLnBrk="1" hangingPunct="1"/>
            <a:r>
              <a:rPr lang="en-US" sz="2400" dirty="0" smtClean="0"/>
              <a:t>If you witness or are notified of a crisis, contact medical authorities then YPO</a:t>
            </a:r>
          </a:p>
          <a:p>
            <a:pPr eaLnBrk="1" hangingPunct="1"/>
            <a:r>
              <a:rPr lang="en-US" sz="2400" dirty="0" smtClean="0"/>
              <a:t>Do NOT contact natural parents or media</a:t>
            </a:r>
          </a:p>
          <a:p>
            <a:pPr eaLnBrk="1" hangingPunct="1"/>
            <a:r>
              <a:rPr lang="en-US" sz="2400" dirty="0" smtClean="0"/>
              <a:t>District Youth Exchange Officer (YEO) will contact sponsor YEO who will contact natural parents</a:t>
            </a:r>
          </a:p>
          <a:p>
            <a:pPr eaLnBrk="1" hangingPunct="1"/>
            <a:r>
              <a:rPr lang="en-US" sz="2400" dirty="0" smtClean="0"/>
              <a:t>Media Spokesperson is the only person to talk to the media</a:t>
            </a:r>
          </a:p>
          <a:p>
            <a:pPr eaLnBrk="1" hangingPunct="1"/>
            <a:r>
              <a:rPr lang="en-US" sz="2400" dirty="0" smtClean="0"/>
              <a:t>Follow the Law!</a:t>
            </a:r>
          </a:p>
        </p:txBody>
      </p:sp>
      <p:pic>
        <p:nvPicPr>
          <p:cNvPr id="71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5365750"/>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STUDENT PROTECTION POLICIES</a:t>
            </a:r>
          </a:p>
        </p:txBody>
      </p:sp>
      <p:sp>
        <p:nvSpPr>
          <p:cNvPr id="8195" name="Content Placeholder 2"/>
          <p:cNvSpPr>
            <a:spLocks noGrp="1"/>
          </p:cNvSpPr>
          <p:nvPr>
            <p:ph idx="1"/>
          </p:nvPr>
        </p:nvSpPr>
        <p:spPr/>
        <p:txBody>
          <a:bodyPr/>
          <a:lstStyle/>
          <a:p>
            <a:pPr eaLnBrk="1" hangingPunct="1"/>
            <a:r>
              <a:rPr lang="en-US" dirty="0" smtClean="0"/>
              <a:t>Rotary’s Statement of Conduct for Working with Youth</a:t>
            </a:r>
          </a:p>
          <a:p>
            <a:pPr eaLnBrk="1" hangingPunct="1"/>
            <a:r>
              <a:rPr lang="en-US" dirty="0" smtClean="0"/>
              <a:t>District 5840 Crisis Management Plan</a:t>
            </a:r>
          </a:p>
          <a:p>
            <a:pPr eaLnBrk="1" hangingPunct="1"/>
            <a:r>
              <a:rPr lang="en-US" dirty="0" smtClean="0"/>
              <a:t>District 5840 Sexual Abuse Reporting Guidelines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962400"/>
            <a:ext cx="24638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fade">
                                      <p:cBhvr>
                                        <p:cTn id="11" dur="1000"/>
                                        <p:tgtEl>
                                          <p:spTgt spid="8195">
                                            <p:txEl>
                                              <p:pRg st="0" end="0"/>
                                            </p:txEl>
                                          </p:spTgt>
                                        </p:tgtEl>
                                      </p:cBhvr>
                                    </p:animEffect>
                                    <p:anim calcmode="lin" valueType="num">
                                      <p:cBhvr>
                                        <p:cTn id="12"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195">
                                            <p:txEl>
                                              <p:pRg st="1" end="1"/>
                                            </p:txEl>
                                          </p:spTgt>
                                        </p:tgtEl>
                                        <p:attrNameLst>
                                          <p:attrName>style.visibility</p:attrName>
                                        </p:attrNameLst>
                                      </p:cBhvr>
                                      <p:to>
                                        <p:strVal val="visible"/>
                                      </p:to>
                                    </p:set>
                                    <p:animEffect transition="in" filter="fade">
                                      <p:cBhvr>
                                        <p:cTn id="18" dur="1000"/>
                                        <p:tgtEl>
                                          <p:spTgt spid="8195">
                                            <p:txEl>
                                              <p:pRg st="1" end="1"/>
                                            </p:txEl>
                                          </p:spTgt>
                                        </p:tgtEl>
                                      </p:cBhvr>
                                    </p:animEffect>
                                    <p:anim calcmode="lin" valueType="num">
                                      <p:cBhvr>
                                        <p:cTn id="19"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195">
                                            <p:txEl>
                                              <p:pRg st="2" end="2"/>
                                            </p:txEl>
                                          </p:spTgt>
                                        </p:tgtEl>
                                        <p:attrNameLst>
                                          <p:attrName>style.visibility</p:attrName>
                                        </p:attrNameLst>
                                      </p:cBhvr>
                                      <p:to>
                                        <p:strVal val="visible"/>
                                      </p:to>
                                    </p:set>
                                    <p:animEffect transition="in" filter="fade">
                                      <p:cBhvr>
                                        <p:cTn id="25" dur="1000"/>
                                        <p:tgtEl>
                                          <p:spTgt spid="8195">
                                            <p:txEl>
                                              <p:pRg st="2" end="2"/>
                                            </p:txEl>
                                          </p:spTgt>
                                        </p:tgtEl>
                                      </p:cBhvr>
                                    </p:animEffect>
                                    <p:anim calcmode="lin" valueType="num">
                                      <p:cBhvr>
                                        <p:cTn id="26"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1350</TotalTime>
  <Words>2209</Words>
  <Application>Microsoft Office PowerPoint</Application>
  <PresentationFormat>On-screen Show (4:3)</PresentationFormat>
  <Paragraphs>406</Paragraphs>
  <Slides>35</Slides>
  <Notes>14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WHAT IS ROTARY?</vt:lpstr>
      <vt:lpstr>WHAT IS ROTARY  YOUTH EXCHANGE?</vt:lpstr>
      <vt:lpstr>2011 SCRYE Conference in Tulsa</vt:lpstr>
      <vt:lpstr>Opening Ceremony at 2011 Rotary International Convention</vt:lpstr>
      <vt:lpstr>STUDENT PROTECTION POLICIES</vt:lpstr>
      <vt:lpstr>Statement of Conduct for Working with Youth</vt:lpstr>
      <vt:lpstr>STUDENT PROTECTION POLICIES</vt:lpstr>
      <vt:lpstr>CRISIS MANAGEMENT PLAN</vt:lpstr>
      <vt:lpstr>STUDENT PROTECTION POLICIES</vt:lpstr>
      <vt:lpstr>SEXUAL ABUSE  REPORTING GUIDELINES</vt:lpstr>
      <vt:lpstr>STUDENT PROTECTION POLICIES</vt:lpstr>
      <vt:lpstr>CHAIN OF COMMAND</vt:lpstr>
      <vt:lpstr>THE DO’S</vt:lpstr>
      <vt:lpstr>PowerPoint Presentation</vt:lpstr>
      <vt:lpstr>DON’T FOR STUDENTS (Six D’s)</vt:lpstr>
      <vt:lpstr>DON’TS FOR  ADULTS</vt:lpstr>
      <vt:lpstr>DON’TS FOR  ADULTS</vt:lpstr>
      <vt:lpstr>DON’TS FOR  ADULTS</vt:lpstr>
      <vt:lpstr>DON’TS FOR  ADULTS</vt:lpstr>
      <vt:lpstr>DON’TS FOR  ADULTS</vt:lpstr>
      <vt:lpstr>Rotary International District 5840 Youth Exchange Committee</vt:lpstr>
      <vt:lpstr>DUTIES OF THE DISTRICT</vt:lpstr>
      <vt:lpstr>DUTIES OF THE CLUB</vt:lpstr>
      <vt:lpstr>DUTIES OF THE COUNSELOR</vt:lpstr>
      <vt:lpstr>DUTIES OF A HOST PARENT</vt:lpstr>
      <vt:lpstr>DUTIES OF THE STUDENT</vt:lpstr>
      <vt:lpstr>INSURANCE</vt:lpstr>
      <vt:lpstr>CLUB INVESTMENT $2,000 to $2,500</vt:lpstr>
      <vt:lpstr>COSTS</vt:lpstr>
      <vt:lpstr>PROBLEMS?</vt:lpstr>
      <vt:lpstr>SIBLING RELATIONSHIPS</vt:lpstr>
      <vt:lpstr>SOLUTIONS </vt:lpstr>
      <vt:lpstr>YELLOW CARD / RED CARD</vt:lpstr>
      <vt:lpstr>Students and Committee Members at 2012 DistrictFest</vt:lpstr>
      <vt:lpstr>URLs To Remember</vt:lpstr>
    </vt:vector>
  </TitlesOfParts>
  <Company>Lone Star Abstract &amp; Title Co.,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Youth Exchange</dc:title>
  <dc:creator>Jack W. Campbell</dc:creator>
  <cp:lastModifiedBy>Administrator</cp:lastModifiedBy>
  <cp:revision>94</cp:revision>
  <dcterms:created xsi:type="dcterms:W3CDTF">2010-03-24T22:22:40Z</dcterms:created>
  <dcterms:modified xsi:type="dcterms:W3CDTF">2013-07-16T19:04:26Z</dcterms:modified>
</cp:coreProperties>
</file>