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1"/>
  </p:notesMasterIdLst>
  <p:handoutMasterIdLst>
    <p:handoutMasterId r:id="rId22"/>
  </p:handoutMasterIdLst>
  <p:sldIdLst>
    <p:sldId id="279" r:id="rId2"/>
    <p:sldId id="281" r:id="rId3"/>
    <p:sldId id="278" r:id="rId4"/>
    <p:sldId id="274" r:id="rId5"/>
    <p:sldId id="262" r:id="rId6"/>
    <p:sldId id="258" r:id="rId7"/>
    <p:sldId id="267" r:id="rId8"/>
    <p:sldId id="260" r:id="rId9"/>
    <p:sldId id="263" r:id="rId10"/>
    <p:sldId id="259" r:id="rId11"/>
    <p:sldId id="261" r:id="rId12"/>
    <p:sldId id="264" r:id="rId13"/>
    <p:sldId id="265" r:id="rId14"/>
    <p:sldId id="268" r:id="rId15"/>
    <p:sldId id="269" r:id="rId16"/>
    <p:sldId id="270" r:id="rId17"/>
    <p:sldId id="271" r:id="rId18"/>
    <p:sldId id="282" r:id="rId19"/>
    <p:sldId id="272"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7" autoAdjust="0"/>
  </p:normalViewPr>
  <p:slideViewPr>
    <p:cSldViewPr>
      <p:cViewPr>
        <p:scale>
          <a:sx n="83" d="100"/>
          <a:sy n="83" d="100"/>
        </p:scale>
        <p:origin x="-58"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3" tIns="48332" rIns="96663" bIns="48332" rtlCol="0"/>
          <a:lstStyle>
            <a:lvl1pPr algn="l">
              <a:defRPr sz="13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6663" tIns="48332" rIns="96663" bIns="48332" rtlCol="0"/>
          <a:lstStyle>
            <a:lvl1pPr algn="r">
              <a:defRPr sz="1300"/>
            </a:lvl1pPr>
          </a:lstStyle>
          <a:p>
            <a:fld id="{160EAC15-3292-4FBE-8101-1D88DE1AE596}" type="datetimeFigureOut">
              <a:rPr lang="en-US" smtClean="0"/>
              <a:t>11/14/2017</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6663" tIns="48332" rIns="96663" bIns="48332" rtlCol="0" anchor="b"/>
          <a:lstStyle>
            <a:lvl1pPr algn="l">
              <a:defRPr sz="1300"/>
            </a:lvl1pPr>
          </a:lstStyle>
          <a:p>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6663" tIns="48332" rIns="96663" bIns="48332" rtlCol="0" anchor="b"/>
          <a:lstStyle>
            <a:lvl1pPr algn="r">
              <a:defRPr sz="1300"/>
            </a:lvl1pPr>
          </a:lstStyle>
          <a:p>
            <a:fld id="{7C14CFF2-3A7F-4CA4-9D98-4386DF9D40EB}" type="slidenum">
              <a:rPr lang="en-US" smtClean="0"/>
              <a:t>‹#›</a:t>
            </a:fld>
            <a:endParaRPr lang="en-US"/>
          </a:p>
        </p:txBody>
      </p:sp>
    </p:spTree>
    <p:extLst>
      <p:ext uri="{BB962C8B-B14F-4D97-AF65-F5344CB8AC3E}">
        <p14:creationId xmlns:p14="http://schemas.microsoft.com/office/powerpoint/2010/main" val="913432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3" tIns="48332" rIns="96663" bIns="48332" rtlCol="0"/>
          <a:lstStyle>
            <a:lvl1pPr algn="l">
              <a:defRPr sz="1300"/>
            </a:lvl1pPr>
          </a:lstStyle>
          <a:p>
            <a:endParaRPr lang="en-US" dirty="0"/>
          </a:p>
        </p:txBody>
      </p:sp>
      <p:sp>
        <p:nvSpPr>
          <p:cNvPr id="3" name="Date Placeholder 2"/>
          <p:cNvSpPr>
            <a:spLocks noGrp="1"/>
          </p:cNvSpPr>
          <p:nvPr>
            <p:ph type="dt" idx="1"/>
          </p:nvPr>
        </p:nvSpPr>
        <p:spPr>
          <a:xfrm>
            <a:off x="4143588" y="0"/>
            <a:ext cx="3169920" cy="480060"/>
          </a:xfrm>
          <a:prstGeom prst="rect">
            <a:avLst/>
          </a:prstGeom>
        </p:spPr>
        <p:txBody>
          <a:bodyPr vert="horz" lIns="96663" tIns="48332" rIns="96663" bIns="48332" rtlCol="0"/>
          <a:lstStyle>
            <a:lvl1pPr algn="r">
              <a:defRPr sz="1300"/>
            </a:lvl1pPr>
          </a:lstStyle>
          <a:p>
            <a:fld id="{E0282F21-8102-4EE6-A870-7BDBE7B744DD}" type="datetimeFigureOut">
              <a:rPr lang="en-US" smtClean="0"/>
              <a:pPr/>
              <a:t>11/14/2017</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63" tIns="48332" rIns="96663" bIns="48332" rtlCol="0" anchor="ctr"/>
          <a:lstStyle/>
          <a:p>
            <a:endParaRPr lang="en-US" dirty="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3" tIns="48332" rIns="96663" bIns="483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3"/>
            <a:ext cx="3169920" cy="480060"/>
          </a:xfrm>
          <a:prstGeom prst="rect">
            <a:avLst/>
          </a:prstGeom>
        </p:spPr>
        <p:txBody>
          <a:bodyPr vert="horz" lIns="96663" tIns="48332" rIns="96663" bIns="48332"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6663" tIns="48332" rIns="96663" bIns="48332" rtlCol="0" anchor="b"/>
          <a:lstStyle>
            <a:lvl1pPr algn="r">
              <a:defRPr sz="1300"/>
            </a:lvl1pPr>
          </a:lstStyle>
          <a:p>
            <a:fld id="{861B426F-5F3F-4635-85AD-B7FBCC736A74}" type="slidenum">
              <a:rPr lang="en-US" smtClean="0"/>
              <a:pPr/>
              <a:t>‹#›</a:t>
            </a:fld>
            <a:endParaRPr lang="en-US" dirty="0"/>
          </a:p>
        </p:txBody>
      </p:sp>
    </p:spTree>
    <p:extLst>
      <p:ext uri="{BB962C8B-B14F-4D97-AF65-F5344CB8AC3E}">
        <p14:creationId xmlns:p14="http://schemas.microsoft.com/office/powerpoint/2010/main" val="109827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latin typeface="Arial" pitchFamily="34" charset="0"/>
              <a:cs typeface="Arial" pitchFamily="34" charset="0"/>
            </a:endParaRPr>
          </a:p>
        </p:txBody>
      </p:sp>
      <p:sp>
        <p:nvSpPr>
          <p:cNvPr id="79876" name="Slide Number Placeholder 3"/>
          <p:cNvSpPr>
            <a:spLocks noGrp="1"/>
          </p:cNvSpPr>
          <p:nvPr>
            <p:ph type="sldNum" sz="quarter" idx="5"/>
          </p:nvPr>
        </p:nvSpPr>
        <p:spPr>
          <a:noFill/>
        </p:spPr>
        <p:txBody>
          <a:bodyPr/>
          <a:lstStyle/>
          <a:p>
            <a:fld id="{E527A50D-AE6B-40B7-AF41-887785042A12}" type="slidenum">
              <a:rPr lang="en-US" smtClean="0">
                <a:latin typeface="Arial" pitchFamily="34" charset="0"/>
                <a:cs typeface="Arial" pitchFamily="34" charset="0"/>
              </a:rPr>
              <a:pPr/>
              <a:t>1</a:t>
            </a:fld>
            <a:endParaRPr 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1B426F-5F3F-4635-85AD-B7FBCC736A74}"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lgn="ctr">
              <a:defRPr sz="5400"/>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871787"/>
            <a:ext cx="7772400" cy="1362075"/>
          </a:xfrm>
        </p:spPr>
        <p:txBody>
          <a:bodyPr anchor="t">
            <a:noAutofit/>
          </a:bodyPr>
          <a:lstStyle>
            <a:lvl1pPr algn="l">
              <a:defRPr sz="4400" b="1" cap="none"/>
            </a:lvl1pPr>
          </a:lstStyle>
          <a:p>
            <a:r>
              <a:rPr lang="en-US" smtClean="0"/>
              <a:t>Click to edit master title style</a:t>
            </a:r>
            <a:endParaRPr lang="en-US"/>
          </a:p>
        </p:txBody>
      </p:sp>
      <p:sp>
        <p:nvSpPr>
          <p:cNvPr id="3" name="Text Placeholder 2"/>
          <p:cNvSpPr>
            <a:spLocks noGrp="1"/>
          </p:cNvSpPr>
          <p:nvPr>
            <p:ph type="body" idx="1"/>
          </p:nvPr>
        </p:nvSpPr>
        <p:spPr>
          <a:xfrm>
            <a:off x="722313" y="1371600"/>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457200" y="1535113"/>
            <a:ext cx="4040188"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4645025" y="1535113"/>
            <a:ext cx="4041775"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1447800"/>
            <a:ext cx="2971800" cy="1328738"/>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4" name="Text Placeholder 3"/>
          <p:cNvSpPr>
            <a:spLocks noGrp="1"/>
          </p:cNvSpPr>
          <p:nvPr>
            <p:ph type="body" sz="half" idx="2"/>
          </p:nvPr>
        </p:nvSpPr>
        <p:spPr>
          <a:xfrm>
            <a:off x="381000" y="2776538"/>
            <a:ext cx="2971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
        <p:nvSpPr>
          <p:cNvPr id="9" name="Rectangle 8"/>
          <p:cNvSpPr/>
          <p:nvPr/>
        </p:nvSpPr>
        <p:spPr>
          <a:xfrm rot="21172883" flipH="1">
            <a:off x="4068648" y="1312793"/>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0" name="Rectangle 9"/>
          <p:cNvSpPr/>
          <p:nvPr/>
        </p:nvSpPr>
        <p:spPr>
          <a:xfrm rot="21435926" flipH="1">
            <a:off x="4045012" y="1267664"/>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1" name="Rectangle 10"/>
          <p:cNvSpPr/>
          <p:nvPr/>
        </p:nvSpPr>
        <p:spPr>
          <a:xfrm>
            <a:off x="4065563" y="1252028"/>
            <a:ext cx="3840480" cy="3840480"/>
          </a:xfrm>
          <a:prstGeom prst="rect">
            <a:avLst/>
          </a:prstGeom>
          <a:solidFill>
            <a:srgbClr val="FFFFFF"/>
          </a:solidFill>
          <a:ln w="3175">
            <a:solidFill>
              <a:srgbClr val="777777"/>
            </a:solidFill>
          </a:ln>
          <a:effectLst>
            <a:outerShdw blurRad="76200" dist="635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2" name="Rectangle 11"/>
          <p:cNvSpPr/>
          <p:nvPr/>
        </p:nvSpPr>
        <p:spPr>
          <a:xfrm rot="293056">
            <a:off x="4124179" y="1181685"/>
            <a:ext cx="3977640" cy="3977640"/>
          </a:xfrm>
          <a:prstGeom prst="rect">
            <a:avLst/>
          </a:prstGeom>
          <a:solidFill>
            <a:srgbClr val="FFFFFF"/>
          </a:solidFill>
          <a:ln w="3175">
            <a:solidFill>
              <a:srgbClr val="777777"/>
            </a:solidFill>
          </a:ln>
          <a:effectLst>
            <a:outerShdw blurRad="50000" dist="50800" dir="12900000" sy="99500" kx="90000" ky="150000" algn="tl"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3" name="Picture Placeholder 2"/>
          <p:cNvSpPr>
            <a:spLocks noGrp="1"/>
          </p:cNvSpPr>
          <p:nvPr>
            <p:ph type="pic" idx="1"/>
          </p:nvPr>
        </p:nvSpPr>
        <p:spPr>
          <a:xfrm rot="300000">
            <a:off x="4275668" y="1323975"/>
            <a:ext cx="3657600" cy="3657600"/>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
            </a:scene3d>
            <a:sp3d contourW="12700" prstMaterial="powder">
              <a:bevelT w="29210" h="12700"/>
              <a:contourClr>
                <a:schemeClr val="bg2"/>
              </a:contourClr>
            </a:sp3d>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a:solidFill>
                  <a:schemeClr val="tx1"/>
                </a:solidFill>
              </a:defRPr>
            </a:lvl1pPr>
          </a:lstStyle>
          <a:p>
            <a:fld id="{47C9B81F-C347-4BEF-BFDF-29C42F48304A}" type="datetimeFigureOut">
              <a:rPr lang="en-US" smtClean="0"/>
              <a:pPr/>
              <a:t>11/14/2017</a:t>
            </a:fld>
            <a:endParaRPr lang="en-US" dirty="0">
              <a:solidFill>
                <a:schemeClr val="tx2">
                  <a:shade val="9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100">
                <a:solidFill>
                  <a:schemeClr val="tx1"/>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400" b="1" kern="1200">
          <a:ln>
            <a:noFill/>
          </a:ln>
          <a:solidFill>
            <a:schemeClr val="tx2"/>
          </a:solidFill>
          <a:effectLst>
            <a:outerShdw blurRad="50800" dist="25400" dir="5400000" algn="t" rotWithShape="0">
              <a:prstClr val="black">
                <a:alpha val="8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Wingdings" pitchFamily="2" charset="2"/>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eoresources.org/" TargetMode="External"/><Relationship Id="rId2" Type="http://schemas.openxmlformats.org/officeDocument/2006/relationships/hyperlink" Target="http://www.scry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hailand"/>
          <p:cNvPicPr>
            <a:picLocks noChangeAspect="1" noChangeArrowheads="1"/>
          </p:cNvPicPr>
          <p:nvPr/>
        </p:nvPicPr>
        <p:blipFill>
          <a:blip r:embed="rId3" cstate="print"/>
          <a:srcRect/>
          <a:stretch>
            <a:fillRect/>
          </a:stretch>
        </p:blipFill>
        <p:spPr bwMode="auto">
          <a:xfrm>
            <a:off x="2971800" y="4927600"/>
            <a:ext cx="2895600" cy="1930400"/>
          </a:xfrm>
          <a:prstGeom prst="rect">
            <a:avLst/>
          </a:prstGeom>
          <a:noFill/>
          <a:ln w="9525">
            <a:solidFill>
              <a:schemeClr val="tx1"/>
            </a:solidFill>
            <a:miter lim="800000"/>
            <a:headEnd/>
            <a:tailEnd/>
          </a:ln>
        </p:spPr>
      </p:pic>
      <p:pic>
        <p:nvPicPr>
          <p:cNvPr id="7171" name="Picture 3" descr="India"/>
          <p:cNvPicPr>
            <a:picLocks noChangeAspect="1" noChangeArrowheads="1"/>
          </p:cNvPicPr>
          <p:nvPr/>
        </p:nvPicPr>
        <p:blipFill>
          <a:blip r:embed="rId4" cstate="print"/>
          <a:srcRect/>
          <a:stretch>
            <a:fillRect/>
          </a:stretch>
        </p:blipFill>
        <p:spPr bwMode="auto">
          <a:xfrm>
            <a:off x="0" y="1447800"/>
            <a:ext cx="2895600" cy="1920875"/>
          </a:xfrm>
          <a:prstGeom prst="rect">
            <a:avLst/>
          </a:prstGeom>
          <a:noFill/>
          <a:ln w="9525">
            <a:solidFill>
              <a:schemeClr val="tx1"/>
            </a:solidFill>
            <a:miter lim="800000"/>
            <a:headEnd/>
            <a:tailEnd/>
          </a:ln>
        </p:spPr>
      </p:pic>
      <p:pic>
        <p:nvPicPr>
          <p:cNvPr id="7172" name="Picture 4" descr="Argentina"/>
          <p:cNvPicPr>
            <a:picLocks noChangeAspect="1" noChangeArrowheads="1"/>
          </p:cNvPicPr>
          <p:nvPr/>
        </p:nvPicPr>
        <p:blipFill>
          <a:blip r:embed="rId5" cstate="print"/>
          <a:srcRect/>
          <a:stretch>
            <a:fillRect/>
          </a:stretch>
        </p:blipFill>
        <p:spPr bwMode="auto">
          <a:xfrm>
            <a:off x="0" y="0"/>
            <a:ext cx="3048000" cy="1524000"/>
          </a:xfrm>
          <a:prstGeom prst="rect">
            <a:avLst/>
          </a:prstGeom>
          <a:noFill/>
          <a:ln w="9525">
            <a:solidFill>
              <a:schemeClr val="tx1"/>
            </a:solidFill>
            <a:miter lim="800000"/>
            <a:headEnd/>
            <a:tailEnd/>
          </a:ln>
        </p:spPr>
      </p:pic>
      <p:pic>
        <p:nvPicPr>
          <p:cNvPr id="7173" name="Picture 5" descr="Brazil"/>
          <p:cNvPicPr>
            <a:picLocks noChangeAspect="1" noChangeArrowheads="1"/>
          </p:cNvPicPr>
          <p:nvPr/>
        </p:nvPicPr>
        <p:blipFill>
          <a:blip r:embed="rId6" cstate="print"/>
          <a:srcRect/>
          <a:stretch>
            <a:fillRect/>
          </a:stretch>
        </p:blipFill>
        <p:spPr bwMode="auto">
          <a:xfrm>
            <a:off x="2667000" y="0"/>
            <a:ext cx="2209800" cy="1544638"/>
          </a:xfrm>
          <a:prstGeom prst="rect">
            <a:avLst/>
          </a:prstGeom>
          <a:noFill/>
          <a:ln w="9525">
            <a:solidFill>
              <a:schemeClr val="tx1"/>
            </a:solidFill>
            <a:miter lim="800000"/>
            <a:headEnd/>
            <a:tailEnd/>
          </a:ln>
        </p:spPr>
      </p:pic>
      <p:pic>
        <p:nvPicPr>
          <p:cNvPr id="7174" name="Picture 6" descr="Italy"/>
          <p:cNvPicPr>
            <a:picLocks noChangeAspect="1" noChangeArrowheads="1"/>
          </p:cNvPicPr>
          <p:nvPr/>
        </p:nvPicPr>
        <p:blipFill>
          <a:blip r:embed="rId7" cstate="print"/>
          <a:srcRect/>
          <a:stretch>
            <a:fillRect/>
          </a:stretch>
        </p:blipFill>
        <p:spPr bwMode="auto">
          <a:xfrm>
            <a:off x="0" y="4826000"/>
            <a:ext cx="3048000" cy="2032000"/>
          </a:xfrm>
          <a:prstGeom prst="rect">
            <a:avLst/>
          </a:prstGeom>
          <a:noFill/>
          <a:ln w="9525">
            <a:solidFill>
              <a:schemeClr val="tx1"/>
            </a:solidFill>
            <a:miter lim="800000"/>
            <a:headEnd/>
            <a:tailEnd/>
          </a:ln>
        </p:spPr>
      </p:pic>
      <p:pic>
        <p:nvPicPr>
          <p:cNvPr id="7175" name="Picture 7" descr="Czech Republic"/>
          <p:cNvPicPr>
            <a:picLocks noChangeAspect="1" noChangeArrowheads="1"/>
          </p:cNvPicPr>
          <p:nvPr/>
        </p:nvPicPr>
        <p:blipFill>
          <a:blip r:embed="rId8" cstate="print"/>
          <a:srcRect/>
          <a:stretch>
            <a:fillRect/>
          </a:stretch>
        </p:blipFill>
        <p:spPr bwMode="auto">
          <a:xfrm>
            <a:off x="4495800" y="1371600"/>
            <a:ext cx="2362200" cy="1574800"/>
          </a:xfrm>
          <a:prstGeom prst="rect">
            <a:avLst/>
          </a:prstGeom>
          <a:noFill/>
          <a:ln w="9525">
            <a:solidFill>
              <a:schemeClr val="tx1"/>
            </a:solidFill>
            <a:miter lim="800000"/>
            <a:headEnd/>
            <a:tailEnd/>
          </a:ln>
        </p:spPr>
      </p:pic>
      <p:pic>
        <p:nvPicPr>
          <p:cNvPr id="7176" name="Picture 8" descr="Spain"/>
          <p:cNvPicPr>
            <a:picLocks noChangeAspect="1" noChangeArrowheads="1"/>
          </p:cNvPicPr>
          <p:nvPr/>
        </p:nvPicPr>
        <p:blipFill>
          <a:blip r:embed="rId9" cstate="print"/>
          <a:srcRect/>
          <a:stretch>
            <a:fillRect/>
          </a:stretch>
        </p:blipFill>
        <p:spPr bwMode="auto">
          <a:xfrm>
            <a:off x="2133600" y="3022600"/>
            <a:ext cx="2895600" cy="1930400"/>
          </a:xfrm>
          <a:prstGeom prst="rect">
            <a:avLst/>
          </a:prstGeom>
          <a:noFill/>
          <a:ln w="9525">
            <a:solidFill>
              <a:schemeClr val="tx1"/>
            </a:solidFill>
            <a:miter lim="800000"/>
            <a:headEnd/>
            <a:tailEnd/>
          </a:ln>
        </p:spPr>
      </p:pic>
      <p:pic>
        <p:nvPicPr>
          <p:cNvPr id="7177" name="Picture 9" descr="Belgium"/>
          <p:cNvPicPr>
            <a:picLocks noChangeAspect="1" noChangeArrowheads="1"/>
          </p:cNvPicPr>
          <p:nvPr/>
        </p:nvPicPr>
        <p:blipFill>
          <a:blip r:embed="rId10" cstate="print"/>
          <a:srcRect/>
          <a:stretch>
            <a:fillRect/>
          </a:stretch>
        </p:blipFill>
        <p:spPr bwMode="auto">
          <a:xfrm>
            <a:off x="0" y="3276600"/>
            <a:ext cx="2286000" cy="1951038"/>
          </a:xfrm>
          <a:prstGeom prst="rect">
            <a:avLst/>
          </a:prstGeom>
          <a:noFill/>
          <a:ln w="9525">
            <a:solidFill>
              <a:schemeClr val="tx1"/>
            </a:solidFill>
            <a:miter lim="800000"/>
            <a:headEnd/>
            <a:tailEnd/>
          </a:ln>
        </p:spPr>
      </p:pic>
      <p:pic>
        <p:nvPicPr>
          <p:cNvPr id="7178" name="Picture 10" descr="Germany"/>
          <p:cNvPicPr>
            <a:picLocks noChangeAspect="1" noChangeArrowheads="1"/>
          </p:cNvPicPr>
          <p:nvPr/>
        </p:nvPicPr>
        <p:blipFill>
          <a:blip r:embed="rId11" cstate="print"/>
          <a:srcRect/>
          <a:stretch>
            <a:fillRect/>
          </a:stretch>
        </p:blipFill>
        <p:spPr bwMode="auto">
          <a:xfrm>
            <a:off x="4495800" y="2895599"/>
            <a:ext cx="2590800" cy="1554163"/>
          </a:xfrm>
          <a:prstGeom prst="rect">
            <a:avLst/>
          </a:prstGeom>
          <a:noFill/>
          <a:ln w="9525">
            <a:solidFill>
              <a:schemeClr val="tx1"/>
            </a:solidFill>
            <a:miter lim="800000"/>
            <a:headEnd/>
            <a:tailEnd/>
          </a:ln>
        </p:spPr>
      </p:pic>
      <p:pic>
        <p:nvPicPr>
          <p:cNvPr id="7179" name="Picture 11" descr="Japan"/>
          <p:cNvPicPr>
            <a:picLocks noChangeAspect="1" noChangeArrowheads="1"/>
          </p:cNvPicPr>
          <p:nvPr/>
        </p:nvPicPr>
        <p:blipFill>
          <a:blip r:embed="rId12" cstate="print"/>
          <a:srcRect/>
          <a:stretch>
            <a:fillRect/>
          </a:stretch>
        </p:blipFill>
        <p:spPr bwMode="auto">
          <a:xfrm>
            <a:off x="2133600" y="1371600"/>
            <a:ext cx="2438400" cy="1625600"/>
          </a:xfrm>
          <a:prstGeom prst="rect">
            <a:avLst/>
          </a:prstGeom>
          <a:noFill/>
          <a:ln w="9525">
            <a:solidFill>
              <a:schemeClr val="tx1"/>
            </a:solidFill>
            <a:miter lim="800000"/>
            <a:headEnd/>
            <a:tailEnd/>
          </a:ln>
        </p:spPr>
      </p:pic>
      <p:pic>
        <p:nvPicPr>
          <p:cNvPr id="7180" name="Picture 12" descr="Ecuador"/>
          <p:cNvPicPr>
            <a:picLocks noChangeAspect="1" noChangeArrowheads="1"/>
          </p:cNvPicPr>
          <p:nvPr/>
        </p:nvPicPr>
        <p:blipFill>
          <a:blip r:embed="rId13" cstate="print"/>
          <a:srcRect/>
          <a:stretch>
            <a:fillRect/>
          </a:stretch>
        </p:blipFill>
        <p:spPr bwMode="auto">
          <a:xfrm>
            <a:off x="5867400" y="5156200"/>
            <a:ext cx="3276600" cy="1701800"/>
          </a:xfrm>
          <a:prstGeom prst="rect">
            <a:avLst/>
          </a:prstGeom>
          <a:noFill/>
          <a:ln w="9525">
            <a:solidFill>
              <a:schemeClr val="tx1"/>
            </a:solidFill>
            <a:miter lim="800000"/>
            <a:headEnd/>
            <a:tailEnd/>
          </a:ln>
        </p:spPr>
      </p:pic>
      <p:pic>
        <p:nvPicPr>
          <p:cNvPr id="7181" name="Picture 13" descr="Slovakia"/>
          <p:cNvPicPr>
            <a:picLocks noChangeAspect="1" noChangeArrowheads="1"/>
          </p:cNvPicPr>
          <p:nvPr/>
        </p:nvPicPr>
        <p:blipFill>
          <a:blip r:embed="rId14" cstate="print"/>
          <a:srcRect/>
          <a:stretch>
            <a:fillRect/>
          </a:stretch>
        </p:blipFill>
        <p:spPr bwMode="auto">
          <a:xfrm>
            <a:off x="4800600" y="0"/>
            <a:ext cx="2286000" cy="1524000"/>
          </a:xfrm>
          <a:prstGeom prst="rect">
            <a:avLst/>
          </a:prstGeom>
          <a:noFill/>
          <a:ln w="9525">
            <a:solidFill>
              <a:schemeClr val="tx1"/>
            </a:solidFill>
            <a:miter lim="800000"/>
            <a:headEnd/>
            <a:tailEnd/>
          </a:ln>
        </p:spPr>
      </p:pic>
      <p:pic>
        <p:nvPicPr>
          <p:cNvPr id="7182" name="Picture 14" descr="Mexico"/>
          <p:cNvPicPr>
            <a:picLocks noChangeAspect="1" noChangeArrowheads="1"/>
          </p:cNvPicPr>
          <p:nvPr/>
        </p:nvPicPr>
        <p:blipFill>
          <a:blip r:embed="rId15" cstate="print"/>
          <a:srcRect/>
          <a:stretch>
            <a:fillRect/>
          </a:stretch>
        </p:blipFill>
        <p:spPr bwMode="auto">
          <a:xfrm>
            <a:off x="4495800" y="4419600"/>
            <a:ext cx="2514600" cy="1439863"/>
          </a:xfrm>
          <a:prstGeom prst="rect">
            <a:avLst/>
          </a:prstGeom>
          <a:noFill/>
          <a:ln w="9525">
            <a:solidFill>
              <a:schemeClr val="tx1"/>
            </a:solidFill>
            <a:miter lim="800000"/>
            <a:headEnd/>
            <a:tailEnd/>
          </a:ln>
        </p:spPr>
      </p:pic>
      <p:pic>
        <p:nvPicPr>
          <p:cNvPr id="7183" name="Picture 15" descr="Peru"/>
          <p:cNvPicPr>
            <a:picLocks noChangeAspect="1" noChangeArrowheads="1"/>
          </p:cNvPicPr>
          <p:nvPr/>
        </p:nvPicPr>
        <p:blipFill>
          <a:blip r:embed="rId16" cstate="print"/>
          <a:srcRect/>
          <a:stretch>
            <a:fillRect/>
          </a:stretch>
        </p:blipFill>
        <p:spPr bwMode="auto">
          <a:xfrm>
            <a:off x="6477000" y="1676400"/>
            <a:ext cx="2667000" cy="1835150"/>
          </a:xfrm>
          <a:prstGeom prst="rect">
            <a:avLst/>
          </a:prstGeom>
          <a:noFill/>
          <a:ln w="9525">
            <a:noFill/>
            <a:miter lim="800000"/>
            <a:headEnd/>
            <a:tailEnd/>
          </a:ln>
        </p:spPr>
      </p:pic>
      <p:pic>
        <p:nvPicPr>
          <p:cNvPr id="7184" name="Picture 16" descr="South Africa"/>
          <p:cNvPicPr>
            <a:picLocks noChangeAspect="1" noChangeArrowheads="1"/>
          </p:cNvPicPr>
          <p:nvPr/>
        </p:nvPicPr>
        <p:blipFill>
          <a:blip r:embed="rId17" cstate="print"/>
          <a:srcRect/>
          <a:stretch>
            <a:fillRect/>
          </a:stretch>
        </p:blipFill>
        <p:spPr bwMode="auto">
          <a:xfrm>
            <a:off x="6629400" y="3505200"/>
            <a:ext cx="2514600" cy="1676400"/>
          </a:xfrm>
          <a:prstGeom prst="rect">
            <a:avLst/>
          </a:prstGeom>
          <a:noFill/>
          <a:ln w="9525">
            <a:solidFill>
              <a:schemeClr val="tx1"/>
            </a:solidFill>
            <a:miter lim="800000"/>
            <a:headEnd/>
            <a:tailEnd/>
          </a:ln>
        </p:spPr>
      </p:pic>
      <p:pic>
        <p:nvPicPr>
          <p:cNvPr id="7185" name="Picture 17" descr="France"/>
          <p:cNvPicPr>
            <a:picLocks noChangeAspect="1" noChangeArrowheads="1"/>
          </p:cNvPicPr>
          <p:nvPr/>
        </p:nvPicPr>
        <p:blipFill>
          <a:blip r:embed="rId18" cstate="print"/>
          <a:srcRect/>
          <a:stretch>
            <a:fillRect/>
          </a:stretch>
        </p:blipFill>
        <p:spPr bwMode="auto">
          <a:xfrm>
            <a:off x="6553200" y="0"/>
            <a:ext cx="2590800" cy="1724025"/>
          </a:xfrm>
          <a:prstGeom prst="rect">
            <a:avLst/>
          </a:prstGeom>
          <a:noFill/>
          <a:ln w="9525">
            <a:solidFill>
              <a:schemeClr val="tx1"/>
            </a:solidFill>
            <a:miter lim="800000"/>
            <a:headEnd/>
            <a:tailEnd/>
          </a:ln>
        </p:spPr>
      </p:pic>
      <p:sp>
        <p:nvSpPr>
          <p:cNvPr id="7186" name="Text Box 21"/>
          <p:cNvSpPr txBox="1">
            <a:spLocks noChangeArrowheads="1"/>
          </p:cNvSpPr>
          <p:nvPr/>
        </p:nvSpPr>
        <p:spPr bwMode="auto">
          <a:xfrm>
            <a:off x="1447800" y="2590800"/>
            <a:ext cx="6705600" cy="1631216"/>
          </a:xfrm>
          <a:prstGeom prst="rect">
            <a:avLst/>
          </a:prstGeom>
          <a:solidFill>
            <a:schemeClr val="bg1"/>
          </a:solidFill>
          <a:ln w="9525">
            <a:noFill/>
            <a:miter lim="800000"/>
            <a:headEnd/>
            <a:tailEnd/>
          </a:ln>
        </p:spPr>
        <p:txBody>
          <a:bodyPr wrap="square">
            <a:spAutoFit/>
          </a:bodyPr>
          <a:lstStyle/>
          <a:p>
            <a:pPr algn="ctr">
              <a:spcBef>
                <a:spcPct val="50000"/>
              </a:spcBef>
            </a:pPr>
            <a:r>
              <a:rPr lang="en-US" sz="4000" dirty="0">
                <a:solidFill>
                  <a:schemeClr val="accent2"/>
                </a:solidFill>
              </a:rPr>
              <a:t>Rotary Youth </a:t>
            </a:r>
            <a:r>
              <a:rPr lang="en-US" sz="4000" dirty="0" smtClean="0">
                <a:solidFill>
                  <a:schemeClr val="accent2"/>
                </a:solidFill>
              </a:rPr>
              <a:t>Exchange</a:t>
            </a:r>
          </a:p>
          <a:p>
            <a:pPr algn="ctr">
              <a:spcBef>
                <a:spcPct val="50000"/>
              </a:spcBef>
            </a:pPr>
            <a:r>
              <a:rPr lang="en-US" sz="4000" dirty="0" smtClean="0">
                <a:solidFill>
                  <a:schemeClr val="accent2"/>
                </a:solidFill>
              </a:rPr>
              <a:t>101</a:t>
            </a:r>
            <a:endParaRPr lang="en-US" sz="4000" dirty="0">
              <a:solidFill>
                <a:schemeClr val="accent2"/>
              </a:solidFill>
            </a:endParaRPr>
          </a:p>
        </p:txBody>
      </p:sp>
    </p:spTree>
    <p:extLst>
      <p:ext uri="{BB962C8B-B14F-4D97-AF65-F5344CB8AC3E}">
        <p14:creationId xmlns:p14="http://schemas.microsoft.com/office/powerpoint/2010/main" val="1574559676"/>
      </p:ext>
    </p:extLst>
  </p:cSld>
  <p:clrMapOvr>
    <a:masterClrMapping/>
  </p:clrMapOvr>
  <p:transition advClick="0" advTm="3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04800"/>
            <a:ext cx="7772400" cy="1143000"/>
          </a:xfrm>
        </p:spPr>
        <p:txBody>
          <a:bodyPr>
            <a:normAutofit fontScale="90000"/>
          </a:bodyPr>
          <a:lstStyle/>
          <a:p>
            <a:pPr eaLnBrk="1" hangingPunct="1"/>
            <a:r>
              <a:rPr lang="en-US" dirty="0" smtClean="0"/>
              <a:t>Timeline For Inbound Students</a:t>
            </a:r>
          </a:p>
        </p:txBody>
      </p:sp>
      <p:sp>
        <p:nvSpPr>
          <p:cNvPr id="27655" name="Rectangle 7"/>
          <p:cNvSpPr>
            <a:spLocks noChangeArrowheads="1"/>
          </p:cNvSpPr>
          <p:nvPr/>
        </p:nvSpPr>
        <p:spPr bwMode="auto">
          <a:xfrm>
            <a:off x="3124200" y="3048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September</a:t>
            </a:r>
          </a:p>
        </p:txBody>
      </p:sp>
      <p:sp>
        <p:nvSpPr>
          <p:cNvPr id="27657" name="Rectangle 9"/>
          <p:cNvSpPr>
            <a:spLocks noChangeArrowheads="1"/>
          </p:cNvSpPr>
          <p:nvPr/>
        </p:nvSpPr>
        <p:spPr bwMode="auto">
          <a:xfrm>
            <a:off x="4419600" y="3048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October</a:t>
            </a:r>
          </a:p>
        </p:txBody>
      </p:sp>
      <p:sp>
        <p:nvSpPr>
          <p:cNvPr id="27659" name="Rectangle 11"/>
          <p:cNvSpPr>
            <a:spLocks noChangeArrowheads="1"/>
          </p:cNvSpPr>
          <p:nvPr/>
        </p:nvSpPr>
        <p:spPr bwMode="auto">
          <a:xfrm>
            <a:off x="5715000" y="3048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November</a:t>
            </a:r>
          </a:p>
        </p:txBody>
      </p:sp>
      <p:sp>
        <p:nvSpPr>
          <p:cNvPr id="27661" name="Rectangle 13"/>
          <p:cNvSpPr>
            <a:spLocks noChangeArrowheads="1"/>
          </p:cNvSpPr>
          <p:nvPr/>
        </p:nvSpPr>
        <p:spPr bwMode="auto">
          <a:xfrm>
            <a:off x="7010400" y="3048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December</a:t>
            </a:r>
          </a:p>
        </p:txBody>
      </p:sp>
      <p:sp>
        <p:nvSpPr>
          <p:cNvPr id="27663" name="Rectangle 15"/>
          <p:cNvSpPr>
            <a:spLocks noChangeArrowheads="1"/>
          </p:cNvSpPr>
          <p:nvPr/>
        </p:nvSpPr>
        <p:spPr bwMode="auto">
          <a:xfrm>
            <a:off x="5334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January</a:t>
            </a:r>
          </a:p>
        </p:txBody>
      </p:sp>
      <p:sp>
        <p:nvSpPr>
          <p:cNvPr id="29704" name="Text Box 18"/>
          <p:cNvSpPr txBox="1">
            <a:spLocks noChangeArrowheads="1"/>
          </p:cNvSpPr>
          <p:nvPr/>
        </p:nvSpPr>
        <p:spPr bwMode="auto">
          <a:xfrm>
            <a:off x="1431925" y="2246313"/>
            <a:ext cx="2378075" cy="366712"/>
          </a:xfrm>
          <a:prstGeom prst="rect">
            <a:avLst/>
          </a:prstGeom>
          <a:noFill/>
          <a:ln w="9525">
            <a:noFill/>
            <a:miter lim="800000"/>
            <a:headEnd/>
            <a:tailEnd/>
          </a:ln>
        </p:spPr>
        <p:txBody>
          <a:bodyPr>
            <a:spAutoFit/>
          </a:bodyPr>
          <a:lstStyle/>
          <a:p>
            <a:endParaRPr lang="en-US" dirty="0"/>
          </a:p>
        </p:txBody>
      </p:sp>
      <p:sp>
        <p:nvSpPr>
          <p:cNvPr id="27672" name="Rectangle 24"/>
          <p:cNvSpPr>
            <a:spLocks noChangeArrowheads="1"/>
          </p:cNvSpPr>
          <p:nvPr/>
        </p:nvSpPr>
        <p:spPr bwMode="auto">
          <a:xfrm>
            <a:off x="1828800" y="3048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August</a:t>
            </a:r>
          </a:p>
        </p:txBody>
      </p:sp>
      <p:sp>
        <p:nvSpPr>
          <p:cNvPr id="27673" name="Rectangle 25"/>
          <p:cNvSpPr>
            <a:spLocks noChangeArrowheads="1"/>
          </p:cNvSpPr>
          <p:nvPr/>
        </p:nvSpPr>
        <p:spPr bwMode="auto">
          <a:xfrm>
            <a:off x="44196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April</a:t>
            </a:r>
          </a:p>
        </p:txBody>
      </p:sp>
      <p:sp>
        <p:nvSpPr>
          <p:cNvPr id="27674" name="Rectangle 26"/>
          <p:cNvSpPr>
            <a:spLocks noChangeArrowheads="1"/>
          </p:cNvSpPr>
          <p:nvPr/>
        </p:nvSpPr>
        <p:spPr bwMode="auto">
          <a:xfrm>
            <a:off x="56388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May</a:t>
            </a:r>
          </a:p>
        </p:txBody>
      </p:sp>
      <p:sp>
        <p:nvSpPr>
          <p:cNvPr id="27675" name="Rectangle 27"/>
          <p:cNvSpPr>
            <a:spLocks noChangeArrowheads="1"/>
          </p:cNvSpPr>
          <p:nvPr/>
        </p:nvSpPr>
        <p:spPr bwMode="auto">
          <a:xfrm>
            <a:off x="69342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June</a:t>
            </a:r>
          </a:p>
        </p:txBody>
      </p:sp>
      <p:sp>
        <p:nvSpPr>
          <p:cNvPr id="27676" name="Rectangle 28"/>
          <p:cNvSpPr>
            <a:spLocks noChangeArrowheads="1"/>
          </p:cNvSpPr>
          <p:nvPr/>
        </p:nvSpPr>
        <p:spPr bwMode="auto">
          <a:xfrm>
            <a:off x="533400" y="3048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July</a:t>
            </a:r>
          </a:p>
        </p:txBody>
      </p:sp>
      <p:sp>
        <p:nvSpPr>
          <p:cNvPr id="27677" name="Rectangle 29"/>
          <p:cNvSpPr>
            <a:spLocks noChangeArrowheads="1"/>
          </p:cNvSpPr>
          <p:nvPr/>
        </p:nvSpPr>
        <p:spPr bwMode="auto">
          <a:xfrm>
            <a:off x="31242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March</a:t>
            </a:r>
          </a:p>
        </p:txBody>
      </p:sp>
      <p:sp>
        <p:nvSpPr>
          <p:cNvPr id="27678" name="Rectangle 30"/>
          <p:cNvSpPr>
            <a:spLocks noChangeArrowheads="1"/>
          </p:cNvSpPr>
          <p:nvPr/>
        </p:nvSpPr>
        <p:spPr bwMode="auto">
          <a:xfrm>
            <a:off x="18288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February</a:t>
            </a:r>
          </a:p>
        </p:txBody>
      </p:sp>
      <p:sp>
        <p:nvSpPr>
          <p:cNvPr id="24" name="TextBox 23"/>
          <p:cNvSpPr txBox="1"/>
          <p:nvPr/>
        </p:nvSpPr>
        <p:spPr>
          <a:xfrm>
            <a:off x="228600" y="2514600"/>
            <a:ext cx="2223686" cy="369332"/>
          </a:xfrm>
          <a:prstGeom prst="rect">
            <a:avLst/>
          </a:prstGeom>
          <a:noFill/>
        </p:spPr>
        <p:txBody>
          <a:bodyPr wrap="none" rtlCol="0">
            <a:spAutoFit/>
          </a:bodyPr>
          <a:lstStyle/>
          <a:p>
            <a:r>
              <a:rPr lang="en-US" dirty="0" smtClean="0"/>
              <a:t>Good Bye Inbounds</a:t>
            </a:r>
            <a:endParaRPr lang="en-US" dirty="0"/>
          </a:p>
        </p:txBody>
      </p:sp>
      <p:sp>
        <p:nvSpPr>
          <p:cNvPr id="25" name="TextBox 24"/>
          <p:cNvSpPr txBox="1"/>
          <p:nvPr/>
        </p:nvSpPr>
        <p:spPr>
          <a:xfrm>
            <a:off x="1371600" y="1524000"/>
            <a:ext cx="3048000" cy="1477328"/>
          </a:xfrm>
          <a:prstGeom prst="rect">
            <a:avLst/>
          </a:prstGeom>
          <a:noFill/>
        </p:spPr>
        <p:txBody>
          <a:bodyPr wrap="square" rtlCol="0">
            <a:spAutoFit/>
          </a:bodyPr>
          <a:lstStyle/>
          <a:p>
            <a:r>
              <a:rPr lang="en-US" dirty="0" smtClean="0"/>
              <a:t>Welcome your new inbound class and send all arrival reports to your ARO.  August is also the month of  your inbound orientation</a:t>
            </a:r>
            <a:endParaRPr lang="en-US" dirty="0"/>
          </a:p>
        </p:txBody>
      </p:sp>
      <p:sp>
        <p:nvSpPr>
          <p:cNvPr id="26" name="TextBox 25"/>
          <p:cNvSpPr txBox="1"/>
          <p:nvPr/>
        </p:nvSpPr>
        <p:spPr>
          <a:xfrm>
            <a:off x="2514600" y="2286000"/>
            <a:ext cx="2988960" cy="646331"/>
          </a:xfrm>
          <a:prstGeom prst="rect">
            <a:avLst/>
          </a:prstGeom>
          <a:noFill/>
        </p:spPr>
        <p:txBody>
          <a:bodyPr wrap="none" rtlCol="0">
            <a:spAutoFit/>
          </a:bodyPr>
          <a:lstStyle/>
          <a:p>
            <a:r>
              <a:rPr lang="en-US" dirty="0" smtClean="0"/>
              <a:t>Host Family Follow Up Visit</a:t>
            </a:r>
          </a:p>
          <a:p>
            <a:r>
              <a:rPr lang="en-US" dirty="0" smtClean="0"/>
              <a:t>Not conducted by </a:t>
            </a:r>
            <a:r>
              <a:rPr lang="en-US" dirty="0" smtClean="0"/>
              <a:t>LC</a:t>
            </a:r>
            <a:endParaRPr lang="en-US" dirty="0"/>
          </a:p>
        </p:txBody>
      </p:sp>
      <p:sp>
        <p:nvSpPr>
          <p:cNvPr id="27" name="TextBox 26"/>
          <p:cNvSpPr txBox="1"/>
          <p:nvPr/>
        </p:nvSpPr>
        <p:spPr>
          <a:xfrm>
            <a:off x="3962400" y="2286000"/>
            <a:ext cx="3236784" cy="646331"/>
          </a:xfrm>
          <a:prstGeom prst="rect">
            <a:avLst/>
          </a:prstGeom>
          <a:noFill/>
        </p:spPr>
        <p:txBody>
          <a:bodyPr wrap="none" rtlCol="0">
            <a:spAutoFit/>
          </a:bodyPr>
          <a:lstStyle/>
          <a:p>
            <a:r>
              <a:rPr lang="en-US" dirty="0" smtClean="0"/>
              <a:t>Make sure you are getting the</a:t>
            </a:r>
          </a:p>
          <a:p>
            <a:r>
              <a:rPr lang="en-US" dirty="0" smtClean="0"/>
              <a:t>Counselor </a:t>
            </a:r>
            <a:r>
              <a:rPr lang="en-US" dirty="0" smtClean="0"/>
              <a:t>&amp; </a:t>
            </a:r>
            <a:r>
              <a:rPr lang="en-US" dirty="0" smtClean="0"/>
              <a:t>LC </a:t>
            </a:r>
            <a:r>
              <a:rPr lang="en-US" dirty="0" smtClean="0"/>
              <a:t>log monthly</a:t>
            </a:r>
            <a:endParaRPr lang="en-US" dirty="0"/>
          </a:p>
        </p:txBody>
      </p:sp>
      <p:sp>
        <p:nvSpPr>
          <p:cNvPr id="28" name="TextBox 27"/>
          <p:cNvSpPr txBox="1"/>
          <p:nvPr/>
        </p:nvSpPr>
        <p:spPr>
          <a:xfrm>
            <a:off x="5410200" y="1752600"/>
            <a:ext cx="2667000" cy="1200329"/>
          </a:xfrm>
          <a:prstGeom prst="rect">
            <a:avLst/>
          </a:prstGeom>
          <a:noFill/>
        </p:spPr>
        <p:txBody>
          <a:bodyPr wrap="square" rtlCol="0">
            <a:spAutoFit/>
          </a:bodyPr>
          <a:lstStyle/>
          <a:p>
            <a:r>
              <a:rPr lang="en-US" dirty="0" smtClean="0"/>
              <a:t>Prepare student for move to 2</a:t>
            </a:r>
            <a:r>
              <a:rPr lang="en-US" baseline="30000" dirty="0" smtClean="0"/>
              <a:t>nd</a:t>
            </a:r>
            <a:r>
              <a:rPr lang="en-US" dirty="0" smtClean="0"/>
              <a:t> family &amp; ensure all forms </a:t>
            </a:r>
            <a:r>
              <a:rPr lang="en-US" dirty="0" smtClean="0"/>
              <a:t>completed</a:t>
            </a:r>
            <a:endParaRPr lang="en-US" dirty="0"/>
          </a:p>
        </p:txBody>
      </p:sp>
      <p:sp>
        <p:nvSpPr>
          <p:cNvPr id="29" name="TextBox 28"/>
          <p:cNvSpPr txBox="1"/>
          <p:nvPr/>
        </p:nvSpPr>
        <p:spPr>
          <a:xfrm>
            <a:off x="5715000" y="1371600"/>
            <a:ext cx="3621504" cy="1477328"/>
          </a:xfrm>
          <a:prstGeom prst="rect">
            <a:avLst/>
          </a:prstGeom>
          <a:noFill/>
        </p:spPr>
        <p:txBody>
          <a:bodyPr wrap="none" rtlCol="0">
            <a:spAutoFit/>
          </a:bodyPr>
          <a:lstStyle/>
          <a:p>
            <a:r>
              <a:rPr lang="en-US" dirty="0" smtClean="0"/>
              <a:t>Homesickness</a:t>
            </a:r>
          </a:p>
          <a:p>
            <a:r>
              <a:rPr lang="en-US" dirty="0" smtClean="0"/>
              <a:t>Increased Cultural Understanding</a:t>
            </a:r>
          </a:p>
          <a:p>
            <a:r>
              <a:rPr lang="en-US" dirty="0" smtClean="0"/>
              <a:t>Finish and Submit Audit</a:t>
            </a:r>
          </a:p>
          <a:p>
            <a:r>
              <a:rPr lang="en-US" dirty="0" smtClean="0"/>
              <a:t>Tour Application Deadlines</a:t>
            </a:r>
          </a:p>
          <a:p>
            <a:endParaRPr lang="en-US" dirty="0"/>
          </a:p>
        </p:txBody>
      </p:sp>
      <p:sp>
        <p:nvSpPr>
          <p:cNvPr id="30" name="TextBox 29"/>
          <p:cNvSpPr txBox="1"/>
          <p:nvPr/>
        </p:nvSpPr>
        <p:spPr>
          <a:xfrm>
            <a:off x="533400" y="4038600"/>
            <a:ext cx="2362200" cy="1477328"/>
          </a:xfrm>
          <a:prstGeom prst="rect">
            <a:avLst/>
          </a:prstGeom>
          <a:noFill/>
        </p:spPr>
        <p:txBody>
          <a:bodyPr wrap="square" rtlCol="0">
            <a:spAutoFit/>
          </a:bodyPr>
          <a:lstStyle/>
          <a:p>
            <a:r>
              <a:rPr lang="en-US" dirty="0" smtClean="0"/>
              <a:t>Continue to collect monthly reports, students attend SCYRE Conference </a:t>
            </a:r>
          </a:p>
          <a:p>
            <a:endParaRPr lang="en-US" dirty="0"/>
          </a:p>
        </p:txBody>
      </p:sp>
      <p:sp>
        <p:nvSpPr>
          <p:cNvPr id="31" name="TextBox 30"/>
          <p:cNvSpPr txBox="1"/>
          <p:nvPr/>
        </p:nvSpPr>
        <p:spPr>
          <a:xfrm>
            <a:off x="990600" y="4038600"/>
            <a:ext cx="3048000" cy="1200329"/>
          </a:xfrm>
          <a:prstGeom prst="rect">
            <a:avLst/>
          </a:prstGeom>
          <a:noFill/>
        </p:spPr>
        <p:txBody>
          <a:bodyPr wrap="square" rtlCol="0">
            <a:spAutoFit/>
          </a:bodyPr>
          <a:lstStyle/>
          <a:p>
            <a:r>
              <a:rPr lang="en-US" dirty="0" smtClean="0"/>
              <a:t>Prepare for student to move to third family in March.  </a:t>
            </a:r>
          </a:p>
          <a:p>
            <a:r>
              <a:rPr lang="en-US" dirty="0" smtClean="0"/>
              <a:t>All paperwork from club </a:t>
            </a:r>
            <a:r>
              <a:rPr lang="en-US" smtClean="0"/>
              <a:t>and </a:t>
            </a:r>
            <a:r>
              <a:rPr lang="en-US" smtClean="0"/>
              <a:t>LC </a:t>
            </a:r>
            <a:r>
              <a:rPr lang="en-US" dirty="0" smtClean="0"/>
              <a:t>completed</a:t>
            </a:r>
            <a:endParaRPr lang="en-US" dirty="0"/>
          </a:p>
        </p:txBody>
      </p:sp>
      <p:sp>
        <p:nvSpPr>
          <p:cNvPr id="32" name="TextBox 31"/>
          <p:cNvSpPr txBox="1"/>
          <p:nvPr/>
        </p:nvSpPr>
        <p:spPr>
          <a:xfrm>
            <a:off x="2133600" y="3962400"/>
            <a:ext cx="3276600" cy="1200329"/>
          </a:xfrm>
          <a:prstGeom prst="rect">
            <a:avLst/>
          </a:prstGeom>
          <a:noFill/>
        </p:spPr>
        <p:txBody>
          <a:bodyPr wrap="square" rtlCol="0">
            <a:spAutoFit/>
          </a:bodyPr>
          <a:lstStyle/>
          <a:p>
            <a:r>
              <a:rPr lang="en-US" dirty="0" smtClean="0"/>
              <a:t>Student moves to 3</a:t>
            </a:r>
            <a:r>
              <a:rPr lang="en-US" baseline="30000" dirty="0" smtClean="0"/>
              <a:t>rd</a:t>
            </a:r>
            <a:r>
              <a:rPr lang="en-US" dirty="0" smtClean="0"/>
              <a:t> family, RYLA’s and District Conferences take place</a:t>
            </a:r>
          </a:p>
          <a:p>
            <a:r>
              <a:rPr lang="en-US" dirty="0" smtClean="0"/>
              <a:t>Begin visa Application process</a:t>
            </a:r>
            <a:endParaRPr lang="en-US" dirty="0"/>
          </a:p>
        </p:txBody>
      </p:sp>
      <p:sp>
        <p:nvSpPr>
          <p:cNvPr id="33" name="TextBox 32"/>
          <p:cNvSpPr txBox="1"/>
          <p:nvPr/>
        </p:nvSpPr>
        <p:spPr>
          <a:xfrm>
            <a:off x="4191000" y="3810000"/>
            <a:ext cx="4114800" cy="1477328"/>
          </a:xfrm>
          <a:prstGeom prst="rect">
            <a:avLst/>
          </a:prstGeom>
          <a:noFill/>
        </p:spPr>
        <p:txBody>
          <a:bodyPr wrap="square" rtlCol="0">
            <a:spAutoFit/>
          </a:bodyPr>
          <a:lstStyle/>
          <a:p>
            <a:r>
              <a:rPr lang="en-US" dirty="0" smtClean="0"/>
              <a:t>Collect Host Family Evaluations</a:t>
            </a:r>
          </a:p>
          <a:p>
            <a:r>
              <a:rPr lang="en-US" dirty="0" smtClean="0"/>
              <a:t>Prepare students for Goodbyes and </a:t>
            </a:r>
          </a:p>
          <a:p>
            <a:r>
              <a:rPr lang="en-US" dirty="0" smtClean="0"/>
              <a:t>Re-entry/culture shock when they go home</a:t>
            </a:r>
          </a:p>
          <a:p>
            <a:r>
              <a:rPr lang="en-US" dirty="0" smtClean="0"/>
              <a:t>Complete all DS-2019 Requests</a:t>
            </a:r>
            <a:endParaRPr lang="en-US" dirty="0"/>
          </a:p>
        </p:txBody>
      </p:sp>
      <p:sp>
        <p:nvSpPr>
          <p:cNvPr id="34" name="TextBox 33"/>
          <p:cNvSpPr txBox="1"/>
          <p:nvPr/>
        </p:nvSpPr>
        <p:spPr>
          <a:xfrm>
            <a:off x="6477000" y="4495800"/>
            <a:ext cx="2492990" cy="646331"/>
          </a:xfrm>
          <a:prstGeom prst="rect">
            <a:avLst/>
          </a:prstGeom>
          <a:noFill/>
        </p:spPr>
        <p:txBody>
          <a:bodyPr wrap="none" rtlCol="0">
            <a:spAutoFit/>
          </a:bodyPr>
          <a:lstStyle/>
          <a:p>
            <a:r>
              <a:rPr lang="en-US" dirty="0" smtClean="0"/>
              <a:t>Students Return home</a:t>
            </a:r>
          </a:p>
          <a:p>
            <a:r>
              <a:rPr lang="en-US" dirty="0" smtClean="0"/>
              <a:t>If not going on tour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76"/>
                                        </p:tgtEl>
                                        <p:attrNameLst>
                                          <p:attrName>style.visibility</p:attrName>
                                        </p:attrNameLst>
                                      </p:cBhvr>
                                      <p:to>
                                        <p:strVal val="visible"/>
                                      </p:to>
                                    </p:set>
                                  </p:childTnLst>
                                </p:cTn>
                              </p:par>
                              <p:par>
                                <p:cTn id="7" presetID="7" presetClass="entr" presetSubtype="8"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anim calcmode="lin" valueType="num">
                                      <p:cBhvr additive="base">
                                        <p:cTn id="9" dur="2000" fill="hold"/>
                                        <p:tgtEl>
                                          <p:spTgt spid="24"/>
                                        </p:tgtEl>
                                        <p:attrNameLst>
                                          <p:attrName>ppt_x</p:attrName>
                                        </p:attrNameLst>
                                      </p:cBhvr>
                                      <p:tavLst>
                                        <p:tav tm="0">
                                          <p:val>
                                            <p:strVal val="0-#ppt_w/2"/>
                                          </p:val>
                                        </p:tav>
                                        <p:tav tm="100000">
                                          <p:val>
                                            <p:strVal val="#ppt_x"/>
                                          </p:val>
                                        </p:tav>
                                      </p:tavLst>
                                    </p:anim>
                                    <p:anim calcmode="lin" valueType="num">
                                      <p:cBhvr additive="base">
                                        <p:cTn id="10" dur="20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7" presetClass="exit" presetSubtype="8" fill="hold" grpId="1" nodeType="clickEffect">
                                  <p:stCondLst>
                                    <p:cond delay="0"/>
                                  </p:stCondLst>
                                  <p:childTnLst>
                                    <p:anim calcmode="lin" valueType="num">
                                      <p:cBhvr additive="base">
                                        <p:cTn id="14" dur="2000"/>
                                        <p:tgtEl>
                                          <p:spTgt spid="24"/>
                                        </p:tgtEl>
                                        <p:attrNameLst>
                                          <p:attrName>ppt_x</p:attrName>
                                        </p:attrNameLst>
                                      </p:cBhvr>
                                      <p:tavLst>
                                        <p:tav tm="0">
                                          <p:val>
                                            <p:strVal val="ppt_x"/>
                                          </p:val>
                                        </p:tav>
                                        <p:tav tm="100000">
                                          <p:val>
                                            <p:strVal val="0-ppt_w/2"/>
                                          </p:val>
                                        </p:tav>
                                      </p:tavLst>
                                    </p:anim>
                                    <p:anim calcmode="lin" valueType="num">
                                      <p:cBhvr additive="base">
                                        <p:cTn id="15" dur="2000"/>
                                        <p:tgtEl>
                                          <p:spTgt spid="24"/>
                                        </p:tgtEl>
                                        <p:attrNameLst>
                                          <p:attrName>ppt_y</p:attrName>
                                        </p:attrNameLst>
                                      </p:cBhvr>
                                      <p:tavLst>
                                        <p:tav tm="0">
                                          <p:val>
                                            <p:strVal val="ppt_y"/>
                                          </p:val>
                                        </p:tav>
                                        <p:tav tm="100000">
                                          <p:val>
                                            <p:strVal val="ppt_y"/>
                                          </p:val>
                                        </p:tav>
                                      </p:tavLst>
                                    </p:anim>
                                    <p:set>
                                      <p:cBhvr>
                                        <p:cTn id="16" dur="1" fill="hold">
                                          <p:stCondLst>
                                            <p:cond delay="1999"/>
                                          </p:stCondLst>
                                        </p:cTn>
                                        <p:tgtEl>
                                          <p:spTgt spid="24"/>
                                        </p:tgtEl>
                                        <p:attrNameLst>
                                          <p:attrName>style.visibility</p:attrName>
                                        </p:attrNameLst>
                                      </p:cBhvr>
                                      <p:to>
                                        <p:strVal val="hidden"/>
                                      </p:to>
                                    </p:set>
                                  </p:childTnLst>
                                </p:cTn>
                              </p:par>
                            </p:childTnLst>
                          </p:cTn>
                        </p:par>
                        <p:par>
                          <p:cTn id="17" fill="hold">
                            <p:stCondLst>
                              <p:cond delay="2000"/>
                            </p:stCondLst>
                            <p:childTnLst>
                              <p:par>
                                <p:cTn id="18" presetID="1" presetClass="exit" presetSubtype="0" fill="hold" grpId="1" nodeType="afterEffect">
                                  <p:stCondLst>
                                    <p:cond delay="0"/>
                                  </p:stCondLst>
                                  <p:childTnLst>
                                    <p:set>
                                      <p:cBhvr>
                                        <p:cTn id="19" dur="1" fill="hold">
                                          <p:stCondLst>
                                            <p:cond delay="0"/>
                                          </p:stCondLst>
                                        </p:cTn>
                                        <p:tgtEl>
                                          <p:spTgt spid="27676"/>
                                        </p:tgtEl>
                                        <p:attrNameLst>
                                          <p:attrName>style.visibility</p:attrName>
                                        </p:attrNameLst>
                                      </p:cBhvr>
                                      <p:to>
                                        <p:strVal val="hidden"/>
                                      </p:to>
                                    </p:set>
                                  </p:child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27672"/>
                                        </p:tgtEl>
                                        <p:attrNameLst>
                                          <p:attrName>style.visibility</p:attrName>
                                        </p:attrNameLst>
                                      </p:cBhvr>
                                      <p:to>
                                        <p:strVal val="visible"/>
                                      </p:to>
                                    </p:set>
                                  </p:childTnLst>
                                </p:cTn>
                              </p:par>
                            </p:childTnLst>
                          </p:cTn>
                        </p:par>
                        <p:par>
                          <p:cTn id="23" fill="hold">
                            <p:stCondLst>
                              <p:cond delay="2000"/>
                            </p:stCondLst>
                            <p:childTnLst>
                              <p:par>
                                <p:cTn id="24" presetID="7" presetClass="entr" presetSubtype="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2000" fill="hold"/>
                                        <p:tgtEl>
                                          <p:spTgt spid="25"/>
                                        </p:tgtEl>
                                        <p:attrNameLst>
                                          <p:attrName>ppt_x</p:attrName>
                                        </p:attrNameLst>
                                      </p:cBhvr>
                                      <p:tavLst>
                                        <p:tav tm="0">
                                          <p:val>
                                            <p:strVal val="0-#ppt_w/2"/>
                                          </p:val>
                                        </p:tav>
                                        <p:tav tm="100000">
                                          <p:val>
                                            <p:strVal val="#ppt_x"/>
                                          </p:val>
                                        </p:tav>
                                      </p:tavLst>
                                    </p:anim>
                                    <p:anim calcmode="lin" valueType="num">
                                      <p:cBhvr additive="base">
                                        <p:cTn id="27" dur="20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xit" presetSubtype="8" fill="hold" grpId="1" nodeType="clickEffect">
                                  <p:stCondLst>
                                    <p:cond delay="0"/>
                                  </p:stCondLst>
                                  <p:childTnLst>
                                    <p:anim calcmode="lin" valueType="num">
                                      <p:cBhvr additive="base">
                                        <p:cTn id="31" dur="2000"/>
                                        <p:tgtEl>
                                          <p:spTgt spid="25"/>
                                        </p:tgtEl>
                                        <p:attrNameLst>
                                          <p:attrName>ppt_x</p:attrName>
                                        </p:attrNameLst>
                                      </p:cBhvr>
                                      <p:tavLst>
                                        <p:tav tm="0">
                                          <p:val>
                                            <p:strVal val="ppt_x"/>
                                          </p:val>
                                        </p:tav>
                                        <p:tav tm="100000">
                                          <p:val>
                                            <p:strVal val="0-ppt_w/2"/>
                                          </p:val>
                                        </p:tav>
                                      </p:tavLst>
                                    </p:anim>
                                    <p:anim calcmode="lin" valueType="num">
                                      <p:cBhvr additive="base">
                                        <p:cTn id="32" dur="2000"/>
                                        <p:tgtEl>
                                          <p:spTgt spid="25"/>
                                        </p:tgtEl>
                                        <p:attrNameLst>
                                          <p:attrName>ppt_y</p:attrName>
                                        </p:attrNameLst>
                                      </p:cBhvr>
                                      <p:tavLst>
                                        <p:tav tm="0">
                                          <p:val>
                                            <p:strVal val="ppt_y"/>
                                          </p:val>
                                        </p:tav>
                                        <p:tav tm="100000">
                                          <p:val>
                                            <p:strVal val="ppt_y"/>
                                          </p:val>
                                        </p:tav>
                                      </p:tavLst>
                                    </p:anim>
                                    <p:set>
                                      <p:cBhvr>
                                        <p:cTn id="33" dur="1" fill="hold">
                                          <p:stCondLst>
                                            <p:cond delay="1999"/>
                                          </p:stCondLst>
                                        </p:cTn>
                                        <p:tgtEl>
                                          <p:spTgt spid="25"/>
                                        </p:tgtEl>
                                        <p:attrNameLst>
                                          <p:attrName>style.visibility</p:attrName>
                                        </p:attrNameLst>
                                      </p:cBhvr>
                                      <p:to>
                                        <p:strVal val="hidden"/>
                                      </p:to>
                                    </p:set>
                                  </p:childTnLst>
                                </p:cTn>
                              </p:par>
                            </p:childTnLst>
                          </p:cTn>
                        </p:par>
                        <p:par>
                          <p:cTn id="34" fill="hold">
                            <p:stCondLst>
                              <p:cond delay="2000"/>
                            </p:stCondLst>
                            <p:childTnLst>
                              <p:par>
                                <p:cTn id="35" presetID="1" presetClass="exit" presetSubtype="0" fill="hold" grpId="1" nodeType="afterEffect">
                                  <p:stCondLst>
                                    <p:cond delay="0"/>
                                  </p:stCondLst>
                                  <p:childTnLst>
                                    <p:set>
                                      <p:cBhvr>
                                        <p:cTn id="36" dur="1" fill="hold">
                                          <p:stCondLst>
                                            <p:cond delay="0"/>
                                          </p:stCondLst>
                                        </p:cTn>
                                        <p:tgtEl>
                                          <p:spTgt spid="2767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7" presetClass="entr" presetSubtype="8" fill="hold" grpId="0" nodeType="clickEffect">
                                  <p:stCondLst>
                                    <p:cond delay="0"/>
                                  </p:stCondLst>
                                  <p:childTnLst>
                                    <p:set>
                                      <p:cBhvr>
                                        <p:cTn id="40" dur="1" fill="hold">
                                          <p:stCondLst>
                                            <p:cond delay="0"/>
                                          </p:stCondLst>
                                        </p:cTn>
                                        <p:tgtEl>
                                          <p:spTgt spid="27655"/>
                                        </p:tgtEl>
                                        <p:attrNameLst>
                                          <p:attrName>style.visibility</p:attrName>
                                        </p:attrNameLst>
                                      </p:cBhvr>
                                      <p:to>
                                        <p:strVal val="visible"/>
                                      </p:to>
                                    </p:set>
                                    <p:anim calcmode="lin" valueType="num">
                                      <p:cBhvr additive="base">
                                        <p:cTn id="41" dur="2000" fill="hold"/>
                                        <p:tgtEl>
                                          <p:spTgt spid="27655"/>
                                        </p:tgtEl>
                                        <p:attrNameLst>
                                          <p:attrName>ppt_x</p:attrName>
                                        </p:attrNameLst>
                                      </p:cBhvr>
                                      <p:tavLst>
                                        <p:tav tm="0">
                                          <p:val>
                                            <p:strVal val="0-#ppt_w/2"/>
                                          </p:val>
                                        </p:tav>
                                        <p:tav tm="100000">
                                          <p:val>
                                            <p:strVal val="#ppt_x"/>
                                          </p:val>
                                        </p:tav>
                                      </p:tavLst>
                                    </p:anim>
                                    <p:anim calcmode="lin" valueType="num">
                                      <p:cBhvr additive="base">
                                        <p:cTn id="42" dur="2000" fill="hold"/>
                                        <p:tgtEl>
                                          <p:spTgt spid="27655"/>
                                        </p:tgtEl>
                                        <p:attrNameLst>
                                          <p:attrName>ppt_y</p:attrName>
                                        </p:attrNameLst>
                                      </p:cBhvr>
                                      <p:tavLst>
                                        <p:tav tm="0">
                                          <p:val>
                                            <p:strVal val="#ppt_y"/>
                                          </p:val>
                                        </p:tav>
                                        <p:tav tm="100000">
                                          <p:val>
                                            <p:strVal val="#ppt_y"/>
                                          </p:val>
                                        </p:tav>
                                      </p:tavLst>
                                    </p:anim>
                                  </p:childTnLst>
                                </p:cTn>
                              </p:par>
                            </p:childTnLst>
                          </p:cTn>
                        </p:par>
                        <p:par>
                          <p:cTn id="43" fill="hold">
                            <p:stCondLst>
                              <p:cond delay="2000"/>
                            </p:stCondLst>
                            <p:childTnLst>
                              <p:par>
                                <p:cTn id="44" presetID="7" presetClass="entr" presetSubtype="8"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additive="base">
                                        <p:cTn id="46" dur="2000" fill="hold"/>
                                        <p:tgtEl>
                                          <p:spTgt spid="26"/>
                                        </p:tgtEl>
                                        <p:attrNameLst>
                                          <p:attrName>ppt_x</p:attrName>
                                        </p:attrNameLst>
                                      </p:cBhvr>
                                      <p:tavLst>
                                        <p:tav tm="0">
                                          <p:val>
                                            <p:strVal val="0-#ppt_w/2"/>
                                          </p:val>
                                        </p:tav>
                                        <p:tav tm="100000">
                                          <p:val>
                                            <p:strVal val="#ppt_x"/>
                                          </p:val>
                                        </p:tav>
                                      </p:tavLst>
                                    </p:anim>
                                    <p:anim calcmode="lin" valueType="num">
                                      <p:cBhvr additive="base">
                                        <p:cTn id="47" dur="20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7" presetClass="exit" presetSubtype="8" fill="hold" grpId="1" nodeType="clickEffect">
                                  <p:stCondLst>
                                    <p:cond delay="0"/>
                                  </p:stCondLst>
                                  <p:childTnLst>
                                    <p:anim calcmode="lin" valueType="num">
                                      <p:cBhvr additive="base">
                                        <p:cTn id="51" dur="2000"/>
                                        <p:tgtEl>
                                          <p:spTgt spid="26"/>
                                        </p:tgtEl>
                                        <p:attrNameLst>
                                          <p:attrName>ppt_x</p:attrName>
                                        </p:attrNameLst>
                                      </p:cBhvr>
                                      <p:tavLst>
                                        <p:tav tm="0">
                                          <p:val>
                                            <p:strVal val="ppt_x"/>
                                          </p:val>
                                        </p:tav>
                                        <p:tav tm="100000">
                                          <p:val>
                                            <p:strVal val="0-ppt_w/2"/>
                                          </p:val>
                                        </p:tav>
                                      </p:tavLst>
                                    </p:anim>
                                    <p:anim calcmode="lin" valueType="num">
                                      <p:cBhvr additive="base">
                                        <p:cTn id="52" dur="2000"/>
                                        <p:tgtEl>
                                          <p:spTgt spid="26"/>
                                        </p:tgtEl>
                                        <p:attrNameLst>
                                          <p:attrName>ppt_y</p:attrName>
                                        </p:attrNameLst>
                                      </p:cBhvr>
                                      <p:tavLst>
                                        <p:tav tm="0">
                                          <p:val>
                                            <p:strVal val="ppt_y"/>
                                          </p:val>
                                        </p:tav>
                                        <p:tav tm="100000">
                                          <p:val>
                                            <p:strVal val="ppt_y"/>
                                          </p:val>
                                        </p:tav>
                                      </p:tavLst>
                                    </p:anim>
                                    <p:set>
                                      <p:cBhvr>
                                        <p:cTn id="53" dur="1" fill="hold">
                                          <p:stCondLst>
                                            <p:cond delay="1999"/>
                                          </p:stCondLst>
                                        </p:cTn>
                                        <p:tgtEl>
                                          <p:spTgt spid="26"/>
                                        </p:tgtEl>
                                        <p:attrNameLst>
                                          <p:attrName>style.visibility</p:attrName>
                                        </p:attrNameLst>
                                      </p:cBhvr>
                                      <p:to>
                                        <p:strVal val="hidden"/>
                                      </p:to>
                                    </p:set>
                                  </p:childTnLst>
                                </p:cTn>
                              </p:par>
                            </p:childTnLst>
                          </p:cTn>
                        </p:par>
                        <p:par>
                          <p:cTn id="54" fill="hold">
                            <p:stCondLst>
                              <p:cond delay="2000"/>
                            </p:stCondLst>
                            <p:childTnLst>
                              <p:par>
                                <p:cTn id="55" presetID="1" presetClass="exit" presetSubtype="0" fill="hold" grpId="1" nodeType="afterEffect">
                                  <p:stCondLst>
                                    <p:cond delay="0"/>
                                  </p:stCondLst>
                                  <p:childTnLst>
                                    <p:set>
                                      <p:cBhvr>
                                        <p:cTn id="56" dur="1" fill="hold">
                                          <p:stCondLst>
                                            <p:cond delay="0"/>
                                          </p:stCondLst>
                                        </p:cTn>
                                        <p:tgtEl>
                                          <p:spTgt spid="2765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7" presetClass="entr" presetSubtype="2" fill="hold" grpId="0" nodeType="clickEffect">
                                  <p:stCondLst>
                                    <p:cond delay="0"/>
                                  </p:stCondLst>
                                  <p:childTnLst>
                                    <p:set>
                                      <p:cBhvr>
                                        <p:cTn id="60" dur="1" fill="hold">
                                          <p:stCondLst>
                                            <p:cond delay="0"/>
                                          </p:stCondLst>
                                        </p:cTn>
                                        <p:tgtEl>
                                          <p:spTgt spid="27657"/>
                                        </p:tgtEl>
                                        <p:attrNameLst>
                                          <p:attrName>style.visibility</p:attrName>
                                        </p:attrNameLst>
                                      </p:cBhvr>
                                      <p:to>
                                        <p:strVal val="visible"/>
                                      </p:to>
                                    </p:set>
                                    <p:anim calcmode="lin" valueType="num">
                                      <p:cBhvr additive="base">
                                        <p:cTn id="61" dur="2000" fill="hold"/>
                                        <p:tgtEl>
                                          <p:spTgt spid="27657"/>
                                        </p:tgtEl>
                                        <p:attrNameLst>
                                          <p:attrName>ppt_x</p:attrName>
                                        </p:attrNameLst>
                                      </p:cBhvr>
                                      <p:tavLst>
                                        <p:tav tm="0">
                                          <p:val>
                                            <p:strVal val="1+#ppt_w/2"/>
                                          </p:val>
                                        </p:tav>
                                        <p:tav tm="100000">
                                          <p:val>
                                            <p:strVal val="#ppt_x"/>
                                          </p:val>
                                        </p:tav>
                                      </p:tavLst>
                                    </p:anim>
                                    <p:anim calcmode="lin" valueType="num">
                                      <p:cBhvr additive="base">
                                        <p:cTn id="62" dur="2000" fill="hold"/>
                                        <p:tgtEl>
                                          <p:spTgt spid="27657"/>
                                        </p:tgtEl>
                                        <p:attrNameLst>
                                          <p:attrName>ppt_y</p:attrName>
                                        </p:attrNameLst>
                                      </p:cBhvr>
                                      <p:tavLst>
                                        <p:tav tm="0">
                                          <p:val>
                                            <p:strVal val="#ppt_y"/>
                                          </p:val>
                                        </p:tav>
                                        <p:tav tm="100000">
                                          <p:val>
                                            <p:strVal val="#ppt_y"/>
                                          </p:val>
                                        </p:tav>
                                      </p:tavLst>
                                    </p:anim>
                                  </p:childTnLst>
                                </p:cTn>
                              </p:par>
                            </p:childTnLst>
                          </p:cTn>
                        </p:par>
                        <p:par>
                          <p:cTn id="63" fill="hold">
                            <p:stCondLst>
                              <p:cond delay="2000"/>
                            </p:stCondLst>
                            <p:childTnLst>
                              <p:par>
                                <p:cTn id="64" presetID="7" presetClass="entr" presetSubtype="2"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additive="base">
                                        <p:cTn id="66" dur="2000" fill="hold"/>
                                        <p:tgtEl>
                                          <p:spTgt spid="27"/>
                                        </p:tgtEl>
                                        <p:attrNameLst>
                                          <p:attrName>ppt_x</p:attrName>
                                        </p:attrNameLst>
                                      </p:cBhvr>
                                      <p:tavLst>
                                        <p:tav tm="0">
                                          <p:val>
                                            <p:strVal val="1+#ppt_w/2"/>
                                          </p:val>
                                        </p:tav>
                                        <p:tav tm="100000">
                                          <p:val>
                                            <p:strVal val="#ppt_x"/>
                                          </p:val>
                                        </p:tav>
                                      </p:tavLst>
                                    </p:anim>
                                    <p:anim calcmode="lin" valueType="num">
                                      <p:cBhvr additive="base">
                                        <p:cTn id="67" dur="2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7" presetClass="exit" presetSubtype="2" fill="hold" grpId="1" nodeType="clickEffect">
                                  <p:stCondLst>
                                    <p:cond delay="0"/>
                                  </p:stCondLst>
                                  <p:childTnLst>
                                    <p:anim calcmode="lin" valueType="num">
                                      <p:cBhvr additive="base">
                                        <p:cTn id="71" dur="2000"/>
                                        <p:tgtEl>
                                          <p:spTgt spid="27"/>
                                        </p:tgtEl>
                                        <p:attrNameLst>
                                          <p:attrName>ppt_x</p:attrName>
                                        </p:attrNameLst>
                                      </p:cBhvr>
                                      <p:tavLst>
                                        <p:tav tm="0">
                                          <p:val>
                                            <p:strVal val="ppt_x"/>
                                          </p:val>
                                        </p:tav>
                                        <p:tav tm="100000">
                                          <p:val>
                                            <p:strVal val="1+ppt_w/2"/>
                                          </p:val>
                                        </p:tav>
                                      </p:tavLst>
                                    </p:anim>
                                    <p:anim calcmode="lin" valueType="num">
                                      <p:cBhvr additive="base">
                                        <p:cTn id="72" dur="2000"/>
                                        <p:tgtEl>
                                          <p:spTgt spid="27"/>
                                        </p:tgtEl>
                                        <p:attrNameLst>
                                          <p:attrName>ppt_y</p:attrName>
                                        </p:attrNameLst>
                                      </p:cBhvr>
                                      <p:tavLst>
                                        <p:tav tm="0">
                                          <p:val>
                                            <p:strVal val="ppt_y"/>
                                          </p:val>
                                        </p:tav>
                                        <p:tav tm="100000">
                                          <p:val>
                                            <p:strVal val="ppt_y"/>
                                          </p:val>
                                        </p:tav>
                                      </p:tavLst>
                                    </p:anim>
                                    <p:set>
                                      <p:cBhvr>
                                        <p:cTn id="73" dur="1" fill="hold">
                                          <p:stCondLst>
                                            <p:cond delay="1999"/>
                                          </p:stCondLst>
                                        </p:cTn>
                                        <p:tgtEl>
                                          <p:spTgt spid="27"/>
                                        </p:tgtEl>
                                        <p:attrNameLst>
                                          <p:attrName>style.visibility</p:attrName>
                                        </p:attrNameLst>
                                      </p:cBhvr>
                                      <p:to>
                                        <p:strVal val="hidden"/>
                                      </p:to>
                                    </p:set>
                                  </p:childTnLst>
                                </p:cTn>
                              </p:par>
                            </p:childTnLst>
                          </p:cTn>
                        </p:par>
                        <p:par>
                          <p:cTn id="74" fill="hold">
                            <p:stCondLst>
                              <p:cond delay="2000"/>
                            </p:stCondLst>
                            <p:childTnLst>
                              <p:par>
                                <p:cTn id="75" presetID="1" presetClass="exit" presetSubtype="0" fill="hold" grpId="1" nodeType="afterEffect">
                                  <p:stCondLst>
                                    <p:cond delay="0"/>
                                  </p:stCondLst>
                                  <p:childTnLst>
                                    <p:set>
                                      <p:cBhvr>
                                        <p:cTn id="76" dur="1" fill="hold">
                                          <p:stCondLst>
                                            <p:cond delay="0"/>
                                          </p:stCondLst>
                                        </p:cTn>
                                        <p:tgtEl>
                                          <p:spTgt spid="27657"/>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659"/>
                                        </p:tgtEl>
                                        <p:attrNameLst>
                                          <p:attrName>style.visibility</p:attrName>
                                        </p:attrNameLst>
                                      </p:cBhvr>
                                      <p:to>
                                        <p:strVal val="visible"/>
                                      </p:to>
                                    </p:set>
                                  </p:childTnLst>
                                </p:cTn>
                              </p:par>
                            </p:childTnLst>
                          </p:cTn>
                        </p:par>
                        <p:par>
                          <p:cTn id="81" fill="hold">
                            <p:stCondLst>
                              <p:cond delay="0"/>
                            </p:stCondLst>
                            <p:childTnLst>
                              <p:par>
                                <p:cTn id="82" presetID="7" presetClass="entr" presetSubtype="2" fill="hold" grpId="0" nodeType="afterEffect">
                                  <p:stCondLst>
                                    <p:cond delay="0"/>
                                  </p:stCondLst>
                                  <p:childTnLst>
                                    <p:set>
                                      <p:cBhvr>
                                        <p:cTn id="83" dur="1" fill="hold">
                                          <p:stCondLst>
                                            <p:cond delay="0"/>
                                          </p:stCondLst>
                                        </p:cTn>
                                        <p:tgtEl>
                                          <p:spTgt spid="28"/>
                                        </p:tgtEl>
                                        <p:attrNameLst>
                                          <p:attrName>style.visibility</p:attrName>
                                        </p:attrNameLst>
                                      </p:cBhvr>
                                      <p:to>
                                        <p:strVal val="visible"/>
                                      </p:to>
                                    </p:set>
                                    <p:anim calcmode="lin" valueType="num">
                                      <p:cBhvr additive="base">
                                        <p:cTn id="84" dur="2000" fill="hold"/>
                                        <p:tgtEl>
                                          <p:spTgt spid="28"/>
                                        </p:tgtEl>
                                        <p:attrNameLst>
                                          <p:attrName>ppt_x</p:attrName>
                                        </p:attrNameLst>
                                      </p:cBhvr>
                                      <p:tavLst>
                                        <p:tav tm="0">
                                          <p:val>
                                            <p:strVal val="1+#ppt_w/2"/>
                                          </p:val>
                                        </p:tav>
                                        <p:tav tm="100000">
                                          <p:val>
                                            <p:strVal val="#ppt_x"/>
                                          </p:val>
                                        </p:tav>
                                      </p:tavLst>
                                    </p:anim>
                                    <p:anim calcmode="lin" valueType="num">
                                      <p:cBhvr additive="base">
                                        <p:cTn id="85" dur="2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7" presetClass="exit" presetSubtype="2" fill="hold" grpId="1" nodeType="clickEffect">
                                  <p:stCondLst>
                                    <p:cond delay="0"/>
                                  </p:stCondLst>
                                  <p:childTnLst>
                                    <p:anim calcmode="lin" valueType="num">
                                      <p:cBhvr additive="base">
                                        <p:cTn id="89" dur="2000"/>
                                        <p:tgtEl>
                                          <p:spTgt spid="28"/>
                                        </p:tgtEl>
                                        <p:attrNameLst>
                                          <p:attrName>ppt_x</p:attrName>
                                        </p:attrNameLst>
                                      </p:cBhvr>
                                      <p:tavLst>
                                        <p:tav tm="0">
                                          <p:val>
                                            <p:strVal val="ppt_x"/>
                                          </p:val>
                                        </p:tav>
                                        <p:tav tm="100000">
                                          <p:val>
                                            <p:strVal val="1+ppt_w/2"/>
                                          </p:val>
                                        </p:tav>
                                      </p:tavLst>
                                    </p:anim>
                                    <p:anim calcmode="lin" valueType="num">
                                      <p:cBhvr additive="base">
                                        <p:cTn id="90" dur="2000"/>
                                        <p:tgtEl>
                                          <p:spTgt spid="28"/>
                                        </p:tgtEl>
                                        <p:attrNameLst>
                                          <p:attrName>ppt_y</p:attrName>
                                        </p:attrNameLst>
                                      </p:cBhvr>
                                      <p:tavLst>
                                        <p:tav tm="0">
                                          <p:val>
                                            <p:strVal val="ppt_y"/>
                                          </p:val>
                                        </p:tav>
                                        <p:tav tm="100000">
                                          <p:val>
                                            <p:strVal val="ppt_y"/>
                                          </p:val>
                                        </p:tav>
                                      </p:tavLst>
                                    </p:anim>
                                    <p:set>
                                      <p:cBhvr>
                                        <p:cTn id="91" dur="1" fill="hold">
                                          <p:stCondLst>
                                            <p:cond delay="1999"/>
                                          </p:stCondLst>
                                        </p:cTn>
                                        <p:tgtEl>
                                          <p:spTgt spid="28"/>
                                        </p:tgtEl>
                                        <p:attrNameLst>
                                          <p:attrName>style.visibility</p:attrName>
                                        </p:attrNameLst>
                                      </p:cBhvr>
                                      <p:to>
                                        <p:strVal val="hidden"/>
                                      </p:to>
                                    </p:set>
                                  </p:childTnLst>
                                </p:cTn>
                              </p:par>
                            </p:childTnLst>
                          </p:cTn>
                        </p:par>
                        <p:par>
                          <p:cTn id="92" fill="hold">
                            <p:stCondLst>
                              <p:cond delay="2000"/>
                            </p:stCondLst>
                            <p:childTnLst>
                              <p:par>
                                <p:cTn id="93" presetID="1" presetClass="exit" presetSubtype="0" fill="hold" grpId="1" nodeType="afterEffect">
                                  <p:stCondLst>
                                    <p:cond delay="0"/>
                                  </p:stCondLst>
                                  <p:childTnLst>
                                    <p:set>
                                      <p:cBhvr>
                                        <p:cTn id="94" dur="1" fill="hold">
                                          <p:stCondLst>
                                            <p:cond delay="0"/>
                                          </p:stCondLst>
                                        </p:cTn>
                                        <p:tgtEl>
                                          <p:spTgt spid="27659"/>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7661"/>
                                        </p:tgtEl>
                                        <p:attrNameLst>
                                          <p:attrName>style.visibility</p:attrName>
                                        </p:attrNameLst>
                                      </p:cBhvr>
                                      <p:to>
                                        <p:strVal val="visible"/>
                                      </p:to>
                                    </p:set>
                                  </p:childTnLst>
                                </p:cTn>
                              </p:par>
                            </p:childTnLst>
                          </p:cTn>
                        </p:par>
                        <p:par>
                          <p:cTn id="99" fill="hold">
                            <p:stCondLst>
                              <p:cond delay="0"/>
                            </p:stCondLst>
                            <p:childTnLst>
                              <p:par>
                                <p:cTn id="100" presetID="7" presetClass="entr" presetSubtype="2" fill="hold" grpId="0" nodeType="afterEffect">
                                  <p:stCondLst>
                                    <p:cond delay="0"/>
                                  </p:stCondLst>
                                  <p:childTnLst>
                                    <p:set>
                                      <p:cBhvr>
                                        <p:cTn id="101" dur="1" fill="hold">
                                          <p:stCondLst>
                                            <p:cond delay="0"/>
                                          </p:stCondLst>
                                        </p:cTn>
                                        <p:tgtEl>
                                          <p:spTgt spid="29"/>
                                        </p:tgtEl>
                                        <p:attrNameLst>
                                          <p:attrName>style.visibility</p:attrName>
                                        </p:attrNameLst>
                                      </p:cBhvr>
                                      <p:to>
                                        <p:strVal val="visible"/>
                                      </p:to>
                                    </p:set>
                                    <p:anim calcmode="lin" valueType="num">
                                      <p:cBhvr additive="base">
                                        <p:cTn id="102" dur="2000" fill="hold"/>
                                        <p:tgtEl>
                                          <p:spTgt spid="29"/>
                                        </p:tgtEl>
                                        <p:attrNameLst>
                                          <p:attrName>ppt_x</p:attrName>
                                        </p:attrNameLst>
                                      </p:cBhvr>
                                      <p:tavLst>
                                        <p:tav tm="0">
                                          <p:val>
                                            <p:strVal val="1+#ppt_w/2"/>
                                          </p:val>
                                        </p:tav>
                                        <p:tav tm="100000">
                                          <p:val>
                                            <p:strVal val="#ppt_x"/>
                                          </p:val>
                                        </p:tav>
                                      </p:tavLst>
                                    </p:anim>
                                    <p:anim calcmode="lin" valueType="num">
                                      <p:cBhvr additive="base">
                                        <p:cTn id="103" dur="2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7" presetClass="exit" presetSubtype="2" fill="hold" grpId="1" nodeType="clickEffect">
                                  <p:stCondLst>
                                    <p:cond delay="0"/>
                                  </p:stCondLst>
                                  <p:childTnLst>
                                    <p:anim calcmode="lin" valueType="num">
                                      <p:cBhvr additive="base">
                                        <p:cTn id="107" dur="2000"/>
                                        <p:tgtEl>
                                          <p:spTgt spid="29"/>
                                        </p:tgtEl>
                                        <p:attrNameLst>
                                          <p:attrName>ppt_x</p:attrName>
                                        </p:attrNameLst>
                                      </p:cBhvr>
                                      <p:tavLst>
                                        <p:tav tm="0">
                                          <p:val>
                                            <p:strVal val="ppt_x"/>
                                          </p:val>
                                        </p:tav>
                                        <p:tav tm="100000">
                                          <p:val>
                                            <p:strVal val="1+ppt_w/2"/>
                                          </p:val>
                                        </p:tav>
                                      </p:tavLst>
                                    </p:anim>
                                    <p:anim calcmode="lin" valueType="num">
                                      <p:cBhvr additive="base">
                                        <p:cTn id="108" dur="2000"/>
                                        <p:tgtEl>
                                          <p:spTgt spid="29"/>
                                        </p:tgtEl>
                                        <p:attrNameLst>
                                          <p:attrName>ppt_y</p:attrName>
                                        </p:attrNameLst>
                                      </p:cBhvr>
                                      <p:tavLst>
                                        <p:tav tm="0">
                                          <p:val>
                                            <p:strVal val="ppt_y"/>
                                          </p:val>
                                        </p:tav>
                                        <p:tav tm="100000">
                                          <p:val>
                                            <p:strVal val="ppt_y"/>
                                          </p:val>
                                        </p:tav>
                                      </p:tavLst>
                                    </p:anim>
                                    <p:set>
                                      <p:cBhvr>
                                        <p:cTn id="109" dur="1" fill="hold">
                                          <p:stCondLst>
                                            <p:cond delay="1999"/>
                                          </p:stCondLst>
                                        </p:cTn>
                                        <p:tgtEl>
                                          <p:spTgt spid="29"/>
                                        </p:tgtEl>
                                        <p:attrNameLst>
                                          <p:attrName>style.visibility</p:attrName>
                                        </p:attrNameLst>
                                      </p:cBhvr>
                                      <p:to>
                                        <p:strVal val="hidden"/>
                                      </p:to>
                                    </p:set>
                                  </p:childTnLst>
                                </p:cTn>
                              </p:par>
                            </p:childTnLst>
                          </p:cTn>
                        </p:par>
                        <p:par>
                          <p:cTn id="110" fill="hold">
                            <p:stCondLst>
                              <p:cond delay="2000"/>
                            </p:stCondLst>
                            <p:childTnLst>
                              <p:par>
                                <p:cTn id="111" presetID="1" presetClass="exit" presetSubtype="0" fill="hold" grpId="1" nodeType="afterEffect">
                                  <p:stCondLst>
                                    <p:cond delay="0"/>
                                  </p:stCondLst>
                                  <p:childTnLst>
                                    <p:set>
                                      <p:cBhvr>
                                        <p:cTn id="112" dur="1" fill="hold">
                                          <p:stCondLst>
                                            <p:cond delay="0"/>
                                          </p:stCondLst>
                                        </p:cTn>
                                        <p:tgtEl>
                                          <p:spTgt spid="27661"/>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7663"/>
                                        </p:tgtEl>
                                        <p:attrNameLst>
                                          <p:attrName>style.visibility</p:attrName>
                                        </p:attrNameLst>
                                      </p:cBhvr>
                                      <p:to>
                                        <p:strVal val="visible"/>
                                      </p:to>
                                    </p:set>
                                  </p:childTnLst>
                                </p:cTn>
                              </p:par>
                            </p:childTnLst>
                          </p:cTn>
                        </p:par>
                        <p:par>
                          <p:cTn id="117" fill="hold">
                            <p:stCondLst>
                              <p:cond delay="0"/>
                            </p:stCondLst>
                            <p:childTnLst>
                              <p:par>
                                <p:cTn id="118" presetID="7" presetClass="entr" presetSubtype="8"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 calcmode="lin" valueType="num">
                                      <p:cBhvr additive="base">
                                        <p:cTn id="120" dur="2000" fill="hold"/>
                                        <p:tgtEl>
                                          <p:spTgt spid="30"/>
                                        </p:tgtEl>
                                        <p:attrNameLst>
                                          <p:attrName>ppt_x</p:attrName>
                                        </p:attrNameLst>
                                      </p:cBhvr>
                                      <p:tavLst>
                                        <p:tav tm="0">
                                          <p:val>
                                            <p:strVal val="0-#ppt_w/2"/>
                                          </p:val>
                                        </p:tav>
                                        <p:tav tm="100000">
                                          <p:val>
                                            <p:strVal val="#ppt_x"/>
                                          </p:val>
                                        </p:tav>
                                      </p:tavLst>
                                    </p:anim>
                                    <p:anim calcmode="lin" valueType="num">
                                      <p:cBhvr additive="base">
                                        <p:cTn id="121" dur="2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7" presetClass="exit" presetSubtype="8" fill="hold" grpId="1" nodeType="clickEffect">
                                  <p:stCondLst>
                                    <p:cond delay="0"/>
                                  </p:stCondLst>
                                  <p:childTnLst>
                                    <p:anim calcmode="lin" valueType="num">
                                      <p:cBhvr additive="base">
                                        <p:cTn id="125" dur="2000"/>
                                        <p:tgtEl>
                                          <p:spTgt spid="30"/>
                                        </p:tgtEl>
                                        <p:attrNameLst>
                                          <p:attrName>ppt_x</p:attrName>
                                        </p:attrNameLst>
                                      </p:cBhvr>
                                      <p:tavLst>
                                        <p:tav tm="0">
                                          <p:val>
                                            <p:strVal val="ppt_x"/>
                                          </p:val>
                                        </p:tav>
                                        <p:tav tm="100000">
                                          <p:val>
                                            <p:strVal val="0-ppt_w/2"/>
                                          </p:val>
                                        </p:tav>
                                      </p:tavLst>
                                    </p:anim>
                                    <p:anim calcmode="lin" valueType="num">
                                      <p:cBhvr additive="base">
                                        <p:cTn id="126" dur="2000"/>
                                        <p:tgtEl>
                                          <p:spTgt spid="30"/>
                                        </p:tgtEl>
                                        <p:attrNameLst>
                                          <p:attrName>ppt_y</p:attrName>
                                        </p:attrNameLst>
                                      </p:cBhvr>
                                      <p:tavLst>
                                        <p:tav tm="0">
                                          <p:val>
                                            <p:strVal val="ppt_y"/>
                                          </p:val>
                                        </p:tav>
                                        <p:tav tm="100000">
                                          <p:val>
                                            <p:strVal val="ppt_y"/>
                                          </p:val>
                                        </p:tav>
                                      </p:tavLst>
                                    </p:anim>
                                    <p:set>
                                      <p:cBhvr>
                                        <p:cTn id="127" dur="1" fill="hold">
                                          <p:stCondLst>
                                            <p:cond delay="1999"/>
                                          </p:stCondLst>
                                        </p:cTn>
                                        <p:tgtEl>
                                          <p:spTgt spid="30"/>
                                        </p:tgtEl>
                                        <p:attrNameLst>
                                          <p:attrName>style.visibility</p:attrName>
                                        </p:attrNameLst>
                                      </p:cBhvr>
                                      <p:to>
                                        <p:strVal val="hidden"/>
                                      </p:to>
                                    </p:set>
                                  </p:childTnLst>
                                </p:cTn>
                              </p:par>
                            </p:childTnLst>
                          </p:cTn>
                        </p:par>
                        <p:par>
                          <p:cTn id="128" fill="hold">
                            <p:stCondLst>
                              <p:cond delay="2000"/>
                            </p:stCondLst>
                            <p:childTnLst>
                              <p:par>
                                <p:cTn id="129" presetID="1" presetClass="exit" presetSubtype="0" fill="hold" grpId="1" nodeType="afterEffect">
                                  <p:stCondLst>
                                    <p:cond delay="0"/>
                                  </p:stCondLst>
                                  <p:childTnLst>
                                    <p:set>
                                      <p:cBhvr>
                                        <p:cTn id="130" dur="1" fill="hold">
                                          <p:stCondLst>
                                            <p:cond delay="0"/>
                                          </p:stCondLst>
                                        </p:cTn>
                                        <p:tgtEl>
                                          <p:spTgt spid="27663"/>
                                        </p:tgtEl>
                                        <p:attrNameLst>
                                          <p:attrName>style.visibility</p:attrName>
                                        </p:attrNameLst>
                                      </p:cBhvr>
                                      <p:to>
                                        <p:strVal val="hidden"/>
                                      </p:to>
                                    </p:set>
                                  </p:childTnLst>
                                </p:cTn>
                              </p:par>
                            </p:childTnLst>
                          </p:cTn>
                        </p:par>
                        <p:par>
                          <p:cTn id="131" fill="hold">
                            <p:stCondLst>
                              <p:cond delay="2000"/>
                            </p:stCondLst>
                            <p:childTnLst>
                              <p:par>
                                <p:cTn id="132" presetID="1" presetClass="exit" presetSubtype="0" fill="hold" grpId="2" nodeType="afterEffect">
                                  <p:stCondLst>
                                    <p:cond delay="0"/>
                                  </p:stCondLst>
                                  <p:childTnLst>
                                    <p:set>
                                      <p:cBhvr>
                                        <p:cTn id="133" dur="1" fill="hold">
                                          <p:stCondLst>
                                            <p:cond delay="0"/>
                                          </p:stCondLst>
                                        </p:cTn>
                                        <p:tgtEl>
                                          <p:spTgt spid="27663"/>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27678"/>
                                        </p:tgtEl>
                                        <p:attrNameLst>
                                          <p:attrName>style.visibility</p:attrName>
                                        </p:attrNameLst>
                                      </p:cBhvr>
                                      <p:to>
                                        <p:strVal val="visible"/>
                                      </p:to>
                                    </p:set>
                                  </p:childTnLst>
                                </p:cTn>
                              </p:par>
                            </p:childTnLst>
                          </p:cTn>
                        </p:par>
                        <p:par>
                          <p:cTn id="138" fill="hold">
                            <p:stCondLst>
                              <p:cond delay="0"/>
                            </p:stCondLst>
                            <p:childTnLst>
                              <p:par>
                                <p:cTn id="139" presetID="7" presetClass="entr" presetSubtype="8" fill="hold" grpId="0" nodeType="afterEffect">
                                  <p:stCondLst>
                                    <p:cond delay="0"/>
                                  </p:stCondLst>
                                  <p:childTnLst>
                                    <p:set>
                                      <p:cBhvr>
                                        <p:cTn id="140" dur="1" fill="hold">
                                          <p:stCondLst>
                                            <p:cond delay="0"/>
                                          </p:stCondLst>
                                        </p:cTn>
                                        <p:tgtEl>
                                          <p:spTgt spid="31"/>
                                        </p:tgtEl>
                                        <p:attrNameLst>
                                          <p:attrName>style.visibility</p:attrName>
                                        </p:attrNameLst>
                                      </p:cBhvr>
                                      <p:to>
                                        <p:strVal val="visible"/>
                                      </p:to>
                                    </p:set>
                                    <p:anim calcmode="lin" valueType="num">
                                      <p:cBhvr additive="base">
                                        <p:cTn id="141" dur="2000" fill="hold"/>
                                        <p:tgtEl>
                                          <p:spTgt spid="31"/>
                                        </p:tgtEl>
                                        <p:attrNameLst>
                                          <p:attrName>ppt_x</p:attrName>
                                        </p:attrNameLst>
                                      </p:cBhvr>
                                      <p:tavLst>
                                        <p:tav tm="0">
                                          <p:val>
                                            <p:strVal val="0-#ppt_w/2"/>
                                          </p:val>
                                        </p:tav>
                                        <p:tav tm="100000">
                                          <p:val>
                                            <p:strVal val="#ppt_x"/>
                                          </p:val>
                                        </p:tav>
                                      </p:tavLst>
                                    </p:anim>
                                    <p:anim calcmode="lin" valueType="num">
                                      <p:cBhvr additive="base">
                                        <p:cTn id="142" dur="20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7" presetClass="exit" presetSubtype="8" fill="hold" grpId="1" nodeType="clickEffect">
                                  <p:stCondLst>
                                    <p:cond delay="0"/>
                                  </p:stCondLst>
                                  <p:childTnLst>
                                    <p:anim calcmode="lin" valueType="num">
                                      <p:cBhvr additive="base">
                                        <p:cTn id="146" dur="2000"/>
                                        <p:tgtEl>
                                          <p:spTgt spid="31"/>
                                        </p:tgtEl>
                                        <p:attrNameLst>
                                          <p:attrName>ppt_x</p:attrName>
                                        </p:attrNameLst>
                                      </p:cBhvr>
                                      <p:tavLst>
                                        <p:tav tm="0">
                                          <p:val>
                                            <p:strVal val="ppt_x"/>
                                          </p:val>
                                        </p:tav>
                                        <p:tav tm="100000">
                                          <p:val>
                                            <p:strVal val="0-ppt_w/2"/>
                                          </p:val>
                                        </p:tav>
                                      </p:tavLst>
                                    </p:anim>
                                    <p:anim calcmode="lin" valueType="num">
                                      <p:cBhvr additive="base">
                                        <p:cTn id="147" dur="2000"/>
                                        <p:tgtEl>
                                          <p:spTgt spid="31"/>
                                        </p:tgtEl>
                                        <p:attrNameLst>
                                          <p:attrName>ppt_y</p:attrName>
                                        </p:attrNameLst>
                                      </p:cBhvr>
                                      <p:tavLst>
                                        <p:tav tm="0">
                                          <p:val>
                                            <p:strVal val="ppt_y"/>
                                          </p:val>
                                        </p:tav>
                                        <p:tav tm="100000">
                                          <p:val>
                                            <p:strVal val="ppt_y"/>
                                          </p:val>
                                        </p:tav>
                                      </p:tavLst>
                                    </p:anim>
                                    <p:set>
                                      <p:cBhvr>
                                        <p:cTn id="148" dur="1" fill="hold">
                                          <p:stCondLst>
                                            <p:cond delay="1999"/>
                                          </p:stCondLst>
                                        </p:cTn>
                                        <p:tgtEl>
                                          <p:spTgt spid="31"/>
                                        </p:tgtEl>
                                        <p:attrNameLst>
                                          <p:attrName>style.visibility</p:attrName>
                                        </p:attrNameLst>
                                      </p:cBhvr>
                                      <p:to>
                                        <p:strVal val="hidden"/>
                                      </p:to>
                                    </p:set>
                                  </p:childTnLst>
                                </p:cTn>
                              </p:par>
                            </p:childTnLst>
                          </p:cTn>
                        </p:par>
                        <p:par>
                          <p:cTn id="149" fill="hold">
                            <p:stCondLst>
                              <p:cond delay="2000"/>
                            </p:stCondLst>
                            <p:childTnLst>
                              <p:par>
                                <p:cTn id="150" presetID="1" presetClass="exit" presetSubtype="0" fill="hold" grpId="1" nodeType="afterEffect">
                                  <p:stCondLst>
                                    <p:cond delay="0"/>
                                  </p:stCondLst>
                                  <p:childTnLst>
                                    <p:set>
                                      <p:cBhvr>
                                        <p:cTn id="151" dur="1" fill="hold">
                                          <p:stCondLst>
                                            <p:cond delay="0"/>
                                          </p:stCondLst>
                                        </p:cTn>
                                        <p:tgtEl>
                                          <p:spTgt spid="27678"/>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27677"/>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27673"/>
                                        </p:tgtEl>
                                        <p:attrNameLst>
                                          <p:attrName>style.visibility</p:attrName>
                                        </p:attrNameLst>
                                      </p:cBhvr>
                                      <p:to>
                                        <p:strVal val="visible"/>
                                      </p:to>
                                    </p:set>
                                  </p:childTnLst>
                                </p:cTn>
                              </p:par>
                            </p:childTnLst>
                          </p:cTn>
                        </p:par>
                        <p:par>
                          <p:cTn id="158" fill="hold">
                            <p:stCondLst>
                              <p:cond delay="0"/>
                            </p:stCondLst>
                            <p:childTnLst>
                              <p:par>
                                <p:cTn id="159" presetID="7" presetClass="entr" presetSubtype="2" fill="hold" grpId="0" nodeType="afterEffect">
                                  <p:stCondLst>
                                    <p:cond delay="0"/>
                                  </p:stCondLst>
                                  <p:childTnLst>
                                    <p:set>
                                      <p:cBhvr>
                                        <p:cTn id="160" dur="1" fill="hold">
                                          <p:stCondLst>
                                            <p:cond delay="0"/>
                                          </p:stCondLst>
                                        </p:cTn>
                                        <p:tgtEl>
                                          <p:spTgt spid="32"/>
                                        </p:tgtEl>
                                        <p:attrNameLst>
                                          <p:attrName>style.visibility</p:attrName>
                                        </p:attrNameLst>
                                      </p:cBhvr>
                                      <p:to>
                                        <p:strVal val="visible"/>
                                      </p:to>
                                    </p:set>
                                    <p:anim calcmode="lin" valueType="num">
                                      <p:cBhvr additive="base">
                                        <p:cTn id="161" dur="2000" fill="hold"/>
                                        <p:tgtEl>
                                          <p:spTgt spid="32"/>
                                        </p:tgtEl>
                                        <p:attrNameLst>
                                          <p:attrName>ppt_x</p:attrName>
                                        </p:attrNameLst>
                                      </p:cBhvr>
                                      <p:tavLst>
                                        <p:tav tm="0">
                                          <p:val>
                                            <p:strVal val="1+#ppt_w/2"/>
                                          </p:val>
                                        </p:tav>
                                        <p:tav tm="100000">
                                          <p:val>
                                            <p:strVal val="#ppt_x"/>
                                          </p:val>
                                        </p:tav>
                                      </p:tavLst>
                                    </p:anim>
                                    <p:anim calcmode="lin" valueType="num">
                                      <p:cBhvr additive="base">
                                        <p:cTn id="162" dur="20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7" presetClass="exit" presetSubtype="2" fill="hold" grpId="1" nodeType="clickEffect">
                                  <p:stCondLst>
                                    <p:cond delay="0"/>
                                  </p:stCondLst>
                                  <p:childTnLst>
                                    <p:anim calcmode="lin" valueType="num">
                                      <p:cBhvr additive="base">
                                        <p:cTn id="166" dur="2000"/>
                                        <p:tgtEl>
                                          <p:spTgt spid="32"/>
                                        </p:tgtEl>
                                        <p:attrNameLst>
                                          <p:attrName>ppt_x</p:attrName>
                                        </p:attrNameLst>
                                      </p:cBhvr>
                                      <p:tavLst>
                                        <p:tav tm="0">
                                          <p:val>
                                            <p:strVal val="ppt_x"/>
                                          </p:val>
                                        </p:tav>
                                        <p:tav tm="100000">
                                          <p:val>
                                            <p:strVal val="1+ppt_w/2"/>
                                          </p:val>
                                        </p:tav>
                                      </p:tavLst>
                                    </p:anim>
                                    <p:anim calcmode="lin" valueType="num">
                                      <p:cBhvr additive="base">
                                        <p:cTn id="167" dur="2000"/>
                                        <p:tgtEl>
                                          <p:spTgt spid="32"/>
                                        </p:tgtEl>
                                        <p:attrNameLst>
                                          <p:attrName>ppt_y</p:attrName>
                                        </p:attrNameLst>
                                      </p:cBhvr>
                                      <p:tavLst>
                                        <p:tav tm="0">
                                          <p:val>
                                            <p:strVal val="ppt_y"/>
                                          </p:val>
                                        </p:tav>
                                        <p:tav tm="100000">
                                          <p:val>
                                            <p:strVal val="ppt_y"/>
                                          </p:val>
                                        </p:tav>
                                      </p:tavLst>
                                    </p:anim>
                                    <p:set>
                                      <p:cBhvr>
                                        <p:cTn id="168" dur="1" fill="hold">
                                          <p:stCondLst>
                                            <p:cond delay="1999"/>
                                          </p:stCondLst>
                                        </p:cTn>
                                        <p:tgtEl>
                                          <p:spTgt spid="32"/>
                                        </p:tgtEl>
                                        <p:attrNameLst>
                                          <p:attrName>style.visibility</p:attrName>
                                        </p:attrNameLst>
                                      </p:cBhvr>
                                      <p:to>
                                        <p:strVal val="hidden"/>
                                      </p:to>
                                    </p:set>
                                  </p:childTnLst>
                                </p:cTn>
                              </p:par>
                            </p:childTnLst>
                          </p:cTn>
                        </p:par>
                        <p:par>
                          <p:cTn id="169" fill="hold">
                            <p:stCondLst>
                              <p:cond delay="2000"/>
                            </p:stCondLst>
                            <p:childTnLst>
                              <p:par>
                                <p:cTn id="170" presetID="1" presetClass="exit" presetSubtype="0" fill="hold" grpId="1" nodeType="afterEffect">
                                  <p:stCondLst>
                                    <p:cond delay="0"/>
                                  </p:stCondLst>
                                  <p:childTnLst>
                                    <p:set>
                                      <p:cBhvr>
                                        <p:cTn id="171" dur="1" fill="hold">
                                          <p:stCondLst>
                                            <p:cond delay="0"/>
                                          </p:stCondLst>
                                        </p:cTn>
                                        <p:tgtEl>
                                          <p:spTgt spid="27673"/>
                                        </p:tgtEl>
                                        <p:attrNameLst>
                                          <p:attrName>style.visibility</p:attrName>
                                        </p:attrNameLst>
                                      </p:cBhvr>
                                      <p:to>
                                        <p:strVal val="hidden"/>
                                      </p:to>
                                    </p:set>
                                  </p:childTnLst>
                                </p:cTn>
                              </p:par>
                              <p:par>
                                <p:cTn id="172" presetID="1" presetClass="exit" presetSubtype="0" fill="hold" grpId="1" nodeType="withEffect">
                                  <p:stCondLst>
                                    <p:cond delay="0"/>
                                  </p:stCondLst>
                                  <p:childTnLst>
                                    <p:set>
                                      <p:cBhvr>
                                        <p:cTn id="173" dur="1" fill="hold">
                                          <p:stCondLst>
                                            <p:cond delay="0"/>
                                          </p:stCondLst>
                                        </p:cTn>
                                        <p:tgtEl>
                                          <p:spTgt spid="27677"/>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27674"/>
                                        </p:tgtEl>
                                        <p:attrNameLst>
                                          <p:attrName>style.visibility</p:attrName>
                                        </p:attrNameLst>
                                      </p:cBhvr>
                                      <p:to>
                                        <p:strVal val="visible"/>
                                      </p:to>
                                    </p:set>
                                  </p:childTnLst>
                                </p:cTn>
                              </p:par>
                            </p:childTnLst>
                          </p:cTn>
                        </p:par>
                        <p:par>
                          <p:cTn id="178" fill="hold">
                            <p:stCondLst>
                              <p:cond delay="0"/>
                            </p:stCondLst>
                            <p:childTnLst>
                              <p:par>
                                <p:cTn id="179" presetID="7" presetClass="entr" presetSubtype="2" fill="hold" grpId="0" nodeType="afterEffect">
                                  <p:stCondLst>
                                    <p:cond delay="0"/>
                                  </p:stCondLst>
                                  <p:childTnLst>
                                    <p:set>
                                      <p:cBhvr>
                                        <p:cTn id="180" dur="1" fill="hold">
                                          <p:stCondLst>
                                            <p:cond delay="0"/>
                                          </p:stCondLst>
                                        </p:cTn>
                                        <p:tgtEl>
                                          <p:spTgt spid="33"/>
                                        </p:tgtEl>
                                        <p:attrNameLst>
                                          <p:attrName>style.visibility</p:attrName>
                                        </p:attrNameLst>
                                      </p:cBhvr>
                                      <p:to>
                                        <p:strVal val="visible"/>
                                      </p:to>
                                    </p:set>
                                    <p:anim calcmode="lin" valueType="num">
                                      <p:cBhvr additive="base">
                                        <p:cTn id="181" dur="2000" fill="hold"/>
                                        <p:tgtEl>
                                          <p:spTgt spid="33"/>
                                        </p:tgtEl>
                                        <p:attrNameLst>
                                          <p:attrName>ppt_x</p:attrName>
                                        </p:attrNameLst>
                                      </p:cBhvr>
                                      <p:tavLst>
                                        <p:tav tm="0">
                                          <p:val>
                                            <p:strVal val="1+#ppt_w/2"/>
                                          </p:val>
                                        </p:tav>
                                        <p:tav tm="100000">
                                          <p:val>
                                            <p:strVal val="#ppt_x"/>
                                          </p:val>
                                        </p:tav>
                                      </p:tavLst>
                                    </p:anim>
                                    <p:anim calcmode="lin" valueType="num">
                                      <p:cBhvr additive="base">
                                        <p:cTn id="182" dur="2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7" presetClass="exit" presetSubtype="2" fill="hold" grpId="1" nodeType="clickEffect">
                                  <p:stCondLst>
                                    <p:cond delay="0"/>
                                  </p:stCondLst>
                                  <p:childTnLst>
                                    <p:anim calcmode="lin" valueType="num">
                                      <p:cBhvr additive="base">
                                        <p:cTn id="186" dur="2000"/>
                                        <p:tgtEl>
                                          <p:spTgt spid="33"/>
                                        </p:tgtEl>
                                        <p:attrNameLst>
                                          <p:attrName>ppt_x</p:attrName>
                                        </p:attrNameLst>
                                      </p:cBhvr>
                                      <p:tavLst>
                                        <p:tav tm="0">
                                          <p:val>
                                            <p:strVal val="ppt_x"/>
                                          </p:val>
                                        </p:tav>
                                        <p:tav tm="100000">
                                          <p:val>
                                            <p:strVal val="1+ppt_w/2"/>
                                          </p:val>
                                        </p:tav>
                                      </p:tavLst>
                                    </p:anim>
                                    <p:anim calcmode="lin" valueType="num">
                                      <p:cBhvr additive="base">
                                        <p:cTn id="187" dur="2000"/>
                                        <p:tgtEl>
                                          <p:spTgt spid="33"/>
                                        </p:tgtEl>
                                        <p:attrNameLst>
                                          <p:attrName>ppt_y</p:attrName>
                                        </p:attrNameLst>
                                      </p:cBhvr>
                                      <p:tavLst>
                                        <p:tav tm="0">
                                          <p:val>
                                            <p:strVal val="ppt_y"/>
                                          </p:val>
                                        </p:tav>
                                        <p:tav tm="100000">
                                          <p:val>
                                            <p:strVal val="ppt_y"/>
                                          </p:val>
                                        </p:tav>
                                      </p:tavLst>
                                    </p:anim>
                                    <p:set>
                                      <p:cBhvr>
                                        <p:cTn id="188" dur="1" fill="hold">
                                          <p:stCondLst>
                                            <p:cond delay="1999"/>
                                          </p:stCondLst>
                                        </p:cTn>
                                        <p:tgtEl>
                                          <p:spTgt spid="33"/>
                                        </p:tgtEl>
                                        <p:attrNameLst>
                                          <p:attrName>style.visibility</p:attrName>
                                        </p:attrNameLst>
                                      </p:cBhvr>
                                      <p:to>
                                        <p:strVal val="hidden"/>
                                      </p:to>
                                    </p:set>
                                  </p:childTnLst>
                                </p:cTn>
                              </p:par>
                            </p:childTnLst>
                          </p:cTn>
                        </p:par>
                        <p:par>
                          <p:cTn id="189" fill="hold">
                            <p:stCondLst>
                              <p:cond delay="2000"/>
                            </p:stCondLst>
                            <p:childTnLst>
                              <p:par>
                                <p:cTn id="190" presetID="1" presetClass="exit" presetSubtype="0" fill="hold" grpId="1" nodeType="afterEffect">
                                  <p:stCondLst>
                                    <p:cond delay="0"/>
                                  </p:stCondLst>
                                  <p:childTnLst>
                                    <p:set>
                                      <p:cBhvr>
                                        <p:cTn id="191" dur="1" fill="hold">
                                          <p:stCondLst>
                                            <p:cond delay="0"/>
                                          </p:stCondLst>
                                        </p:cTn>
                                        <p:tgtEl>
                                          <p:spTgt spid="27674"/>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27675"/>
                                        </p:tgtEl>
                                        <p:attrNameLst>
                                          <p:attrName>style.visibility</p:attrName>
                                        </p:attrNameLst>
                                      </p:cBhvr>
                                      <p:to>
                                        <p:strVal val="visible"/>
                                      </p:to>
                                    </p:set>
                                  </p:childTnLst>
                                </p:cTn>
                              </p:par>
                            </p:childTnLst>
                          </p:cTn>
                        </p:par>
                        <p:par>
                          <p:cTn id="196" fill="hold">
                            <p:stCondLst>
                              <p:cond delay="0"/>
                            </p:stCondLst>
                            <p:childTnLst>
                              <p:par>
                                <p:cTn id="197" presetID="7" presetClass="entr" presetSubtype="2" fill="hold" grpId="0" nodeType="afterEffect">
                                  <p:stCondLst>
                                    <p:cond delay="0"/>
                                  </p:stCondLst>
                                  <p:childTnLst>
                                    <p:set>
                                      <p:cBhvr>
                                        <p:cTn id="198" dur="1" fill="hold">
                                          <p:stCondLst>
                                            <p:cond delay="0"/>
                                          </p:stCondLst>
                                        </p:cTn>
                                        <p:tgtEl>
                                          <p:spTgt spid="34"/>
                                        </p:tgtEl>
                                        <p:attrNameLst>
                                          <p:attrName>style.visibility</p:attrName>
                                        </p:attrNameLst>
                                      </p:cBhvr>
                                      <p:to>
                                        <p:strVal val="visible"/>
                                      </p:to>
                                    </p:set>
                                    <p:anim calcmode="lin" valueType="num">
                                      <p:cBhvr additive="base">
                                        <p:cTn id="199" dur="2000" fill="hold"/>
                                        <p:tgtEl>
                                          <p:spTgt spid="34"/>
                                        </p:tgtEl>
                                        <p:attrNameLst>
                                          <p:attrName>ppt_x</p:attrName>
                                        </p:attrNameLst>
                                      </p:cBhvr>
                                      <p:tavLst>
                                        <p:tav tm="0">
                                          <p:val>
                                            <p:strVal val="1+#ppt_w/2"/>
                                          </p:val>
                                        </p:tav>
                                        <p:tav tm="100000">
                                          <p:val>
                                            <p:strVal val="#ppt_x"/>
                                          </p:val>
                                        </p:tav>
                                      </p:tavLst>
                                    </p:anim>
                                    <p:anim calcmode="lin" valueType="num">
                                      <p:cBhvr additive="base">
                                        <p:cTn id="200" dur="2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7" presetClass="exit" presetSubtype="2" fill="hold" grpId="1" nodeType="clickEffect">
                                  <p:stCondLst>
                                    <p:cond delay="0"/>
                                  </p:stCondLst>
                                  <p:childTnLst>
                                    <p:anim calcmode="lin" valueType="num">
                                      <p:cBhvr additive="base">
                                        <p:cTn id="204" dur="2000"/>
                                        <p:tgtEl>
                                          <p:spTgt spid="34"/>
                                        </p:tgtEl>
                                        <p:attrNameLst>
                                          <p:attrName>ppt_x</p:attrName>
                                        </p:attrNameLst>
                                      </p:cBhvr>
                                      <p:tavLst>
                                        <p:tav tm="0">
                                          <p:val>
                                            <p:strVal val="ppt_x"/>
                                          </p:val>
                                        </p:tav>
                                        <p:tav tm="100000">
                                          <p:val>
                                            <p:strVal val="1+ppt_w/2"/>
                                          </p:val>
                                        </p:tav>
                                      </p:tavLst>
                                    </p:anim>
                                    <p:anim calcmode="lin" valueType="num">
                                      <p:cBhvr additive="base">
                                        <p:cTn id="205" dur="2000"/>
                                        <p:tgtEl>
                                          <p:spTgt spid="34"/>
                                        </p:tgtEl>
                                        <p:attrNameLst>
                                          <p:attrName>ppt_y</p:attrName>
                                        </p:attrNameLst>
                                      </p:cBhvr>
                                      <p:tavLst>
                                        <p:tav tm="0">
                                          <p:val>
                                            <p:strVal val="ppt_y"/>
                                          </p:val>
                                        </p:tav>
                                        <p:tav tm="100000">
                                          <p:val>
                                            <p:strVal val="ppt_y"/>
                                          </p:val>
                                        </p:tav>
                                      </p:tavLst>
                                    </p:anim>
                                    <p:set>
                                      <p:cBhvr>
                                        <p:cTn id="206" dur="1" fill="hold">
                                          <p:stCondLst>
                                            <p:cond delay="1999"/>
                                          </p:stCondLst>
                                        </p:cTn>
                                        <p:tgtEl>
                                          <p:spTgt spid="34"/>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1" nodeType="clickEffect">
                                  <p:stCondLst>
                                    <p:cond delay="0"/>
                                  </p:stCondLst>
                                  <p:childTnLst>
                                    <p:set>
                                      <p:cBhvr>
                                        <p:cTn id="210" dur="1" fill="hold">
                                          <p:stCondLst>
                                            <p:cond delay="0"/>
                                          </p:stCondLst>
                                        </p:cTn>
                                        <p:tgtEl>
                                          <p:spTgt spid="276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nimBg="1"/>
      <p:bldP spid="27655" grpId="1" animBg="1"/>
      <p:bldP spid="27657" grpId="0" animBg="1"/>
      <p:bldP spid="27657" grpId="1" animBg="1"/>
      <p:bldP spid="27659" grpId="0" animBg="1"/>
      <p:bldP spid="27659" grpId="1" animBg="1"/>
      <p:bldP spid="27661" grpId="0" animBg="1"/>
      <p:bldP spid="27661" grpId="1" animBg="1"/>
      <p:bldP spid="27663" grpId="0" animBg="1"/>
      <p:bldP spid="27663" grpId="1" animBg="1"/>
      <p:bldP spid="27663" grpId="2" animBg="1"/>
      <p:bldP spid="27672" grpId="0" animBg="1"/>
      <p:bldP spid="27672" grpId="1" animBg="1"/>
      <p:bldP spid="27673" grpId="0" animBg="1"/>
      <p:bldP spid="27673" grpId="1" animBg="1"/>
      <p:bldP spid="27674" grpId="0" animBg="1"/>
      <p:bldP spid="27674" grpId="1" animBg="1"/>
      <p:bldP spid="27675" grpId="0" animBg="1"/>
      <p:bldP spid="27675" grpId="1" animBg="1"/>
      <p:bldP spid="27676" grpId="0" animBg="1"/>
      <p:bldP spid="27676" grpId="1" animBg="1"/>
      <p:bldP spid="27677" grpId="0" animBg="1"/>
      <p:bldP spid="27677" grpId="1" animBg="1"/>
      <p:bldP spid="27678" grpId="0" animBg="1"/>
      <p:bldP spid="27678" grpId="1" animBg="1"/>
      <p:bldP spid="24" grpId="0"/>
      <p:bldP spid="24" grpId="1"/>
      <p:bldP spid="25" grpId="0"/>
      <p:bldP spid="25" grpId="1"/>
      <p:bldP spid="26" grpId="0"/>
      <p:bldP spid="26" grpId="1"/>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Inbound Forms</a:t>
            </a:r>
            <a:br>
              <a:rPr lang="en-US" dirty="0" smtClean="0"/>
            </a:br>
            <a:r>
              <a:rPr lang="en-US" dirty="0" smtClean="0"/>
              <a:t>(in order of use)</a:t>
            </a:r>
            <a:endParaRPr lang="en-US" dirty="0"/>
          </a:p>
        </p:txBody>
      </p:sp>
      <p:sp>
        <p:nvSpPr>
          <p:cNvPr id="3" name="Content Placeholder 2"/>
          <p:cNvSpPr>
            <a:spLocks noGrp="1"/>
          </p:cNvSpPr>
          <p:nvPr>
            <p:ph idx="1"/>
          </p:nvPr>
        </p:nvSpPr>
        <p:spPr/>
        <p:txBody>
          <a:bodyPr/>
          <a:lstStyle/>
          <a:p>
            <a:r>
              <a:rPr lang="en-US" dirty="0" smtClean="0"/>
              <a:t>IB-1: Club Compliance Certification Form</a:t>
            </a:r>
          </a:p>
          <a:p>
            <a:r>
              <a:rPr lang="en-US" dirty="0" smtClean="0"/>
              <a:t>IB-4:  </a:t>
            </a:r>
            <a:r>
              <a:rPr lang="en-US" dirty="0" err="1" smtClean="0"/>
              <a:t>DoS</a:t>
            </a:r>
            <a:r>
              <a:rPr lang="en-US" dirty="0" smtClean="0"/>
              <a:t> Letter to Students</a:t>
            </a:r>
          </a:p>
          <a:p>
            <a:r>
              <a:rPr lang="en-US" dirty="0" smtClean="0"/>
              <a:t>IB-5:  Visa Application</a:t>
            </a:r>
          </a:p>
          <a:p>
            <a:r>
              <a:rPr lang="en-US" dirty="0" smtClean="0"/>
              <a:t>IB-0:  DS-2019 Request Forms</a:t>
            </a:r>
          </a:p>
          <a:p>
            <a:r>
              <a:rPr lang="en-US" dirty="0" smtClean="0"/>
              <a:t>IB-6:  Student Request for Visit by Family</a:t>
            </a:r>
          </a:p>
          <a:p>
            <a:r>
              <a:rPr lang="en-US" dirty="0" smtClean="0"/>
              <a:t>IB-8:  English Proficiency Certification</a:t>
            </a:r>
          </a:p>
          <a:p>
            <a:r>
              <a:rPr lang="en-US" dirty="0" smtClean="0"/>
              <a:t>Wilberforce Pamphlet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Host Family Forms</a:t>
            </a:r>
            <a:br>
              <a:rPr lang="en-US" dirty="0" smtClean="0"/>
            </a:br>
            <a:r>
              <a:rPr lang="en-US" dirty="0" smtClean="0"/>
              <a:t>(In order of Use)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000" dirty="0" smtClean="0"/>
              <a:t>HF-1:  Host Family Application/Volunteer Application</a:t>
            </a:r>
          </a:p>
          <a:p>
            <a:r>
              <a:rPr lang="en-US" sz="2000" dirty="0" smtClean="0"/>
              <a:t>HFV-1: Reference Report</a:t>
            </a:r>
          </a:p>
          <a:p>
            <a:pPr>
              <a:buNone/>
            </a:pPr>
            <a:r>
              <a:rPr lang="en-US" sz="2000" dirty="0" smtClean="0"/>
              <a:t>		(Also conduct CBC at this time)</a:t>
            </a:r>
          </a:p>
          <a:p>
            <a:r>
              <a:rPr lang="en-US" sz="2000" dirty="0" smtClean="0"/>
              <a:t>HF-2: Host Family In-Home Inspection</a:t>
            </a:r>
          </a:p>
          <a:p>
            <a:r>
              <a:rPr lang="en-US" sz="2000" dirty="0" smtClean="0"/>
              <a:t>HF-4: Host Family Orientation </a:t>
            </a:r>
          </a:p>
          <a:p>
            <a:r>
              <a:rPr lang="en-US" sz="2000" dirty="0" smtClean="0"/>
              <a:t>HF-6: DoS Reguations given to host families</a:t>
            </a:r>
          </a:p>
          <a:p>
            <a:r>
              <a:rPr lang="en-US" sz="2000" dirty="0" smtClean="0"/>
              <a:t>HF-5: Host Family Certification</a:t>
            </a:r>
          </a:p>
          <a:p>
            <a:r>
              <a:rPr lang="en-US" sz="2000" dirty="0" smtClean="0"/>
              <a:t>HF-8:  Second visit to host home (not the LC and in the first two months of student arrival to home)</a:t>
            </a:r>
          </a:p>
          <a:p>
            <a:r>
              <a:rPr lang="en-US" sz="2000" dirty="0" smtClean="0"/>
              <a:t>HFSP-1: Secondary Review of Single Parent Host</a:t>
            </a:r>
          </a:p>
          <a:p>
            <a:r>
              <a:rPr lang="en-US" sz="2000" dirty="0" smtClean="0"/>
              <a:t>HFSP-2: Approval of Single Parent Host</a:t>
            </a:r>
          </a:p>
          <a:p>
            <a:endParaRPr lang="en-US" sz="20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Volunteer Forms</a:t>
            </a:r>
            <a:endParaRPr lang="en-US" dirty="0"/>
          </a:p>
        </p:txBody>
      </p:sp>
      <p:sp>
        <p:nvSpPr>
          <p:cNvPr id="3" name="Content Placeholder 2"/>
          <p:cNvSpPr>
            <a:spLocks noGrp="1"/>
          </p:cNvSpPr>
          <p:nvPr>
            <p:ph idx="1"/>
          </p:nvPr>
        </p:nvSpPr>
        <p:spPr/>
        <p:txBody>
          <a:bodyPr/>
          <a:lstStyle/>
          <a:p>
            <a:r>
              <a:rPr lang="en-US" dirty="0" smtClean="0"/>
              <a:t>A volunteer is any adult working within the framework of Rotary (ie Rotarians, Rotex over age 18, partners of Rotarians, active community members with the student, etc.)</a:t>
            </a:r>
          </a:p>
          <a:p>
            <a:r>
              <a:rPr lang="en-US" dirty="0" smtClean="0"/>
              <a:t>V-1:  	Volunteer Application</a:t>
            </a:r>
          </a:p>
          <a:p>
            <a:r>
              <a:rPr lang="en-US" dirty="0" smtClean="0"/>
              <a:t>HFV-1:  	Reference Report and conduct CBC’s</a:t>
            </a:r>
          </a:p>
          <a:p>
            <a:r>
              <a:rPr lang="en-US" dirty="0" smtClean="0"/>
              <a:t>V-2:  	Volunteer Orientation Attendance Form</a:t>
            </a:r>
          </a:p>
          <a:p>
            <a:r>
              <a:rPr lang="en-US" dirty="0" smtClean="0"/>
              <a:t>V-3:  	Volunteer Certification Record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SCRYE Districts are </a:t>
            </a:r>
            <a:br>
              <a:rPr lang="en-US" dirty="0" smtClean="0"/>
            </a:br>
            <a:r>
              <a:rPr lang="en-US" dirty="0" smtClean="0"/>
              <a:t>Inter-dependent</a:t>
            </a:r>
            <a:endParaRPr lang="en-US" dirty="0"/>
          </a:p>
        </p:txBody>
      </p:sp>
      <p:sp>
        <p:nvSpPr>
          <p:cNvPr id="3" name="Content Placeholder 2"/>
          <p:cNvSpPr>
            <a:spLocks noGrp="1"/>
          </p:cNvSpPr>
          <p:nvPr>
            <p:ph idx="1"/>
          </p:nvPr>
        </p:nvSpPr>
        <p:spPr/>
        <p:txBody>
          <a:bodyPr/>
          <a:lstStyle/>
          <a:p>
            <a:r>
              <a:rPr lang="en-US" dirty="0" smtClean="0"/>
              <a:t>Each district must maintain standards related to RI certification, as well as CSIET and DoS.</a:t>
            </a:r>
          </a:p>
          <a:p>
            <a:r>
              <a:rPr lang="en-US" dirty="0" smtClean="0"/>
              <a:t>If one district in SCRYE loses certification due to noncompliance, SCRYE as a whole may lose certification (ie. all districts in SCRYE would be noncompliant)</a:t>
            </a:r>
          </a:p>
          <a:p>
            <a:r>
              <a:rPr lang="en-US" dirty="0" smtClean="0"/>
              <a:t>SCRYE exists to help districts maintain certification to provide the best and safest exchanges possible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I Exchange With?</a:t>
            </a:r>
            <a:endParaRPr lang="en-US" dirty="0"/>
          </a:p>
        </p:txBody>
      </p:sp>
      <p:sp>
        <p:nvSpPr>
          <p:cNvPr id="3" name="Content Placeholder 2"/>
          <p:cNvSpPr>
            <a:spLocks noGrp="1"/>
          </p:cNvSpPr>
          <p:nvPr>
            <p:ph idx="1"/>
          </p:nvPr>
        </p:nvSpPr>
        <p:spPr/>
        <p:txBody>
          <a:bodyPr>
            <a:normAutofit lnSpcReduction="10000"/>
          </a:bodyPr>
          <a:lstStyle/>
          <a:p>
            <a:r>
              <a:rPr lang="en-US" dirty="0" smtClean="0"/>
              <a:t>All Rotary </a:t>
            </a:r>
            <a:r>
              <a:rPr lang="en-US" b="1" dirty="0" smtClean="0"/>
              <a:t>districts</a:t>
            </a:r>
            <a:r>
              <a:rPr lang="en-US" dirty="0" smtClean="0"/>
              <a:t> may only exchange with </a:t>
            </a:r>
            <a:r>
              <a:rPr lang="en-US" b="1" dirty="0" smtClean="0"/>
              <a:t>districts</a:t>
            </a:r>
            <a:r>
              <a:rPr lang="en-US" dirty="0" smtClean="0"/>
              <a:t> that are currently certificated through Rotary International.</a:t>
            </a:r>
          </a:p>
          <a:p>
            <a:pPr>
              <a:buNone/>
            </a:pPr>
            <a:endParaRPr lang="en-US" dirty="0" smtClean="0"/>
          </a:p>
          <a:p>
            <a:r>
              <a:rPr lang="en-US" dirty="0" smtClean="0"/>
              <a:t>Every quarter RI publishes a directory (only YEO’s may obtain it on RI database)</a:t>
            </a:r>
          </a:p>
          <a:p>
            <a:endParaRPr lang="en-US" dirty="0" smtClean="0"/>
          </a:p>
          <a:p>
            <a:r>
              <a:rPr lang="en-US" dirty="0" smtClean="0"/>
              <a:t>Each district in SCRYE is responsible for contracting with foreign partners depending upon need/Ability to place students.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Exchange Partners</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develop exchange partners that you will want to exchange with every year.  (This can be tricky depending on the students you are sending outbound and if they are able to select their country placement.)</a:t>
            </a:r>
          </a:p>
          <a:p>
            <a:r>
              <a:rPr lang="en-US" dirty="0" smtClean="0"/>
              <a:t>To send an outbound student, you and your clubs must be prepared to receive an inbound student.</a:t>
            </a:r>
          </a:p>
          <a:p>
            <a:r>
              <a:rPr lang="en-US" dirty="0" smtClean="0"/>
              <a:t>Be willing to make new contacts (ask other SCRYE districts for references)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Policies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District RYE Committee must have adopted the SCRYE Youth Protection Policy</a:t>
            </a:r>
          </a:p>
          <a:p>
            <a:pPr lvl="1"/>
            <a:r>
              <a:rPr lang="en-US" dirty="0" smtClean="0"/>
              <a:t>This includes that all persons with unsupervised, direct contact with RYE students must have sexual abuse and harassment prevention training.</a:t>
            </a:r>
          </a:p>
          <a:p>
            <a:r>
              <a:rPr lang="en-US" dirty="0" smtClean="0"/>
              <a:t>Every Youth Exchange Committee should have the following:</a:t>
            </a:r>
          </a:p>
          <a:p>
            <a:pPr lvl="1"/>
            <a:r>
              <a:rPr lang="en-US" dirty="0" smtClean="0"/>
              <a:t>Sexual Abuse and Harassment Reporting Guidelines </a:t>
            </a:r>
          </a:p>
          <a:p>
            <a:pPr lvl="1"/>
            <a:r>
              <a:rPr lang="en-US" dirty="0" smtClean="0"/>
              <a:t>A crisis management plan and team in place</a:t>
            </a:r>
          </a:p>
          <a:p>
            <a:pPr lvl="1"/>
            <a:r>
              <a:rPr lang="en-US" dirty="0" smtClean="0"/>
              <a:t>Budget which must be presented to the district/Financial statements to the district.  The district is responsible for making this info known to clubs/Rotarians in your district.</a:t>
            </a:r>
          </a:p>
          <a:p>
            <a:pPr lvl="1"/>
            <a:endParaRPr lang="en-US" dirty="0" smtClean="0"/>
          </a:p>
          <a:p>
            <a:pPr lvl="1">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a:t>
            </a:r>
            <a:endParaRPr lang="en-US" dirty="0"/>
          </a:p>
        </p:txBody>
      </p:sp>
      <p:graphicFrame>
        <p:nvGraphicFramePr>
          <p:cNvPr id="4" name="Content Placeholder 3"/>
          <p:cNvGraphicFramePr>
            <a:graphicFrameLocks noGrp="1"/>
          </p:cNvGraphicFramePr>
          <p:nvPr>
            <p:ph idx="1"/>
          </p:nvPr>
        </p:nvGraphicFramePr>
        <p:xfrm>
          <a:off x="1041400" y="2320131"/>
          <a:ext cx="7061200" cy="3086100"/>
        </p:xfrm>
        <a:graphic>
          <a:graphicData uri="http://schemas.openxmlformats.org/drawingml/2006/table">
            <a:tbl>
              <a:tblPr/>
              <a:tblGrid>
                <a:gridCol w="1319444"/>
                <a:gridCol w="1217948"/>
                <a:gridCol w="521978"/>
                <a:gridCol w="800366"/>
                <a:gridCol w="800366"/>
                <a:gridCol w="800366"/>
                <a:gridCol w="800366"/>
                <a:gridCol w="800366"/>
              </a:tblGrid>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b"/>
                      <a:r>
                        <a:rPr lang="en-US" sz="1100" b="1" i="0" u="sng" strike="noStrike">
                          <a:solidFill>
                            <a:srgbClr val="000000"/>
                          </a:solidFill>
                          <a:effectLst/>
                          <a:latin typeface="Calibri"/>
                        </a:rPr>
                        <a:t>Role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LC</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Counselor</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Club YEO</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Dist Committee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Host Family</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2880">
                <a:tc>
                  <a:txBody>
                    <a:bodyPr/>
                    <a:lstStyle/>
                    <a:p>
                      <a:pPr algn="l" fontAlgn="b"/>
                      <a:r>
                        <a:rPr lang="en-US" sz="1100" b="1" i="0" u="sng" strike="noStrike">
                          <a:solidFill>
                            <a:srgbClr val="000000"/>
                          </a:solidFill>
                          <a:effectLst/>
                          <a:latin typeface="Calibri"/>
                        </a:rPr>
                        <a:t>Required Training</a:t>
                      </a:r>
                    </a:p>
                  </a:txBody>
                  <a:tcPr marL="7620" marR="7620" marT="7620" marB="0" anchor="b">
                    <a:lnL>
                      <a:noFill/>
                    </a:lnL>
                    <a:lnR>
                      <a:noFill/>
                    </a:lnR>
                    <a:lnT>
                      <a:noFill/>
                    </a:lnT>
                    <a:lnB>
                      <a:noFill/>
                    </a:lnB>
                  </a:tcPr>
                </a:tc>
                <a:tc>
                  <a:txBody>
                    <a:bodyPr/>
                    <a:lstStyle/>
                    <a:p>
                      <a:pPr algn="l" fontAlgn="b"/>
                      <a:r>
                        <a:rPr lang="en-US" sz="1100" b="1" i="0" u="sng" strike="noStrike">
                          <a:solidFill>
                            <a:srgbClr val="000000"/>
                          </a:solidFill>
                          <a:effectLst/>
                          <a:latin typeface="Calibri"/>
                        </a:rPr>
                        <a:t>How Delivered</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r>
                        <a:rPr lang="en-US" sz="1100" b="0" i="0" u="none" strike="noStrike">
                          <a:solidFill>
                            <a:srgbClr val="000000"/>
                          </a:solidFill>
                          <a:effectLst/>
                          <a:latin typeface="Calibri"/>
                        </a:rPr>
                        <a:t>DoS Test</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OnLine(SCRYE)</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r>
                        <a:rPr lang="en-US" sz="1100" b="0" i="0" u="none" strike="noStrike">
                          <a:solidFill>
                            <a:srgbClr val="000000"/>
                          </a:solidFill>
                          <a:effectLst/>
                          <a:latin typeface="Calibri"/>
                        </a:rPr>
                        <a:t>Youth Protection</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OnLine(SCRYE)</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r>
                        <a:rPr lang="en-US" sz="1100" b="0" i="0" u="none" strike="noStrike">
                          <a:solidFill>
                            <a:srgbClr val="000000"/>
                          </a:solidFill>
                          <a:effectLst/>
                          <a:latin typeface="Calibri"/>
                        </a:rPr>
                        <a:t>HF Orientation</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OnLine(SCRYE)</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r>
                        <a:rPr lang="en-US" sz="1100" b="0" i="0" u="none" strike="noStrike">
                          <a:solidFill>
                            <a:srgbClr val="000000"/>
                          </a:solidFill>
                          <a:effectLst/>
                          <a:latin typeface="Calibri"/>
                        </a:rPr>
                        <a:t>Volunteer Trg</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OnLine(SCRYE)</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r>
                        <a:rPr lang="en-US" sz="1100" b="0" i="0" u="none" strike="noStrike">
                          <a:solidFill>
                            <a:srgbClr val="000000"/>
                          </a:solidFill>
                          <a:effectLst/>
                          <a:latin typeface="Calibri"/>
                        </a:rPr>
                        <a:t>LC/Counselor</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Dist Trg</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optional</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optional</a:t>
                      </a: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r>
                        <a:rPr lang="en-US" sz="1100" b="0" i="0" u="none" strike="noStrike">
                          <a:solidFill>
                            <a:srgbClr val="000000"/>
                          </a:solidFill>
                          <a:effectLst/>
                          <a:latin typeface="Calibri"/>
                        </a:rPr>
                        <a:t>DataBase</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Dist Trg</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x</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optional</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optional</a:t>
                      </a: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3800108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Helpful Websites &amp; Resources</a:t>
            </a:r>
            <a:endParaRPr lang="en-US" dirty="0"/>
          </a:p>
        </p:txBody>
      </p:sp>
      <p:sp>
        <p:nvSpPr>
          <p:cNvPr id="3" name="Content Placeholder 2"/>
          <p:cNvSpPr>
            <a:spLocks noGrp="1"/>
          </p:cNvSpPr>
          <p:nvPr>
            <p:ph idx="1"/>
          </p:nvPr>
        </p:nvSpPr>
        <p:spPr/>
        <p:txBody>
          <a:bodyPr/>
          <a:lstStyle/>
          <a:p>
            <a:r>
              <a:rPr lang="en-US" dirty="0" smtClean="0">
                <a:hlinkClick r:id="rId2"/>
              </a:rPr>
              <a:t>www.scrye.org</a:t>
            </a:r>
            <a:endParaRPr lang="en-US" dirty="0" smtClean="0"/>
          </a:p>
          <a:p>
            <a:r>
              <a:rPr lang="en-US" dirty="0" smtClean="0">
                <a:hlinkClick r:id="rId3"/>
              </a:rPr>
              <a:t>www.yeoresources.org</a:t>
            </a:r>
            <a:endParaRPr lang="en-US" dirty="0" smtClean="0"/>
          </a:p>
          <a:p>
            <a:r>
              <a:rPr lang="en-US" dirty="0" smtClean="0"/>
              <a:t>Groups.yahoo.com/group/yeotalk</a:t>
            </a:r>
            <a:endParaRPr lang="en-US" dirty="0"/>
          </a:p>
          <a:p>
            <a:endParaRPr lang="en-US" dirty="0" smtClean="0"/>
          </a:p>
          <a:p>
            <a:r>
              <a:rPr lang="en-US" dirty="0" smtClean="0"/>
              <a:t>Also, check out youtube.com for videos by Myra Frost, Central States videos etc.</a:t>
            </a:r>
          </a:p>
          <a:p>
            <a:r>
              <a:rPr lang="en-US" dirty="0" smtClean="0"/>
              <a:t>Attend RI Pre-convention, NAYEN etc</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0"/>
            <a:ext cx="9876833" cy="6858000"/>
          </a:xfrm>
        </p:spPr>
      </p:pic>
      <p:sp>
        <p:nvSpPr>
          <p:cNvPr id="2" name="Title 1"/>
          <p:cNvSpPr>
            <a:spLocks noGrp="1"/>
          </p:cNvSpPr>
          <p:nvPr>
            <p:ph type="title"/>
          </p:nvPr>
        </p:nvSpPr>
        <p:spPr>
          <a:xfrm>
            <a:off x="-457200" y="0"/>
            <a:ext cx="9829800" cy="1417638"/>
          </a:xfrm>
        </p:spPr>
        <p:txBody>
          <a:bodyPr>
            <a:normAutofit/>
          </a:bodyPr>
          <a:lstStyle/>
          <a:p>
            <a:pPr algn="ctr"/>
            <a:endParaRPr lang="en-US" sz="6000" dirty="0"/>
          </a:p>
        </p:txBody>
      </p:sp>
      <p:sp>
        <p:nvSpPr>
          <p:cNvPr id="5" name="Title 1"/>
          <p:cNvSpPr txBox="1">
            <a:spLocks/>
          </p:cNvSpPr>
          <p:nvPr/>
        </p:nvSpPr>
        <p:spPr>
          <a:xfrm>
            <a:off x="0" y="5455602"/>
            <a:ext cx="9372600" cy="1417638"/>
          </a:xfrm>
          <a:prstGeom prst="rect">
            <a:avLst/>
          </a:prstGeom>
        </p:spPr>
        <p:txBody>
          <a:bodyPr vert="horz" lIns="91440" tIns="45720" rIns="91440" bIns="45720" rtlCol="0" anchor="ctr">
            <a:normAutofit/>
            <a:scene3d>
              <a:camera prst="orthographicFront"/>
              <a:lightRig rig="soft" dir="t"/>
            </a:scene3d>
            <a:sp3d contourW="12700" prstMaterial="powder">
              <a:bevelT w="29210" h="12700"/>
              <a:contourClr>
                <a:schemeClr val="bg2"/>
              </a:contourClr>
            </a:sp3d>
          </a:bodyPr>
          <a:lstStyle>
            <a:lvl1pPr algn="l" defTabSz="914400" rtl="0" eaLnBrk="1" latinLnBrk="0" hangingPunct="1">
              <a:spcBef>
                <a:spcPct val="0"/>
              </a:spcBef>
              <a:buNone/>
              <a:defRPr sz="4400" b="1" kern="1200">
                <a:ln>
                  <a:noFill/>
                </a:ln>
                <a:solidFill>
                  <a:schemeClr val="tx2"/>
                </a:solidFill>
                <a:effectLst>
                  <a:outerShdw blurRad="50800" dist="25400" dir="5400000" algn="t" rotWithShape="0">
                    <a:prstClr val="black">
                      <a:alpha val="8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dirty="0"/>
          </a:p>
        </p:txBody>
      </p:sp>
    </p:spTree>
    <p:extLst>
      <p:ext uri="{BB962C8B-B14F-4D97-AF65-F5344CB8AC3E}">
        <p14:creationId xmlns:p14="http://schemas.microsoft.com/office/powerpoint/2010/main" val="4291496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ROTARY YOUTH EXCHANGE 101</a:t>
            </a:r>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smtClean="0"/>
          </a:p>
          <a:p>
            <a:pPr marL="0" indent="0" algn="ctr">
              <a:buNone/>
            </a:pPr>
            <a:r>
              <a:rPr lang="en-US" dirty="0" smtClean="0"/>
              <a:t>SCRYE</a:t>
            </a:r>
          </a:p>
          <a:p>
            <a:pPr marL="0" indent="0" algn="ctr">
              <a:buNone/>
            </a:pPr>
            <a:r>
              <a:rPr lang="en-US" dirty="0" smtClean="0"/>
              <a:t>WINTER MEETING</a:t>
            </a:r>
          </a:p>
          <a:p>
            <a:pPr marL="0" indent="0" algn="ctr">
              <a:buNone/>
            </a:pPr>
            <a:r>
              <a:rPr lang="en-US" dirty="0" smtClean="0"/>
              <a:t>JANUARY 26-28, 2018</a:t>
            </a:r>
            <a:endParaRPr lang="en-US" dirty="0"/>
          </a:p>
        </p:txBody>
      </p:sp>
    </p:spTree>
    <p:extLst>
      <p:ext uri="{BB962C8B-B14F-4D97-AF65-F5344CB8AC3E}">
        <p14:creationId xmlns:p14="http://schemas.microsoft.com/office/powerpoint/2010/main" val="2395419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Rotary Youth Exchange 101</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pPr algn="ctr"/>
            <a:r>
              <a:rPr lang="en-US" dirty="0" smtClean="0"/>
              <a:t>Presenter</a:t>
            </a:r>
          </a:p>
          <a:p>
            <a:pPr algn="ctr"/>
            <a:r>
              <a:rPr lang="en-US" dirty="0" smtClean="0"/>
              <a:t>Doug Peterson, District 6000</a:t>
            </a:r>
          </a:p>
          <a:p>
            <a:pPr lvl="1" algn="ctr"/>
            <a:r>
              <a:rPr lang="en-US" dirty="0" smtClean="0"/>
              <a:t>Chairman, District 6000 Youth Exchange</a:t>
            </a:r>
          </a:p>
          <a:p>
            <a:pPr algn="ctr"/>
            <a:endParaRPr lang="en-US" dirty="0"/>
          </a:p>
          <a:p>
            <a:pPr algn="ctr"/>
            <a:r>
              <a:rPr lang="en-US" dirty="0" smtClean="0"/>
              <a:t>Presentation By – </a:t>
            </a:r>
          </a:p>
          <a:p>
            <a:pPr lvl="1" algn="ctr"/>
            <a:r>
              <a:rPr lang="en-US" dirty="0" smtClean="0"/>
              <a:t>Cindy Harrison, District 5510</a:t>
            </a:r>
          </a:p>
          <a:p>
            <a:pPr lvl="1" algn="ctr"/>
            <a:r>
              <a:rPr lang="en-US" dirty="0" smtClean="0"/>
              <a:t>President – SCRYE – 2013-2014</a:t>
            </a:r>
          </a:p>
          <a:p>
            <a:pPr lvl="1" algn="ctr"/>
            <a:r>
              <a:rPr lang="en-US" dirty="0" smtClean="0"/>
              <a:t>Updated by DFP</a:t>
            </a:r>
            <a:endParaRPr lang="en-US" dirty="0"/>
          </a:p>
        </p:txBody>
      </p:sp>
    </p:spTree>
    <p:extLst>
      <p:ext uri="{BB962C8B-B14F-4D97-AF65-F5344CB8AC3E}">
        <p14:creationId xmlns:p14="http://schemas.microsoft.com/office/powerpoint/2010/main" val="779469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The Path To YEO</a:t>
            </a:r>
            <a:endParaRPr lang="en-US" dirty="0"/>
          </a:p>
        </p:txBody>
      </p:sp>
      <p:sp>
        <p:nvSpPr>
          <p:cNvPr id="4" name="Oval 3"/>
          <p:cNvSpPr/>
          <p:nvPr/>
        </p:nvSpPr>
        <p:spPr>
          <a:xfrm>
            <a:off x="914400" y="5334000"/>
            <a:ext cx="1524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RotaractMember</a:t>
            </a:r>
            <a:endParaRPr lang="en-US" dirty="0"/>
          </a:p>
        </p:txBody>
      </p:sp>
      <p:sp>
        <p:nvSpPr>
          <p:cNvPr id="5" name="Rounded Rectangle 4"/>
          <p:cNvSpPr/>
          <p:nvPr/>
        </p:nvSpPr>
        <p:spPr>
          <a:xfrm>
            <a:off x="7696200" y="2514600"/>
            <a:ext cx="14478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Child went on Exchange</a:t>
            </a:r>
            <a:endParaRPr lang="en-US" dirty="0"/>
          </a:p>
        </p:txBody>
      </p:sp>
      <p:cxnSp>
        <p:nvCxnSpPr>
          <p:cNvPr id="7" name="Elbow Connector 6"/>
          <p:cNvCxnSpPr/>
          <p:nvPr/>
        </p:nvCxnSpPr>
        <p:spPr>
          <a:xfrm>
            <a:off x="2133600" y="1524000"/>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0" name="Snip and Round Single Corner Rectangle 9"/>
          <p:cNvSpPr/>
          <p:nvPr/>
        </p:nvSpPr>
        <p:spPr>
          <a:xfrm>
            <a:off x="685800" y="3048000"/>
            <a:ext cx="914400" cy="914400"/>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Rotex</a:t>
            </a:r>
            <a:endParaRPr lang="en-US" dirty="0"/>
          </a:p>
        </p:txBody>
      </p:sp>
      <p:sp>
        <p:nvSpPr>
          <p:cNvPr id="11" name="Rounded Rectangle 10"/>
          <p:cNvSpPr/>
          <p:nvPr/>
        </p:nvSpPr>
        <p:spPr>
          <a:xfrm>
            <a:off x="7772400" y="51054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Rotarian</a:t>
            </a:r>
            <a:endParaRPr lang="en-US" dirty="0"/>
          </a:p>
        </p:txBody>
      </p:sp>
      <p:sp>
        <p:nvSpPr>
          <p:cNvPr id="12" name="Curved Down Arrow 11"/>
          <p:cNvSpPr/>
          <p:nvPr/>
        </p:nvSpPr>
        <p:spPr>
          <a:xfrm rot="5073151">
            <a:off x="1337758" y="2103091"/>
            <a:ext cx="1216152" cy="731520"/>
          </a:xfrm>
          <a:prstGeom prst="curvedDown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Flowchart: Punched Tape 12"/>
          <p:cNvSpPr/>
          <p:nvPr/>
        </p:nvSpPr>
        <p:spPr>
          <a:xfrm>
            <a:off x="5486400" y="5257800"/>
            <a:ext cx="14478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Club YEO</a:t>
            </a:r>
            <a:endParaRPr lang="en-US" dirty="0"/>
          </a:p>
        </p:txBody>
      </p:sp>
      <p:cxnSp>
        <p:nvCxnSpPr>
          <p:cNvPr id="19" name="Elbow Connector 18"/>
          <p:cNvCxnSpPr/>
          <p:nvPr/>
        </p:nvCxnSpPr>
        <p:spPr>
          <a:xfrm rot="16200000" flipH="1">
            <a:off x="876300" y="4229100"/>
            <a:ext cx="1295400" cy="762000"/>
          </a:xfrm>
          <a:prstGeom prst="bentConnector3">
            <a:avLst>
              <a:gd name="adj1" fmla="val 50000"/>
            </a:avLst>
          </a:prstGeom>
          <a:ln w="5080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rot="5400000">
            <a:off x="7962900" y="4305300"/>
            <a:ext cx="990600" cy="304800"/>
          </a:xfrm>
          <a:prstGeom prst="bentConnector3">
            <a:avLst>
              <a:gd name="adj1" fmla="val 17748"/>
            </a:avLst>
          </a:prstGeom>
          <a:ln w="47625">
            <a:solidFill>
              <a:srgbClr val="FFC000"/>
            </a:solidFill>
            <a:tailEnd type="arrow"/>
          </a:ln>
        </p:spPr>
        <p:style>
          <a:lnRef idx="1">
            <a:schemeClr val="accent1"/>
          </a:lnRef>
          <a:fillRef idx="0">
            <a:schemeClr val="accent1"/>
          </a:fillRef>
          <a:effectRef idx="0">
            <a:schemeClr val="accent1"/>
          </a:effectRef>
          <a:fontRef idx="minor">
            <a:schemeClr val="tx1"/>
          </a:fontRef>
        </p:style>
      </p:cxnSp>
      <p:pic>
        <p:nvPicPr>
          <p:cNvPr id="25" name="Content Placeholder 24" descr="stick figure.bmp"/>
          <p:cNvPicPr>
            <a:picLocks noGrp="1" noChangeAspect="1"/>
          </p:cNvPicPr>
          <p:nvPr>
            <p:ph idx="1"/>
          </p:nvPr>
        </p:nvPicPr>
        <p:blipFill>
          <a:blip r:embed="rId2" cstate="print"/>
          <a:stretch>
            <a:fillRect/>
          </a:stretch>
        </p:blipFill>
        <p:spPr>
          <a:xfrm>
            <a:off x="3733800" y="3200400"/>
            <a:ext cx="1981200" cy="1981200"/>
          </a:xfrm>
        </p:spPr>
      </p:pic>
      <p:sp>
        <p:nvSpPr>
          <p:cNvPr id="26" name="Cloud 25"/>
          <p:cNvSpPr/>
          <p:nvPr/>
        </p:nvSpPr>
        <p:spPr>
          <a:xfrm>
            <a:off x="3429000" y="1371600"/>
            <a:ext cx="2286000" cy="2057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 knew I shouldn’t have missed that mtg</a:t>
            </a:r>
            <a:endParaRPr lang="en-US" dirty="0"/>
          </a:p>
        </p:txBody>
      </p:sp>
      <p:sp>
        <p:nvSpPr>
          <p:cNvPr id="31" name="Isosceles Triangle 30"/>
          <p:cNvSpPr/>
          <p:nvPr/>
        </p:nvSpPr>
        <p:spPr>
          <a:xfrm>
            <a:off x="0" y="1143000"/>
            <a:ext cx="1600200" cy="1295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RYE</a:t>
            </a:r>
            <a:endParaRPr lang="en-US" dirty="0"/>
          </a:p>
        </p:txBody>
      </p:sp>
      <p:cxnSp>
        <p:nvCxnSpPr>
          <p:cNvPr id="34" name="Straight Arrow Connector 33"/>
          <p:cNvCxnSpPr/>
          <p:nvPr/>
        </p:nvCxnSpPr>
        <p:spPr>
          <a:xfrm>
            <a:off x="5029200" y="4419600"/>
            <a:ext cx="838200" cy="990600"/>
          </a:xfrm>
          <a:prstGeom prst="straightConnector1">
            <a:avLst/>
          </a:prstGeom>
          <a:ln w="6350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p:nvPr/>
        </p:nvCxnSpPr>
        <p:spPr>
          <a:xfrm>
            <a:off x="6934200" y="5638800"/>
            <a:ext cx="838200" cy="381000"/>
          </a:xfrm>
          <a:prstGeom prst="bentConnector3">
            <a:avLst>
              <a:gd name="adj1" fmla="val 50000"/>
            </a:avLst>
          </a:prstGeom>
          <a:ln w="5080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40"/>
          <p:cNvCxnSpPr/>
          <p:nvPr/>
        </p:nvCxnSpPr>
        <p:spPr>
          <a:xfrm>
            <a:off x="-990600" y="533400"/>
            <a:ext cx="914400" cy="914400"/>
          </a:xfrm>
          <a:prstGeom prst="bent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162800" y="2209800"/>
            <a:ext cx="381000" cy="685800"/>
          </a:xfrm>
          <a:prstGeom prst="straightConnector1">
            <a:avLst/>
          </a:prstGeom>
          <a:ln w="3492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Flowchart: Data 47"/>
          <p:cNvSpPr/>
          <p:nvPr/>
        </p:nvSpPr>
        <p:spPr>
          <a:xfrm>
            <a:off x="6172200" y="838200"/>
            <a:ext cx="2590800" cy="1222248"/>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Conned into hosting during school choir concert</a:t>
            </a:r>
            <a:endParaRPr lang="en-US" dirty="0"/>
          </a:p>
        </p:txBody>
      </p:sp>
      <p:sp>
        <p:nvSpPr>
          <p:cNvPr id="60" name="Curved Up Arrow 59"/>
          <p:cNvSpPr/>
          <p:nvPr/>
        </p:nvSpPr>
        <p:spPr>
          <a:xfrm>
            <a:off x="2362200" y="5791200"/>
            <a:ext cx="5943600" cy="914400"/>
          </a:xfrm>
          <a:prstGeom prst="curvedUpArrow">
            <a:avLst/>
          </a:prstGeom>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2" name="Curved Connector 61"/>
          <p:cNvCxnSpPr/>
          <p:nvPr/>
        </p:nvCxnSpPr>
        <p:spPr>
          <a:xfrm rot="16200000" flipH="1">
            <a:off x="5638800" y="2819400"/>
            <a:ext cx="2971800" cy="1447800"/>
          </a:xfrm>
          <a:prstGeom prst="curvedConnector3">
            <a:avLst>
              <a:gd name="adj1" fmla="val 75580"/>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History of RYE</a:t>
            </a:r>
            <a:endParaRPr lang="en-US" dirty="0"/>
          </a:p>
        </p:txBody>
      </p:sp>
      <p:sp>
        <p:nvSpPr>
          <p:cNvPr id="2" name="Content Placeholder 1"/>
          <p:cNvSpPr>
            <a:spLocks noGrp="1"/>
          </p:cNvSpPr>
          <p:nvPr>
            <p:ph idx="1"/>
          </p:nvPr>
        </p:nvSpPr>
        <p:spPr>
          <a:xfrm>
            <a:off x="457200" y="1295400"/>
            <a:ext cx="8229600" cy="4830763"/>
          </a:xfrm>
        </p:spPr>
        <p:txBody>
          <a:bodyPr>
            <a:normAutofit fontScale="85000" lnSpcReduction="20000"/>
          </a:bodyPr>
          <a:lstStyle/>
          <a:p>
            <a:pPr>
              <a:buFontTx/>
              <a:buChar char="•"/>
            </a:pPr>
            <a:r>
              <a:rPr lang="en-US" dirty="0" smtClean="0">
                <a:solidFill>
                  <a:srgbClr val="002060"/>
                </a:solidFill>
              </a:rPr>
              <a:t>The first exchanges began in 1927 involving only European students.</a:t>
            </a:r>
          </a:p>
          <a:p>
            <a:pPr>
              <a:buNone/>
            </a:pPr>
            <a:endParaRPr lang="en-US" dirty="0" smtClean="0">
              <a:solidFill>
                <a:srgbClr val="002060"/>
              </a:solidFill>
            </a:endParaRPr>
          </a:p>
          <a:p>
            <a:pPr>
              <a:buFontTx/>
              <a:buChar char="•"/>
            </a:pPr>
            <a:r>
              <a:rPr lang="en-US" dirty="0" smtClean="0">
                <a:solidFill>
                  <a:srgbClr val="002060"/>
                </a:solidFill>
              </a:rPr>
              <a:t>Exchanges between California and Latin American countries started in 1939.</a:t>
            </a:r>
          </a:p>
          <a:p>
            <a:pPr>
              <a:buNone/>
            </a:pPr>
            <a:endParaRPr lang="en-US" dirty="0" smtClean="0">
              <a:solidFill>
                <a:srgbClr val="002060"/>
              </a:solidFill>
            </a:endParaRPr>
          </a:p>
          <a:p>
            <a:pPr>
              <a:buFontTx/>
              <a:buChar char="•"/>
            </a:pPr>
            <a:r>
              <a:rPr lang="en-US" dirty="0" smtClean="0">
                <a:solidFill>
                  <a:srgbClr val="002060"/>
                </a:solidFill>
              </a:rPr>
              <a:t>Activities spread to the Eastern United States in 1958.</a:t>
            </a:r>
          </a:p>
          <a:p>
            <a:pPr>
              <a:buNone/>
            </a:pPr>
            <a:endParaRPr lang="en-US" dirty="0" smtClean="0">
              <a:solidFill>
                <a:srgbClr val="002060"/>
              </a:solidFill>
            </a:endParaRPr>
          </a:p>
          <a:p>
            <a:pPr>
              <a:buFontTx/>
              <a:buChar char="•"/>
            </a:pPr>
            <a:r>
              <a:rPr lang="en-US" dirty="0" smtClean="0">
                <a:solidFill>
                  <a:srgbClr val="002060"/>
                </a:solidFill>
              </a:rPr>
              <a:t>Youth Exchange became an official program of RI in 1972 and currently exchange over 8000 students a year.</a:t>
            </a:r>
          </a:p>
          <a:p>
            <a:pPr>
              <a:buFontTx/>
              <a:buChar char="•"/>
            </a:pPr>
            <a:endParaRPr lang="en-US" dirty="0" smtClean="0">
              <a:solidFill>
                <a:srgbClr val="002060"/>
              </a:solidFill>
            </a:endParaRPr>
          </a:p>
          <a:p>
            <a:pPr>
              <a:buFontTx/>
              <a:buChar char="•"/>
            </a:pPr>
            <a:r>
              <a:rPr lang="en-US" dirty="0" smtClean="0">
                <a:solidFill>
                  <a:srgbClr val="002060"/>
                </a:solidFill>
              </a:rPr>
              <a:t>We are the only program that is 100% volunteer staffed at a local level.</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is SCRYE</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South Central Rotary Youth Exchange</a:t>
            </a:r>
          </a:p>
          <a:p>
            <a:r>
              <a:rPr lang="en-US" dirty="0" smtClean="0"/>
              <a:t>We are comprised of 37 districts in 18 States</a:t>
            </a:r>
          </a:p>
          <a:p>
            <a:r>
              <a:rPr lang="en-US" dirty="0" smtClean="0"/>
              <a:t>Founded in early 80’s</a:t>
            </a:r>
          </a:p>
          <a:p>
            <a:r>
              <a:rPr lang="en-US" dirty="0" smtClean="0"/>
              <a:t>Provides training, orientations</a:t>
            </a:r>
          </a:p>
          <a:p>
            <a:r>
              <a:rPr lang="en-US" dirty="0" smtClean="0"/>
              <a:t>Allows you to run the program as you see fit, as long as you conform with RI, DoS, and CSIET regulations</a:t>
            </a:r>
          </a:p>
          <a:p>
            <a:r>
              <a:rPr lang="en-US" dirty="0" smtClean="0"/>
              <a:t>Provides Promotional materials </a:t>
            </a:r>
          </a:p>
          <a:p>
            <a:r>
              <a:rPr lang="en-US" dirty="0" smtClean="0"/>
              <a:t>Provides all materials needed to operate an RYE program via their Board, Management Committee and Committee members </a:t>
            </a:r>
          </a:p>
          <a:p>
            <a:r>
              <a:rPr lang="en-US" dirty="0" smtClean="0"/>
              <a:t>www.scrye.org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lgn="ctr"/>
            <a:r>
              <a:rPr lang="en-US" dirty="0" smtClean="0"/>
              <a:t>Acronyms in the RYE World</a:t>
            </a:r>
            <a:endParaRPr lang="en-US" dirty="0"/>
          </a:p>
        </p:txBody>
      </p:sp>
      <p:sp>
        <p:nvSpPr>
          <p:cNvPr id="3" name="Content Placeholder 2"/>
          <p:cNvSpPr>
            <a:spLocks noGrp="1"/>
          </p:cNvSpPr>
          <p:nvPr>
            <p:ph idx="1"/>
          </p:nvPr>
        </p:nvSpPr>
        <p:spPr>
          <a:xfrm>
            <a:off x="457200" y="1066800"/>
            <a:ext cx="8229600" cy="5638800"/>
          </a:xfrm>
        </p:spPr>
        <p:txBody>
          <a:bodyPr>
            <a:normAutofit lnSpcReduction="10000"/>
          </a:bodyPr>
          <a:lstStyle/>
          <a:p>
            <a:r>
              <a:rPr lang="en-US" b="1" dirty="0" smtClean="0"/>
              <a:t>YEO</a:t>
            </a:r>
            <a:r>
              <a:rPr lang="en-US" dirty="0" smtClean="0"/>
              <a:t>:   Youth Exchange Officer – Club or District</a:t>
            </a:r>
          </a:p>
          <a:p>
            <a:r>
              <a:rPr lang="en-US" b="1" dirty="0" smtClean="0"/>
              <a:t>YPO</a:t>
            </a:r>
            <a:r>
              <a:rPr lang="en-US" dirty="0" smtClean="0"/>
              <a:t>:   Youth Protection Officer</a:t>
            </a:r>
          </a:p>
          <a:p>
            <a:r>
              <a:rPr lang="en-US" b="1" dirty="0" smtClean="0"/>
              <a:t>DoS</a:t>
            </a:r>
            <a:r>
              <a:rPr lang="en-US" dirty="0" smtClean="0"/>
              <a:t>:   Department of State</a:t>
            </a:r>
          </a:p>
          <a:p>
            <a:r>
              <a:rPr lang="en-US" b="1" dirty="0" smtClean="0"/>
              <a:t>LC</a:t>
            </a:r>
            <a:r>
              <a:rPr lang="en-US" dirty="0" smtClean="0"/>
              <a:t>:   Local Coordinator</a:t>
            </a:r>
          </a:p>
          <a:p>
            <a:r>
              <a:rPr lang="en-US" b="1" dirty="0" smtClean="0"/>
              <a:t>RO</a:t>
            </a:r>
            <a:r>
              <a:rPr lang="en-US" dirty="0" smtClean="0"/>
              <a:t>:     Responsibility Officer – reports to DoS</a:t>
            </a:r>
          </a:p>
          <a:p>
            <a:r>
              <a:rPr lang="en-US" b="1" dirty="0" smtClean="0"/>
              <a:t>ARO</a:t>
            </a:r>
            <a:r>
              <a:rPr lang="en-US" dirty="0" smtClean="0"/>
              <a:t>:   Area Responsibility Officer</a:t>
            </a:r>
          </a:p>
          <a:p>
            <a:r>
              <a:rPr lang="en-US" b="1" dirty="0" smtClean="0"/>
              <a:t>Rotex</a:t>
            </a:r>
            <a:r>
              <a:rPr lang="en-US" dirty="0" smtClean="0"/>
              <a:t>: Former ROTary EXchange students</a:t>
            </a:r>
          </a:p>
          <a:p>
            <a:r>
              <a:rPr lang="en-US" b="1" dirty="0" smtClean="0"/>
              <a:t>SEVIS</a:t>
            </a:r>
            <a:r>
              <a:rPr lang="en-US" dirty="0" smtClean="0"/>
              <a:t>: Student &amp; Exchange Visitor Information 		System</a:t>
            </a:r>
          </a:p>
          <a:p>
            <a:r>
              <a:rPr lang="en-US" b="1" dirty="0" smtClean="0"/>
              <a:t>CBC</a:t>
            </a:r>
            <a:r>
              <a:rPr lang="en-US" dirty="0" smtClean="0"/>
              <a:t>:    Criminal Background Check</a:t>
            </a:r>
          </a:p>
          <a:p>
            <a:r>
              <a:rPr lang="en-US" b="1" dirty="0" smtClean="0"/>
              <a:t>CSIET</a:t>
            </a:r>
            <a:r>
              <a:rPr lang="en-US" dirty="0" smtClean="0"/>
              <a:t>: Council on Standards for International   		Educational Travel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04800"/>
            <a:ext cx="7772400" cy="1143000"/>
          </a:xfrm>
        </p:spPr>
        <p:txBody>
          <a:bodyPr>
            <a:normAutofit fontScale="90000"/>
          </a:bodyPr>
          <a:lstStyle/>
          <a:p>
            <a:pPr algn="ctr" eaLnBrk="1" hangingPunct="1"/>
            <a:r>
              <a:rPr lang="en-US" dirty="0" smtClean="0"/>
              <a:t>Timeline For Outbound Program</a:t>
            </a:r>
          </a:p>
        </p:txBody>
      </p:sp>
      <p:sp>
        <p:nvSpPr>
          <p:cNvPr id="27655" name="Rectangle 7"/>
          <p:cNvSpPr>
            <a:spLocks noChangeArrowheads="1"/>
          </p:cNvSpPr>
          <p:nvPr/>
        </p:nvSpPr>
        <p:spPr bwMode="auto">
          <a:xfrm>
            <a:off x="914400" y="29718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September</a:t>
            </a:r>
          </a:p>
        </p:txBody>
      </p:sp>
      <p:sp>
        <p:nvSpPr>
          <p:cNvPr id="27657" name="Rectangle 9"/>
          <p:cNvSpPr>
            <a:spLocks noChangeArrowheads="1"/>
          </p:cNvSpPr>
          <p:nvPr/>
        </p:nvSpPr>
        <p:spPr bwMode="auto">
          <a:xfrm>
            <a:off x="2124075" y="29718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October</a:t>
            </a:r>
          </a:p>
        </p:txBody>
      </p:sp>
      <p:sp>
        <p:nvSpPr>
          <p:cNvPr id="27659" name="Rectangle 11"/>
          <p:cNvSpPr>
            <a:spLocks noChangeArrowheads="1"/>
          </p:cNvSpPr>
          <p:nvPr/>
        </p:nvSpPr>
        <p:spPr bwMode="auto">
          <a:xfrm>
            <a:off x="3335338" y="29718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November</a:t>
            </a:r>
          </a:p>
        </p:txBody>
      </p:sp>
      <p:sp>
        <p:nvSpPr>
          <p:cNvPr id="27661" name="Rectangle 13"/>
          <p:cNvSpPr>
            <a:spLocks noChangeArrowheads="1"/>
          </p:cNvSpPr>
          <p:nvPr/>
        </p:nvSpPr>
        <p:spPr bwMode="auto">
          <a:xfrm>
            <a:off x="4559300" y="29718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December</a:t>
            </a:r>
          </a:p>
        </p:txBody>
      </p:sp>
      <p:sp>
        <p:nvSpPr>
          <p:cNvPr id="27663" name="Rectangle 15"/>
          <p:cNvSpPr>
            <a:spLocks noChangeArrowheads="1"/>
          </p:cNvSpPr>
          <p:nvPr/>
        </p:nvSpPr>
        <p:spPr bwMode="auto">
          <a:xfrm>
            <a:off x="5791200" y="29718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January</a:t>
            </a:r>
          </a:p>
        </p:txBody>
      </p:sp>
      <p:sp>
        <p:nvSpPr>
          <p:cNvPr id="29704" name="Text Box 18"/>
          <p:cNvSpPr txBox="1">
            <a:spLocks noChangeArrowheads="1"/>
          </p:cNvSpPr>
          <p:nvPr/>
        </p:nvSpPr>
        <p:spPr bwMode="auto">
          <a:xfrm>
            <a:off x="1431925" y="2246313"/>
            <a:ext cx="2378075" cy="366712"/>
          </a:xfrm>
          <a:prstGeom prst="rect">
            <a:avLst/>
          </a:prstGeom>
          <a:noFill/>
          <a:ln w="9525">
            <a:noFill/>
            <a:miter lim="800000"/>
            <a:headEnd/>
            <a:tailEnd/>
          </a:ln>
        </p:spPr>
        <p:txBody>
          <a:bodyPr>
            <a:spAutoFit/>
          </a:bodyPr>
          <a:lstStyle/>
          <a:p>
            <a:endParaRPr lang="en-US" dirty="0"/>
          </a:p>
        </p:txBody>
      </p:sp>
      <p:sp>
        <p:nvSpPr>
          <p:cNvPr id="27667" name="Text Box 19"/>
          <p:cNvSpPr txBox="1">
            <a:spLocks noChangeArrowheads="1"/>
          </p:cNvSpPr>
          <p:nvPr/>
        </p:nvSpPr>
        <p:spPr bwMode="auto">
          <a:xfrm>
            <a:off x="147638" y="1831975"/>
            <a:ext cx="2659062" cy="822325"/>
          </a:xfrm>
          <a:prstGeom prst="rect">
            <a:avLst/>
          </a:prstGeom>
          <a:noFill/>
          <a:ln w="9525">
            <a:noFill/>
            <a:miter lim="800000"/>
            <a:headEnd/>
            <a:tailEnd/>
          </a:ln>
        </p:spPr>
        <p:txBody>
          <a:bodyPr wrap="none">
            <a:spAutoFit/>
          </a:bodyPr>
          <a:lstStyle/>
          <a:p>
            <a:pPr algn="ctr"/>
            <a:r>
              <a:rPr lang="en-US" sz="2400" dirty="0"/>
              <a:t>Recruit Outbound </a:t>
            </a:r>
          </a:p>
          <a:p>
            <a:pPr algn="ctr"/>
            <a:r>
              <a:rPr lang="en-US" sz="2400" dirty="0"/>
              <a:t>Students</a:t>
            </a:r>
          </a:p>
        </p:txBody>
      </p:sp>
      <p:sp>
        <p:nvSpPr>
          <p:cNvPr id="27668" name="Text Box 20"/>
          <p:cNvSpPr txBox="1">
            <a:spLocks noChangeArrowheads="1"/>
          </p:cNvSpPr>
          <p:nvPr/>
        </p:nvSpPr>
        <p:spPr bwMode="auto">
          <a:xfrm>
            <a:off x="1862138" y="1908175"/>
            <a:ext cx="2354262" cy="822325"/>
          </a:xfrm>
          <a:prstGeom prst="rect">
            <a:avLst/>
          </a:prstGeom>
          <a:noFill/>
          <a:ln w="9525">
            <a:noFill/>
            <a:miter lim="800000"/>
            <a:headEnd/>
            <a:tailEnd/>
          </a:ln>
        </p:spPr>
        <p:txBody>
          <a:bodyPr wrap="none">
            <a:spAutoFit/>
          </a:bodyPr>
          <a:lstStyle/>
          <a:p>
            <a:pPr algn="ctr"/>
            <a:r>
              <a:rPr lang="en-US" sz="2400" dirty="0"/>
              <a:t>Club Interviews </a:t>
            </a:r>
          </a:p>
          <a:p>
            <a:pPr algn="ctr"/>
            <a:r>
              <a:rPr lang="en-US" sz="2400" dirty="0"/>
              <a:t>&amp; Selection</a:t>
            </a:r>
          </a:p>
        </p:txBody>
      </p:sp>
      <p:sp>
        <p:nvSpPr>
          <p:cNvPr id="27669" name="Text Box 21"/>
          <p:cNvSpPr txBox="1">
            <a:spLocks noChangeArrowheads="1"/>
          </p:cNvSpPr>
          <p:nvPr/>
        </p:nvSpPr>
        <p:spPr bwMode="auto">
          <a:xfrm>
            <a:off x="3200400" y="1905000"/>
            <a:ext cx="1641475" cy="822325"/>
          </a:xfrm>
          <a:prstGeom prst="rect">
            <a:avLst/>
          </a:prstGeom>
          <a:noFill/>
          <a:ln w="9525">
            <a:noFill/>
            <a:miter lim="800000"/>
            <a:headEnd/>
            <a:tailEnd/>
          </a:ln>
        </p:spPr>
        <p:txBody>
          <a:bodyPr wrap="none">
            <a:spAutoFit/>
          </a:bodyPr>
          <a:lstStyle/>
          <a:p>
            <a:pPr algn="ctr"/>
            <a:r>
              <a:rPr lang="en-US" sz="2400" dirty="0"/>
              <a:t>District</a:t>
            </a:r>
          </a:p>
          <a:p>
            <a:pPr algn="ctr"/>
            <a:r>
              <a:rPr lang="en-US" sz="2400" dirty="0"/>
              <a:t> Interviews</a:t>
            </a:r>
          </a:p>
        </p:txBody>
      </p:sp>
      <p:sp>
        <p:nvSpPr>
          <p:cNvPr id="27670" name="Text Box 22"/>
          <p:cNvSpPr txBox="1">
            <a:spLocks noChangeArrowheads="1"/>
          </p:cNvSpPr>
          <p:nvPr/>
        </p:nvSpPr>
        <p:spPr bwMode="auto">
          <a:xfrm>
            <a:off x="3581400" y="762000"/>
            <a:ext cx="5257800" cy="2308324"/>
          </a:xfrm>
          <a:prstGeom prst="rect">
            <a:avLst/>
          </a:prstGeom>
          <a:noFill/>
          <a:ln w="9525">
            <a:noFill/>
            <a:miter lim="800000"/>
            <a:headEnd/>
            <a:tailEnd/>
          </a:ln>
        </p:spPr>
        <p:txBody>
          <a:bodyPr wrap="square">
            <a:spAutoFit/>
          </a:bodyPr>
          <a:lstStyle/>
          <a:p>
            <a:pPr algn="ctr">
              <a:spcBef>
                <a:spcPct val="50000"/>
              </a:spcBef>
            </a:pPr>
            <a:r>
              <a:rPr lang="en-US" sz="2400" dirty="0"/>
              <a:t>Notification of Acceptance into </a:t>
            </a:r>
            <a:r>
              <a:rPr lang="en-US" sz="2400" dirty="0" smtClean="0"/>
              <a:t>program</a:t>
            </a:r>
            <a:r>
              <a:rPr lang="en-US" sz="2400" dirty="0"/>
              <a:t> </a:t>
            </a:r>
            <a:r>
              <a:rPr lang="en-US" sz="2400" dirty="0" smtClean="0"/>
              <a:t>&amp; contact foreign YEO’s for possible exchanges</a:t>
            </a:r>
          </a:p>
          <a:p>
            <a:pPr algn="ctr">
              <a:spcBef>
                <a:spcPct val="50000"/>
              </a:spcBef>
            </a:pPr>
            <a:r>
              <a:rPr lang="en-US" sz="2400" dirty="0" smtClean="0"/>
              <a:t>Audit information due</a:t>
            </a:r>
          </a:p>
          <a:p>
            <a:pPr algn="ctr">
              <a:spcBef>
                <a:spcPct val="50000"/>
              </a:spcBef>
            </a:pPr>
            <a:r>
              <a:rPr lang="en-US" sz="2400" dirty="0" smtClean="0"/>
              <a:t>Club Compliance Forms for next year</a:t>
            </a:r>
          </a:p>
        </p:txBody>
      </p:sp>
      <p:sp>
        <p:nvSpPr>
          <p:cNvPr id="27672" name="Rectangle 24"/>
          <p:cNvSpPr>
            <a:spLocks noChangeArrowheads="1"/>
          </p:cNvSpPr>
          <p:nvPr/>
        </p:nvSpPr>
        <p:spPr bwMode="auto">
          <a:xfrm>
            <a:off x="70104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August</a:t>
            </a:r>
          </a:p>
        </p:txBody>
      </p:sp>
      <p:sp>
        <p:nvSpPr>
          <p:cNvPr id="27673" name="Rectangle 25"/>
          <p:cNvSpPr>
            <a:spLocks noChangeArrowheads="1"/>
          </p:cNvSpPr>
          <p:nvPr/>
        </p:nvSpPr>
        <p:spPr bwMode="auto">
          <a:xfrm>
            <a:off x="21336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April</a:t>
            </a:r>
          </a:p>
        </p:txBody>
      </p:sp>
      <p:sp>
        <p:nvSpPr>
          <p:cNvPr id="27674" name="Rectangle 26"/>
          <p:cNvSpPr>
            <a:spLocks noChangeArrowheads="1"/>
          </p:cNvSpPr>
          <p:nvPr/>
        </p:nvSpPr>
        <p:spPr bwMode="auto">
          <a:xfrm>
            <a:off x="33528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May</a:t>
            </a:r>
          </a:p>
        </p:txBody>
      </p:sp>
      <p:sp>
        <p:nvSpPr>
          <p:cNvPr id="27675" name="Rectangle 27"/>
          <p:cNvSpPr>
            <a:spLocks noChangeArrowheads="1"/>
          </p:cNvSpPr>
          <p:nvPr/>
        </p:nvSpPr>
        <p:spPr bwMode="auto">
          <a:xfrm>
            <a:off x="45720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June</a:t>
            </a:r>
          </a:p>
        </p:txBody>
      </p:sp>
      <p:sp>
        <p:nvSpPr>
          <p:cNvPr id="27676" name="Rectangle 28"/>
          <p:cNvSpPr>
            <a:spLocks noChangeArrowheads="1"/>
          </p:cNvSpPr>
          <p:nvPr/>
        </p:nvSpPr>
        <p:spPr bwMode="auto">
          <a:xfrm>
            <a:off x="57912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July</a:t>
            </a:r>
          </a:p>
        </p:txBody>
      </p:sp>
      <p:sp>
        <p:nvSpPr>
          <p:cNvPr id="27677" name="Rectangle 29"/>
          <p:cNvSpPr>
            <a:spLocks noChangeArrowheads="1"/>
          </p:cNvSpPr>
          <p:nvPr/>
        </p:nvSpPr>
        <p:spPr bwMode="auto">
          <a:xfrm>
            <a:off x="914400" y="53340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March</a:t>
            </a:r>
          </a:p>
        </p:txBody>
      </p:sp>
      <p:sp>
        <p:nvSpPr>
          <p:cNvPr id="27678" name="Rectangle 30"/>
          <p:cNvSpPr>
            <a:spLocks noChangeArrowheads="1"/>
          </p:cNvSpPr>
          <p:nvPr/>
        </p:nvSpPr>
        <p:spPr bwMode="auto">
          <a:xfrm>
            <a:off x="7010400" y="2971800"/>
            <a:ext cx="1219200" cy="609600"/>
          </a:xfrm>
          <a:prstGeom prst="rect">
            <a:avLst/>
          </a:prstGeom>
          <a:solidFill>
            <a:srgbClr val="BBE0E3"/>
          </a:solidFill>
          <a:ln w="76200">
            <a:solidFill>
              <a:srgbClr val="FFFFFF"/>
            </a:solidFill>
            <a:prstDash val="sysDot"/>
            <a:miter lim="800000"/>
            <a:headEnd/>
            <a:tailEnd/>
          </a:ln>
        </p:spPr>
        <p:txBody>
          <a:bodyPr wrap="none" anchor="ctr"/>
          <a:lstStyle/>
          <a:p>
            <a:pPr algn="ctr"/>
            <a:r>
              <a:rPr lang="en-US" b="1" dirty="0">
                <a:solidFill>
                  <a:schemeClr val="bg2"/>
                </a:solidFill>
              </a:rPr>
              <a:t>February</a:t>
            </a:r>
          </a:p>
        </p:txBody>
      </p:sp>
      <p:sp>
        <p:nvSpPr>
          <p:cNvPr id="27679" name="Text Box 31"/>
          <p:cNvSpPr txBox="1">
            <a:spLocks noChangeArrowheads="1"/>
          </p:cNvSpPr>
          <p:nvPr/>
        </p:nvSpPr>
        <p:spPr bwMode="auto">
          <a:xfrm>
            <a:off x="3810000" y="1295400"/>
            <a:ext cx="5213507" cy="1569660"/>
          </a:xfrm>
          <a:prstGeom prst="rect">
            <a:avLst/>
          </a:prstGeom>
          <a:noFill/>
          <a:ln w="9525">
            <a:noFill/>
            <a:miter lim="800000"/>
            <a:headEnd/>
            <a:tailEnd/>
          </a:ln>
        </p:spPr>
        <p:txBody>
          <a:bodyPr wrap="square">
            <a:spAutoFit/>
          </a:bodyPr>
          <a:lstStyle/>
          <a:p>
            <a:pPr algn="ctr"/>
            <a:r>
              <a:rPr lang="en-US" sz="2400" dirty="0" smtClean="0"/>
              <a:t>Orientation of outbounds, </a:t>
            </a:r>
          </a:p>
          <a:p>
            <a:pPr algn="ctr"/>
            <a:r>
              <a:rPr lang="en-US" sz="2400" dirty="0" smtClean="0"/>
              <a:t>Finalize Exchanges and clubs</a:t>
            </a:r>
          </a:p>
          <a:p>
            <a:pPr algn="ctr"/>
            <a:r>
              <a:rPr lang="en-US" sz="2400" dirty="0" smtClean="0"/>
              <a:t>Have </a:t>
            </a:r>
            <a:r>
              <a:rPr lang="en-US" sz="2400" dirty="0" smtClean="0"/>
              <a:t>your LC’s </a:t>
            </a:r>
            <a:r>
              <a:rPr lang="en-US" sz="2400" dirty="0" smtClean="0"/>
              <a:t>complete volunteer apps, CBC and DoS test</a:t>
            </a:r>
            <a:endParaRPr lang="en-US" sz="2400" dirty="0"/>
          </a:p>
        </p:txBody>
      </p:sp>
      <p:sp>
        <p:nvSpPr>
          <p:cNvPr id="27680" name="Text Box 32"/>
          <p:cNvSpPr txBox="1">
            <a:spLocks noChangeArrowheads="1"/>
          </p:cNvSpPr>
          <p:nvPr/>
        </p:nvSpPr>
        <p:spPr bwMode="auto">
          <a:xfrm>
            <a:off x="304800" y="3962400"/>
            <a:ext cx="3584575" cy="1311275"/>
          </a:xfrm>
          <a:prstGeom prst="rect">
            <a:avLst/>
          </a:prstGeom>
          <a:noFill/>
          <a:ln w="9525">
            <a:noFill/>
            <a:miter lim="800000"/>
            <a:headEnd/>
            <a:tailEnd/>
          </a:ln>
        </p:spPr>
        <p:txBody>
          <a:bodyPr wrap="none">
            <a:spAutoFit/>
          </a:bodyPr>
          <a:lstStyle/>
          <a:p>
            <a:pPr algn="ctr"/>
            <a:r>
              <a:rPr lang="en-US" sz="2000" dirty="0"/>
              <a:t>Notification of</a:t>
            </a:r>
          </a:p>
          <a:p>
            <a:pPr algn="ctr"/>
            <a:r>
              <a:rPr lang="en-US" sz="2000" dirty="0"/>
              <a:t>Country Assignment, </a:t>
            </a:r>
          </a:p>
          <a:p>
            <a:pPr algn="ctr"/>
            <a:r>
              <a:rPr lang="en-US" sz="2000" dirty="0"/>
              <a:t>Outbound Orientation &amp; RYLA</a:t>
            </a:r>
          </a:p>
          <a:p>
            <a:pPr algn="ctr"/>
            <a:endParaRPr lang="en-US" sz="2000" dirty="0"/>
          </a:p>
        </p:txBody>
      </p:sp>
      <p:sp>
        <p:nvSpPr>
          <p:cNvPr id="27681" name="Text Box 33"/>
          <p:cNvSpPr txBox="1">
            <a:spLocks noChangeArrowheads="1"/>
          </p:cNvSpPr>
          <p:nvPr/>
        </p:nvSpPr>
        <p:spPr bwMode="auto">
          <a:xfrm>
            <a:off x="1828800" y="3962400"/>
            <a:ext cx="5341938" cy="1200150"/>
          </a:xfrm>
          <a:prstGeom prst="rect">
            <a:avLst/>
          </a:prstGeom>
          <a:noFill/>
          <a:ln w="9525">
            <a:noFill/>
            <a:miter lim="800000"/>
            <a:headEnd/>
            <a:tailEnd/>
          </a:ln>
        </p:spPr>
        <p:txBody>
          <a:bodyPr wrap="none">
            <a:spAutoFit/>
          </a:bodyPr>
          <a:lstStyle/>
          <a:p>
            <a:pPr algn="ctr"/>
            <a:r>
              <a:rPr lang="en-US" sz="2400" dirty="0"/>
              <a:t>Final Orientation and </a:t>
            </a:r>
          </a:p>
          <a:p>
            <a:pPr algn="ctr"/>
            <a:r>
              <a:rPr lang="en-US" sz="2400" dirty="0"/>
              <a:t>Research Paper; guarantee forms returned</a:t>
            </a:r>
          </a:p>
          <a:p>
            <a:pPr algn="ctr"/>
            <a:r>
              <a:rPr lang="en-US" sz="2400" dirty="0"/>
              <a:t>Students will purchase tickets, obtain visa</a:t>
            </a:r>
          </a:p>
        </p:txBody>
      </p:sp>
      <p:sp>
        <p:nvSpPr>
          <p:cNvPr id="27682" name="Text Box 34"/>
          <p:cNvSpPr txBox="1">
            <a:spLocks noChangeArrowheads="1"/>
          </p:cNvSpPr>
          <p:nvPr/>
        </p:nvSpPr>
        <p:spPr bwMode="auto">
          <a:xfrm>
            <a:off x="5562600" y="4270375"/>
            <a:ext cx="3219450" cy="822325"/>
          </a:xfrm>
          <a:prstGeom prst="rect">
            <a:avLst/>
          </a:prstGeom>
          <a:noFill/>
          <a:ln w="9525">
            <a:noFill/>
            <a:miter lim="800000"/>
            <a:headEnd/>
            <a:tailEnd/>
          </a:ln>
        </p:spPr>
        <p:txBody>
          <a:bodyPr wrap="none">
            <a:spAutoFit/>
          </a:bodyPr>
          <a:lstStyle/>
          <a:p>
            <a:pPr algn="ctr"/>
            <a:r>
              <a:rPr lang="en-US" sz="2400" dirty="0"/>
              <a:t>Departure to Assigned</a:t>
            </a:r>
          </a:p>
          <a:p>
            <a:pPr algn="ctr"/>
            <a:r>
              <a:rPr lang="en-US" sz="2400" dirty="0"/>
              <a:t>Outbound Country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dissolve">
                                      <p:cBhvr>
                                        <p:cTn id="7" dur="500"/>
                                        <p:tgtEl>
                                          <p:spTgt spid="27655"/>
                                        </p:tgtEl>
                                      </p:cBhvr>
                                    </p:animEffect>
                                  </p:childTnLst>
                                </p:cTn>
                              </p:par>
                              <p:par>
                                <p:cTn id="8" presetID="1" presetClass="exit" presetSubtype="0" fill="hold" grpId="0" nodeType="withEffect">
                                  <p:stCondLst>
                                    <p:cond delay="0"/>
                                  </p:stCondLst>
                                  <p:childTnLst>
                                    <p:set>
                                      <p:cBhvr>
                                        <p:cTn id="9" dur="1" fill="hold">
                                          <p:stCondLst>
                                            <p:cond delay="0"/>
                                          </p:stCondLst>
                                        </p:cTn>
                                        <p:tgtEl>
                                          <p:spTgt spid="29698"/>
                                        </p:tgtEl>
                                        <p:attrNameLst>
                                          <p:attrName>style.visibility</p:attrName>
                                        </p:attrNameLst>
                                      </p:cBhvr>
                                      <p:to>
                                        <p:strVal val="hidden"/>
                                      </p:to>
                                    </p:set>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27667"/>
                                        </p:tgtEl>
                                        <p:attrNameLst>
                                          <p:attrName>style.visibility</p:attrName>
                                        </p:attrNameLst>
                                      </p:cBhvr>
                                      <p:to>
                                        <p:strVal val="visible"/>
                                      </p:to>
                                    </p:set>
                                    <p:anim calcmode="lin" valueType="num">
                                      <p:cBhvr additive="base">
                                        <p:cTn id="13" dur="1000" fill="hold"/>
                                        <p:tgtEl>
                                          <p:spTgt spid="27667"/>
                                        </p:tgtEl>
                                        <p:attrNameLst>
                                          <p:attrName>ppt_x</p:attrName>
                                        </p:attrNameLst>
                                      </p:cBhvr>
                                      <p:tavLst>
                                        <p:tav tm="0">
                                          <p:val>
                                            <p:strVal val="0-#ppt_w/2"/>
                                          </p:val>
                                        </p:tav>
                                        <p:tav tm="100000">
                                          <p:val>
                                            <p:strVal val="#ppt_x"/>
                                          </p:val>
                                        </p:tav>
                                      </p:tavLst>
                                    </p:anim>
                                    <p:anim calcmode="lin" valueType="num">
                                      <p:cBhvr additive="base">
                                        <p:cTn id="14" dur="1000" fill="hold"/>
                                        <p:tgtEl>
                                          <p:spTgt spid="2766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8" fill="hold" grpId="1" nodeType="clickEffect">
                                  <p:stCondLst>
                                    <p:cond delay="0"/>
                                  </p:stCondLst>
                                  <p:childTnLst>
                                    <p:anim calcmode="lin" valueType="num">
                                      <p:cBhvr additive="base">
                                        <p:cTn id="18" dur="1000"/>
                                        <p:tgtEl>
                                          <p:spTgt spid="27667"/>
                                        </p:tgtEl>
                                        <p:attrNameLst>
                                          <p:attrName>ppt_x</p:attrName>
                                        </p:attrNameLst>
                                      </p:cBhvr>
                                      <p:tavLst>
                                        <p:tav tm="0">
                                          <p:val>
                                            <p:strVal val="ppt_x"/>
                                          </p:val>
                                        </p:tav>
                                        <p:tav tm="100000">
                                          <p:val>
                                            <p:strVal val="0-ppt_w/2"/>
                                          </p:val>
                                        </p:tav>
                                      </p:tavLst>
                                    </p:anim>
                                    <p:anim calcmode="lin" valueType="num">
                                      <p:cBhvr additive="base">
                                        <p:cTn id="19" dur="1000"/>
                                        <p:tgtEl>
                                          <p:spTgt spid="27667"/>
                                        </p:tgtEl>
                                        <p:attrNameLst>
                                          <p:attrName>ppt_y</p:attrName>
                                        </p:attrNameLst>
                                      </p:cBhvr>
                                      <p:tavLst>
                                        <p:tav tm="0">
                                          <p:val>
                                            <p:strVal val="ppt_y"/>
                                          </p:val>
                                        </p:tav>
                                        <p:tav tm="100000">
                                          <p:val>
                                            <p:strVal val="ppt_y"/>
                                          </p:val>
                                        </p:tav>
                                      </p:tavLst>
                                    </p:anim>
                                    <p:set>
                                      <p:cBhvr>
                                        <p:cTn id="20" dur="1" fill="hold">
                                          <p:stCondLst>
                                            <p:cond delay="999"/>
                                          </p:stCondLst>
                                        </p:cTn>
                                        <p:tgtEl>
                                          <p:spTgt spid="27667"/>
                                        </p:tgtEl>
                                        <p:attrNameLst>
                                          <p:attrName>style.visibility</p:attrName>
                                        </p:attrNameLst>
                                      </p:cBhvr>
                                      <p:to>
                                        <p:strVal val="hidden"/>
                                      </p:to>
                                    </p:set>
                                  </p:childTnLst>
                                </p:cTn>
                              </p:par>
                            </p:childTnLst>
                          </p:cTn>
                        </p:par>
                        <p:par>
                          <p:cTn id="21" fill="hold">
                            <p:stCondLst>
                              <p:cond delay="1000"/>
                            </p:stCondLst>
                            <p:childTnLst>
                              <p:par>
                                <p:cTn id="22" presetID="1" presetClass="exit" presetSubtype="0" fill="hold" grpId="1" nodeType="afterEffect">
                                  <p:stCondLst>
                                    <p:cond delay="0"/>
                                  </p:stCondLst>
                                  <p:childTnLst>
                                    <p:set>
                                      <p:cBhvr>
                                        <p:cTn id="23" dur="1" fill="hold">
                                          <p:stCondLst>
                                            <p:cond delay="0"/>
                                          </p:stCondLst>
                                        </p:cTn>
                                        <p:tgtEl>
                                          <p:spTgt spid="27655"/>
                                        </p:tgtEl>
                                        <p:attrNameLst>
                                          <p:attrName>style.visibility</p:attrName>
                                        </p:attrNameLst>
                                      </p:cBhvr>
                                      <p:to>
                                        <p:strVal val="hidden"/>
                                      </p:to>
                                    </p:set>
                                  </p:childTnLst>
                                </p:cTn>
                              </p:par>
                            </p:childTnLst>
                          </p:cTn>
                        </p:par>
                        <p:par>
                          <p:cTn id="24" fill="hold">
                            <p:stCondLst>
                              <p:cond delay="1000"/>
                            </p:stCondLst>
                            <p:childTnLst>
                              <p:par>
                                <p:cTn id="25" presetID="9" presetClass="entr" presetSubtype="0" fill="hold" grpId="0" nodeType="afterEffect">
                                  <p:stCondLst>
                                    <p:cond delay="0"/>
                                  </p:stCondLst>
                                  <p:childTnLst>
                                    <p:set>
                                      <p:cBhvr>
                                        <p:cTn id="26" dur="1" fill="hold">
                                          <p:stCondLst>
                                            <p:cond delay="0"/>
                                          </p:stCondLst>
                                        </p:cTn>
                                        <p:tgtEl>
                                          <p:spTgt spid="27657"/>
                                        </p:tgtEl>
                                        <p:attrNameLst>
                                          <p:attrName>style.visibility</p:attrName>
                                        </p:attrNameLst>
                                      </p:cBhvr>
                                      <p:to>
                                        <p:strVal val="visible"/>
                                      </p:to>
                                    </p:set>
                                    <p:animEffect transition="in" filter="dissolve">
                                      <p:cBhvr>
                                        <p:cTn id="27" dur="500"/>
                                        <p:tgtEl>
                                          <p:spTgt spid="27657"/>
                                        </p:tgtEl>
                                      </p:cBhvr>
                                    </p:animEffect>
                                  </p:childTnLst>
                                </p:cTn>
                              </p:par>
                              <p:par>
                                <p:cTn id="28" presetID="2" presetClass="entr" presetSubtype="2" fill="hold" grpId="0" nodeType="withEffect">
                                  <p:stCondLst>
                                    <p:cond delay="0"/>
                                  </p:stCondLst>
                                  <p:childTnLst>
                                    <p:set>
                                      <p:cBhvr>
                                        <p:cTn id="29" dur="1" fill="hold">
                                          <p:stCondLst>
                                            <p:cond delay="0"/>
                                          </p:stCondLst>
                                        </p:cTn>
                                        <p:tgtEl>
                                          <p:spTgt spid="27668"/>
                                        </p:tgtEl>
                                        <p:attrNameLst>
                                          <p:attrName>style.visibility</p:attrName>
                                        </p:attrNameLst>
                                      </p:cBhvr>
                                      <p:to>
                                        <p:strVal val="visible"/>
                                      </p:to>
                                    </p:set>
                                    <p:anim calcmode="lin" valueType="num">
                                      <p:cBhvr additive="base">
                                        <p:cTn id="30" dur="1000" fill="hold"/>
                                        <p:tgtEl>
                                          <p:spTgt spid="27668"/>
                                        </p:tgtEl>
                                        <p:attrNameLst>
                                          <p:attrName>ppt_x</p:attrName>
                                        </p:attrNameLst>
                                      </p:cBhvr>
                                      <p:tavLst>
                                        <p:tav tm="0">
                                          <p:val>
                                            <p:strVal val="1+#ppt_w/2"/>
                                          </p:val>
                                        </p:tav>
                                        <p:tav tm="100000">
                                          <p:val>
                                            <p:strVal val="#ppt_x"/>
                                          </p:val>
                                        </p:tav>
                                      </p:tavLst>
                                    </p:anim>
                                    <p:anim calcmode="lin" valueType="num">
                                      <p:cBhvr additive="base">
                                        <p:cTn id="31" dur="1000" fill="hold"/>
                                        <p:tgtEl>
                                          <p:spTgt spid="27668"/>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xit" presetSubtype="8" fill="hold" grpId="1" nodeType="clickEffect">
                                  <p:stCondLst>
                                    <p:cond delay="0"/>
                                  </p:stCondLst>
                                  <p:childTnLst>
                                    <p:anim calcmode="lin" valueType="num">
                                      <p:cBhvr additive="base">
                                        <p:cTn id="35" dur="1000"/>
                                        <p:tgtEl>
                                          <p:spTgt spid="27668"/>
                                        </p:tgtEl>
                                        <p:attrNameLst>
                                          <p:attrName>ppt_x</p:attrName>
                                        </p:attrNameLst>
                                      </p:cBhvr>
                                      <p:tavLst>
                                        <p:tav tm="0">
                                          <p:val>
                                            <p:strVal val="ppt_x"/>
                                          </p:val>
                                        </p:tav>
                                        <p:tav tm="100000">
                                          <p:val>
                                            <p:strVal val="0-ppt_w/2"/>
                                          </p:val>
                                        </p:tav>
                                      </p:tavLst>
                                    </p:anim>
                                    <p:anim calcmode="lin" valueType="num">
                                      <p:cBhvr additive="base">
                                        <p:cTn id="36" dur="1000"/>
                                        <p:tgtEl>
                                          <p:spTgt spid="27668"/>
                                        </p:tgtEl>
                                        <p:attrNameLst>
                                          <p:attrName>ppt_y</p:attrName>
                                        </p:attrNameLst>
                                      </p:cBhvr>
                                      <p:tavLst>
                                        <p:tav tm="0">
                                          <p:val>
                                            <p:strVal val="ppt_y"/>
                                          </p:val>
                                        </p:tav>
                                        <p:tav tm="100000">
                                          <p:val>
                                            <p:strVal val="ppt_y"/>
                                          </p:val>
                                        </p:tav>
                                      </p:tavLst>
                                    </p:anim>
                                    <p:set>
                                      <p:cBhvr>
                                        <p:cTn id="37" dur="1" fill="hold">
                                          <p:stCondLst>
                                            <p:cond delay="999"/>
                                          </p:stCondLst>
                                        </p:cTn>
                                        <p:tgtEl>
                                          <p:spTgt spid="27668"/>
                                        </p:tgtEl>
                                        <p:attrNameLst>
                                          <p:attrName>style.visibility</p:attrName>
                                        </p:attrNameLst>
                                      </p:cBhvr>
                                      <p:to>
                                        <p:strVal val="hidden"/>
                                      </p:to>
                                    </p:set>
                                  </p:childTnLst>
                                </p:cTn>
                              </p:par>
                            </p:childTnLst>
                          </p:cTn>
                        </p:par>
                        <p:par>
                          <p:cTn id="38" fill="hold">
                            <p:stCondLst>
                              <p:cond delay="1000"/>
                            </p:stCondLst>
                            <p:childTnLst>
                              <p:par>
                                <p:cTn id="39" presetID="1" presetClass="exit" presetSubtype="0" fill="hold" grpId="1" nodeType="afterEffect">
                                  <p:stCondLst>
                                    <p:cond delay="0"/>
                                  </p:stCondLst>
                                  <p:childTnLst>
                                    <p:set>
                                      <p:cBhvr>
                                        <p:cTn id="40" dur="1" fill="hold">
                                          <p:stCondLst>
                                            <p:cond delay="0"/>
                                          </p:stCondLst>
                                        </p:cTn>
                                        <p:tgtEl>
                                          <p:spTgt spid="27657"/>
                                        </p:tgtEl>
                                        <p:attrNameLst>
                                          <p:attrName>style.visibility</p:attrName>
                                        </p:attrNameLst>
                                      </p:cBhvr>
                                      <p:to>
                                        <p:strVal val="hidden"/>
                                      </p:to>
                                    </p:set>
                                  </p:childTnLst>
                                </p:cTn>
                              </p:par>
                            </p:childTnLst>
                          </p:cTn>
                        </p:par>
                        <p:par>
                          <p:cTn id="41" fill="hold">
                            <p:stCondLst>
                              <p:cond delay="1000"/>
                            </p:stCondLst>
                            <p:childTnLst>
                              <p:par>
                                <p:cTn id="42" presetID="9" presetClass="entr" presetSubtype="0" fill="hold" grpId="0" nodeType="afterEffect">
                                  <p:stCondLst>
                                    <p:cond delay="0"/>
                                  </p:stCondLst>
                                  <p:childTnLst>
                                    <p:set>
                                      <p:cBhvr>
                                        <p:cTn id="43" dur="1" fill="hold">
                                          <p:stCondLst>
                                            <p:cond delay="0"/>
                                          </p:stCondLst>
                                        </p:cTn>
                                        <p:tgtEl>
                                          <p:spTgt spid="27659"/>
                                        </p:tgtEl>
                                        <p:attrNameLst>
                                          <p:attrName>style.visibility</p:attrName>
                                        </p:attrNameLst>
                                      </p:cBhvr>
                                      <p:to>
                                        <p:strVal val="visible"/>
                                      </p:to>
                                    </p:set>
                                    <p:animEffect transition="in" filter="dissolve">
                                      <p:cBhvr>
                                        <p:cTn id="44" dur="500"/>
                                        <p:tgtEl>
                                          <p:spTgt spid="27659"/>
                                        </p:tgtEl>
                                      </p:cBhvr>
                                    </p:animEffect>
                                  </p:childTnLst>
                                </p:cTn>
                              </p:par>
                              <p:par>
                                <p:cTn id="45" presetID="2" presetClass="entr" presetSubtype="2" fill="hold" grpId="0" nodeType="withEffect">
                                  <p:stCondLst>
                                    <p:cond delay="0"/>
                                  </p:stCondLst>
                                  <p:childTnLst>
                                    <p:set>
                                      <p:cBhvr>
                                        <p:cTn id="46" dur="1" fill="hold">
                                          <p:stCondLst>
                                            <p:cond delay="0"/>
                                          </p:stCondLst>
                                        </p:cTn>
                                        <p:tgtEl>
                                          <p:spTgt spid="27669"/>
                                        </p:tgtEl>
                                        <p:attrNameLst>
                                          <p:attrName>style.visibility</p:attrName>
                                        </p:attrNameLst>
                                      </p:cBhvr>
                                      <p:to>
                                        <p:strVal val="visible"/>
                                      </p:to>
                                    </p:set>
                                    <p:anim calcmode="lin" valueType="num">
                                      <p:cBhvr additive="base">
                                        <p:cTn id="47" dur="1000" fill="hold"/>
                                        <p:tgtEl>
                                          <p:spTgt spid="27669"/>
                                        </p:tgtEl>
                                        <p:attrNameLst>
                                          <p:attrName>ppt_x</p:attrName>
                                        </p:attrNameLst>
                                      </p:cBhvr>
                                      <p:tavLst>
                                        <p:tav tm="0">
                                          <p:val>
                                            <p:strVal val="1+#ppt_w/2"/>
                                          </p:val>
                                        </p:tav>
                                        <p:tav tm="100000">
                                          <p:val>
                                            <p:strVal val="#ppt_x"/>
                                          </p:val>
                                        </p:tav>
                                      </p:tavLst>
                                    </p:anim>
                                    <p:anim calcmode="lin" valueType="num">
                                      <p:cBhvr additive="base">
                                        <p:cTn id="48" dur="1000" fill="hold"/>
                                        <p:tgtEl>
                                          <p:spTgt spid="27669"/>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xit" presetSubtype="8" fill="hold" grpId="1" nodeType="clickEffect">
                                  <p:stCondLst>
                                    <p:cond delay="0"/>
                                  </p:stCondLst>
                                  <p:childTnLst>
                                    <p:anim calcmode="lin" valueType="num">
                                      <p:cBhvr additive="base">
                                        <p:cTn id="52" dur="1000"/>
                                        <p:tgtEl>
                                          <p:spTgt spid="27669"/>
                                        </p:tgtEl>
                                        <p:attrNameLst>
                                          <p:attrName>ppt_x</p:attrName>
                                        </p:attrNameLst>
                                      </p:cBhvr>
                                      <p:tavLst>
                                        <p:tav tm="0">
                                          <p:val>
                                            <p:strVal val="ppt_x"/>
                                          </p:val>
                                        </p:tav>
                                        <p:tav tm="100000">
                                          <p:val>
                                            <p:strVal val="0-ppt_w/2"/>
                                          </p:val>
                                        </p:tav>
                                      </p:tavLst>
                                    </p:anim>
                                    <p:anim calcmode="lin" valueType="num">
                                      <p:cBhvr additive="base">
                                        <p:cTn id="53" dur="1000"/>
                                        <p:tgtEl>
                                          <p:spTgt spid="27669"/>
                                        </p:tgtEl>
                                        <p:attrNameLst>
                                          <p:attrName>ppt_y</p:attrName>
                                        </p:attrNameLst>
                                      </p:cBhvr>
                                      <p:tavLst>
                                        <p:tav tm="0">
                                          <p:val>
                                            <p:strVal val="ppt_y"/>
                                          </p:val>
                                        </p:tav>
                                        <p:tav tm="100000">
                                          <p:val>
                                            <p:strVal val="ppt_y"/>
                                          </p:val>
                                        </p:tav>
                                      </p:tavLst>
                                    </p:anim>
                                    <p:set>
                                      <p:cBhvr>
                                        <p:cTn id="54" dur="1" fill="hold">
                                          <p:stCondLst>
                                            <p:cond delay="999"/>
                                          </p:stCondLst>
                                        </p:cTn>
                                        <p:tgtEl>
                                          <p:spTgt spid="27669"/>
                                        </p:tgtEl>
                                        <p:attrNameLst>
                                          <p:attrName>style.visibility</p:attrName>
                                        </p:attrNameLst>
                                      </p:cBhvr>
                                      <p:to>
                                        <p:strVal val="hidden"/>
                                      </p:to>
                                    </p:set>
                                  </p:childTnLst>
                                </p:cTn>
                              </p:par>
                            </p:childTnLst>
                          </p:cTn>
                        </p:par>
                        <p:par>
                          <p:cTn id="55" fill="hold">
                            <p:stCondLst>
                              <p:cond delay="1000"/>
                            </p:stCondLst>
                            <p:childTnLst>
                              <p:par>
                                <p:cTn id="56" presetID="1" presetClass="exit" presetSubtype="0" fill="hold" grpId="1" nodeType="afterEffect">
                                  <p:stCondLst>
                                    <p:cond delay="0"/>
                                  </p:stCondLst>
                                  <p:childTnLst>
                                    <p:set>
                                      <p:cBhvr>
                                        <p:cTn id="57" dur="1" fill="hold">
                                          <p:stCondLst>
                                            <p:cond delay="0"/>
                                          </p:stCondLst>
                                        </p:cTn>
                                        <p:tgtEl>
                                          <p:spTgt spid="27659"/>
                                        </p:tgtEl>
                                        <p:attrNameLst>
                                          <p:attrName>style.visibility</p:attrName>
                                        </p:attrNameLst>
                                      </p:cBhvr>
                                      <p:to>
                                        <p:strVal val="hidden"/>
                                      </p:to>
                                    </p:set>
                                  </p:childTnLst>
                                </p:cTn>
                              </p:par>
                            </p:childTnLst>
                          </p:cTn>
                        </p:par>
                        <p:par>
                          <p:cTn id="58" fill="hold">
                            <p:stCondLst>
                              <p:cond delay="1000"/>
                            </p:stCondLst>
                            <p:childTnLst>
                              <p:par>
                                <p:cTn id="59" presetID="9" presetClass="entr" presetSubtype="0" fill="hold" grpId="0" nodeType="afterEffect">
                                  <p:stCondLst>
                                    <p:cond delay="0"/>
                                  </p:stCondLst>
                                  <p:childTnLst>
                                    <p:set>
                                      <p:cBhvr>
                                        <p:cTn id="60" dur="1" fill="hold">
                                          <p:stCondLst>
                                            <p:cond delay="0"/>
                                          </p:stCondLst>
                                        </p:cTn>
                                        <p:tgtEl>
                                          <p:spTgt spid="27661"/>
                                        </p:tgtEl>
                                        <p:attrNameLst>
                                          <p:attrName>style.visibility</p:attrName>
                                        </p:attrNameLst>
                                      </p:cBhvr>
                                      <p:to>
                                        <p:strVal val="visible"/>
                                      </p:to>
                                    </p:set>
                                    <p:animEffect transition="in" filter="dissolve">
                                      <p:cBhvr>
                                        <p:cTn id="61" dur="500"/>
                                        <p:tgtEl>
                                          <p:spTgt spid="27661"/>
                                        </p:tgtEl>
                                      </p:cBhvr>
                                    </p:animEffect>
                                  </p:childTnLst>
                                </p:cTn>
                              </p:par>
                            </p:childTnLst>
                          </p:cTn>
                        </p:par>
                        <p:par>
                          <p:cTn id="62" fill="hold">
                            <p:stCondLst>
                              <p:cond delay="1500"/>
                            </p:stCondLst>
                            <p:childTnLst>
                              <p:par>
                                <p:cTn id="63" presetID="2" presetClass="entr" presetSubtype="2" fill="hold" grpId="0" nodeType="afterEffect">
                                  <p:stCondLst>
                                    <p:cond delay="0"/>
                                  </p:stCondLst>
                                  <p:childTnLst>
                                    <p:set>
                                      <p:cBhvr>
                                        <p:cTn id="64" dur="1" fill="hold">
                                          <p:stCondLst>
                                            <p:cond delay="0"/>
                                          </p:stCondLst>
                                        </p:cTn>
                                        <p:tgtEl>
                                          <p:spTgt spid="27670"/>
                                        </p:tgtEl>
                                        <p:attrNameLst>
                                          <p:attrName>style.visibility</p:attrName>
                                        </p:attrNameLst>
                                      </p:cBhvr>
                                      <p:to>
                                        <p:strVal val="visible"/>
                                      </p:to>
                                    </p:set>
                                    <p:anim calcmode="lin" valueType="num">
                                      <p:cBhvr additive="base">
                                        <p:cTn id="65" dur="1000" fill="hold"/>
                                        <p:tgtEl>
                                          <p:spTgt spid="27670"/>
                                        </p:tgtEl>
                                        <p:attrNameLst>
                                          <p:attrName>ppt_x</p:attrName>
                                        </p:attrNameLst>
                                      </p:cBhvr>
                                      <p:tavLst>
                                        <p:tav tm="0">
                                          <p:val>
                                            <p:strVal val="1+#ppt_w/2"/>
                                          </p:val>
                                        </p:tav>
                                        <p:tav tm="100000">
                                          <p:val>
                                            <p:strVal val="#ppt_x"/>
                                          </p:val>
                                        </p:tav>
                                      </p:tavLst>
                                    </p:anim>
                                    <p:anim calcmode="lin" valueType="num">
                                      <p:cBhvr additive="base">
                                        <p:cTn id="66" dur="1000" fill="hold"/>
                                        <p:tgtEl>
                                          <p:spTgt spid="27670"/>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27661"/>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 presetClass="exit" presetSubtype="8" fill="hold" grpId="1" nodeType="clickEffect">
                                  <p:stCondLst>
                                    <p:cond delay="0"/>
                                  </p:stCondLst>
                                  <p:childTnLst>
                                    <p:anim calcmode="lin" valueType="num">
                                      <p:cBhvr additive="base">
                                        <p:cTn id="74" dur="1000"/>
                                        <p:tgtEl>
                                          <p:spTgt spid="27670"/>
                                        </p:tgtEl>
                                        <p:attrNameLst>
                                          <p:attrName>ppt_x</p:attrName>
                                        </p:attrNameLst>
                                      </p:cBhvr>
                                      <p:tavLst>
                                        <p:tav tm="0">
                                          <p:val>
                                            <p:strVal val="ppt_x"/>
                                          </p:val>
                                        </p:tav>
                                        <p:tav tm="100000">
                                          <p:val>
                                            <p:strVal val="0-ppt_w/2"/>
                                          </p:val>
                                        </p:tav>
                                      </p:tavLst>
                                    </p:anim>
                                    <p:anim calcmode="lin" valueType="num">
                                      <p:cBhvr additive="base">
                                        <p:cTn id="75" dur="1000"/>
                                        <p:tgtEl>
                                          <p:spTgt spid="27670"/>
                                        </p:tgtEl>
                                        <p:attrNameLst>
                                          <p:attrName>ppt_y</p:attrName>
                                        </p:attrNameLst>
                                      </p:cBhvr>
                                      <p:tavLst>
                                        <p:tav tm="0">
                                          <p:val>
                                            <p:strVal val="ppt_y"/>
                                          </p:val>
                                        </p:tav>
                                        <p:tav tm="100000">
                                          <p:val>
                                            <p:strVal val="ppt_y"/>
                                          </p:val>
                                        </p:tav>
                                      </p:tavLst>
                                    </p:anim>
                                    <p:set>
                                      <p:cBhvr>
                                        <p:cTn id="76" dur="1" fill="hold">
                                          <p:stCondLst>
                                            <p:cond delay="999"/>
                                          </p:stCondLst>
                                        </p:cTn>
                                        <p:tgtEl>
                                          <p:spTgt spid="27670"/>
                                        </p:tgtEl>
                                        <p:attrNameLst>
                                          <p:attrName>style.visibility</p:attrName>
                                        </p:attrNameLst>
                                      </p:cBhvr>
                                      <p:to>
                                        <p:strVal val="hidden"/>
                                      </p:to>
                                    </p:set>
                                  </p:childTnLst>
                                </p:cTn>
                              </p:par>
                              <p:par>
                                <p:cTn id="77" presetID="9" presetClass="entr" presetSubtype="0" fill="hold" grpId="0" nodeType="withEffect">
                                  <p:stCondLst>
                                    <p:cond delay="0"/>
                                  </p:stCondLst>
                                  <p:childTnLst>
                                    <p:set>
                                      <p:cBhvr>
                                        <p:cTn id="78" dur="1" fill="hold">
                                          <p:stCondLst>
                                            <p:cond delay="0"/>
                                          </p:stCondLst>
                                        </p:cTn>
                                        <p:tgtEl>
                                          <p:spTgt spid="27663"/>
                                        </p:tgtEl>
                                        <p:attrNameLst>
                                          <p:attrName>style.visibility</p:attrName>
                                        </p:attrNameLst>
                                      </p:cBhvr>
                                      <p:to>
                                        <p:strVal val="visible"/>
                                      </p:to>
                                    </p:set>
                                    <p:animEffect transition="in" filter="dissolve">
                                      <p:cBhvr>
                                        <p:cTn id="79" dur="500"/>
                                        <p:tgtEl>
                                          <p:spTgt spid="27663"/>
                                        </p:tgtEl>
                                      </p:cBhvr>
                                    </p:animEffect>
                                  </p:childTnLst>
                                </p:cTn>
                              </p:par>
                              <p:par>
                                <p:cTn id="80" presetID="2" presetClass="entr" presetSubtype="2" fill="hold" grpId="0" nodeType="withEffect">
                                  <p:stCondLst>
                                    <p:cond delay="0"/>
                                  </p:stCondLst>
                                  <p:childTnLst>
                                    <p:set>
                                      <p:cBhvr>
                                        <p:cTn id="81" dur="1" fill="hold">
                                          <p:stCondLst>
                                            <p:cond delay="0"/>
                                          </p:stCondLst>
                                        </p:cTn>
                                        <p:tgtEl>
                                          <p:spTgt spid="27678"/>
                                        </p:tgtEl>
                                        <p:attrNameLst>
                                          <p:attrName>style.visibility</p:attrName>
                                        </p:attrNameLst>
                                      </p:cBhvr>
                                      <p:to>
                                        <p:strVal val="visible"/>
                                      </p:to>
                                    </p:set>
                                    <p:anim calcmode="lin" valueType="num">
                                      <p:cBhvr additive="base">
                                        <p:cTn id="82" dur="1000" fill="hold"/>
                                        <p:tgtEl>
                                          <p:spTgt spid="27678"/>
                                        </p:tgtEl>
                                        <p:attrNameLst>
                                          <p:attrName>ppt_x</p:attrName>
                                        </p:attrNameLst>
                                      </p:cBhvr>
                                      <p:tavLst>
                                        <p:tav tm="0">
                                          <p:val>
                                            <p:strVal val="1+#ppt_w/2"/>
                                          </p:val>
                                        </p:tav>
                                        <p:tav tm="100000">
                                          <p:val>
                                            <p:strVal val="#ppt_x"/>
                                          </p:val>
                                        </p:tav>
                                      </p:tavLst>
                                    </p:anim>
                                    <p:anim calcmode="lin" valueType="num">
                                      <p:cBhvr additive="base">
                                        <p:cTn id="83" dur="1000" fill="hold"/>
                                        <p:tgtEl>
                                          <p:spTgt spid="27678"/>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0"/>
                                  </p:stCondLst>
                                  <p:childTnLst>
                                    <p:set>
                                      <p:cBhvr>
                                        <p:cTn id="85" dur="1" fill="hold">
                                          <p:stCondLst>
                                            <p:cond delay="0"/>
                                          </p:stCondLst>
                                        </p:cTn>
                                        <p:tgtEl>
                                          <p:spTgt spid="27679"/>
                                        </p:tgtEl>
                                        <p:attrNameLst>
                                          <p:attrName>style.visibility</p:attrName>
                                        </p:attrNameLst>
                                      </p:cBhvr>
                                      <p:to>
                                        <p:strVal val="visible"/>
                                      </p:to>
                                    </p:set>
                                    <p:anim calcmode="lin" valueType="num">
                                      <p:cBhvr additive="base">
                                        <p:cTn id="86" dur="1000" fill="hold"/>
                                        <p:tgtEl>
                                          <p:spTgt spid="27679"/>
                                        </p:tgtEl>
                                        <p:attrNameLst>
                                          <p:attrName>ppt_x</p:attrName>
                                        </p:attrNameLst>
                                      </p:cBhvr>
                                      <p:tavLst>
                                        <p:tav tm="0">
                                          <p:val>
                                            <p:strVal val="1+#ppt_w/2"/>
                                          </p:val>
                                        </p:tav>
                                        <p:tav tm="100000">
                                          <p:val>
                                            <p:strVal val="#ppt_x"/>
                                          </p:val>
                                        </p:tav>
                                      </p:tavLst>
                                    </p:anim>
                                    <p:anim calcmode="lin" valueType="num">
                                      <p:cBhvr additive="base">
                                        <p:cTn id="87" dur="1000" fill="hold"/>
                                        <p:tgtEl>
                                          <p:spTgt spid="27679"/>
                                        </p:tgtEl>
                                        <p:attrNameLst>
                                          <p:attrName>ppt_y</p:attrName>
                                        </p:attrNameLst>
                                      </p:cBhvr>
                                      <p:tavLst>
                                        <p:tav tm="0">
                                          <p:val>
                                            <p:strVal val="#ppt_y"/>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xit" presetSubtype="8" fill="hold" grpId="1" nodeType="clickEffect">
                                  <p:stCondLst>
                                    <p:cond delay="0"/>
                                  </p:stCondLst>
                                  <p:childTnLst>
                                    <p:anim calcmode="lin" valueType="num">
                                      <p:cBhvr additive="base">
                                        <p:cTn id="91" dur="1000"/>
                                        <p:tgtEl>
                                          <p:spTgt spid="27679"/>
                                        </p:tgtEl>
                                        <p:attrNameLst>
                                          <p:attrName>ppt_x</p:attrName>
                                        </p:attrNameLst>
                                      </p:cBhvr>
                                      <p:tavLst>
                                        <p:tav tm="0">
                                          <p:val>
                                            <p:strVal val="ppt_x"/>
                                          </p:val>
                                        </p:tav>
                                        <p:tav tm="100000">
                                          <p:val>
                                            <p:strVal val="0-ppt_w/2"/>
                                          </p:val>
                                        </p:tav>
                                      </p:tavLst>
                                    </p:anim>
                                    <p:anim calcmode="lin" valueType="num">
                                      <p:cBhvr additive="base">
                                        <p:cTn id="92" dur="1000"/>
                                        <p:tgtEl>
                                          <p:spTgt spid="27679"/>
                                        </p:tgtEl>
                                        <p:attrNameLst>
                                          <p:attrName>ppt_y</p:attrName>
                                        </p:attrNameLst>
                                      </p:cBhvr>
                                      <p:tavLst>
                                        <p:tav tm="0">
                                          <p:val>
                                            <p:strVal val="ppt_y"/>
                                          </p:val>
                                        </p:tav>
                                        <p:tav tm="100000">
                                          <p:val>
                                            <p:strVal val="ppt_y"/>
                                          </p:val>
                                        </p:tav>
                                      </p:tavLst>
                                    </p:anim>
                                    <p:set>
                                      <p:cBhvr>
                                        <p:cTn id="93" dur="1" fill="hold">
                                          <p:stCondLst>
                                            <p:cond delay="999"/>
                                          </p:stCondLst>
                                        </p:cTn>
                                        <p:tgtEl>
                                          <p:spTgt spid="27679"/>
                                        </p:tgtEl>
                                        <p:attrNameLst>
                                          <p:attrName>style.visibility</p:attrName>
                                        </p:attrNameLst>
                                      </p:cBhvr>
                                      <p:to>
                                        <p:strVal val="hidden"/>
                                      </p:to>
                                    </p:set>
                                  </p:childTnLst>
                                </p:cTn>
                              </p:par>
                            </p:childTnLst>
                          </p:cTn>
                        </p:par>
                        <p:par>
                          <p:cTn id="94" fill="hold">
                            <p:stCondLst>
                              <p:cond delay="1000"/>
                            </p:stCondLst>
                            <p:childTnLst>
                              <p:par>
                                <p:cTn id="95" presetID="1" presetClass="exit" presetSubtype="0" fill="hold" grpId="1" nodeType="afterEffect">
                                  <p:stCondLst>
                                    <p:cond delay="0"/>
                                  </p:stCondLst>
                                  <p:childTnLst>
                                    <p:set>
                                      <p:cBhvr>
                                        <p:cTn id="96" dur="1" fill="hold">
                                          <p:stCondLst>
                                            <p:cond delay="0"/>
                                          </p:stCondLst>
                                        </p:cTn>
                                        <p:tgtEl>
                                          <p:spTgt spid="27678"/>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27663"/>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2" presetClass="entr" presetSubtype="2" fill="hold" grpId="0" nodeType="clickEffect">
                                  <p:stCondLst>
                                    <p:cond delay="0"/>
                                  </p:stCondLst>
                                  <p:childTnLst>
                                    <p:set>
                                      <p:cBhvr>
                                        <p:cTn id="102" dur="1" fill="hold">
                                          <p:stCondLst>
                                            <p:cond delay="0"/>
                                          </p:stCondLst>
                                        </p:cTn>
                                        <p:tgtEl>
                                          <p:spTgt spid="27677"/>
                                        </p:tgtEl>
                                        <p:attrNameLst>
                                          <p:attrName>style.visibility</p:attrName>
                                        </p:attrNameLst>
                                      </p:cBhvr>
                                      <p:to>
                                        <p:strVal val="visible"/>
                                      </p:to>
                                    </p:set>
                                    <p:anim calcmode="lin" valueType="num">
                                      <p:cBhvr additive="base">
                                        <p:cTn id="103" dur="1000" fill="hold"/>
                                        <p:tgtEl>
                                          <p:spTgt spid="27677"/>
                                        </p:tgtEl>
                                        <p:attrNameLst>
                                          <p:attrName>ppt_x</p:attrName>
                                        </p:attrNameLst>
                                      </p:cBhvr>
                                      <p:tavLst>
                                        <p:tav tm="0">
                                          <p:val>
                                            <p:strVal val="1+#ppt_w/2"/>
                                          </p:val>
                                        </p:tav>
                                        <p:tav tm="100000">
                                          <p:val>
                                            <p:strVal val="#ppt_x"/>
                                          </p:val>
                                        </p:tav>
                                      </p:tavLst>
                                    </p:anim>
                                    <p:anim calcmode="lin" valueType="num">
                                      <p:cBhvr additive="base">
                                        <p:cTn id="104" dur="1000" fill="hold"/>
                                        <p:tgtEl>
                                          <p:spTgt spid="27677"/>
                                        </p:tgtEl>
                                        <p:attrNameLst>
                                          <p:attrName>ppt_y</p:attrName>
                                        </p:attrNameLst>
                                      </p:cBhvr>
                                      <p:tavLst>
                                        <p:tav tm="0">
                                          <p:val>
                                            <p:strVal val="#ppt_y"/>
                                          </p:val>
                                        </p:tav>
                                        <p:tav tm="100000">
                                          <p:val>
                                            <p:strVal val="#ppt_y"/>
                                          </p:val>
                                        </p:tav>
                                      </p:tavLst>
                                    </p:anim>
                                  </p:childTnLst>
                                </p:cTn>
                              </p:par>
                            </p:childTnLst>
                          </p:cTn>
                        </p:par>
                        <p:par>
                          <p:cTn id="105" fill="hold">
                            <p:stCondLst>
                              <p:cond delay="1000"/>
                            </p:stCondLst>
                            <p:childTnLst>
                              <p:par>
                                <p:cTn id="106" presetID="2" presetClass="entr" presetSubtype="2" fill="hold" grpId="0" nodeType="afterEffect">
                                  <p:stCondLst>
                                    <p:cond delay="0"/>
                                  </p:stCondLst>
                                  <p:childTnLst>
                                    <p:set>
                                      <p:cBhvr>
                                        <p:cTn id="107" dur="1" fill="hold">
                                          <p:stCondLst>
                                            <p:cond delay="0"/>
                                          </p:stCondLst>
                                        </p:cTn>
                                        <p:tgtEl>
                                          <p:spTgt spid="27680"/>
                                        </p:tgtEl>
                                        <p:attrNameLst>
                                          <p:attrName>style.visibility</p:attrName>
                                        </p:attrNameLst>
                                      </p:cBhvr>
                                      <p:to>
                                        <p:strVal val="visible"/>
                                      </p:to>
                                    </p:set>
                                    <p:anim calcmode="lin" valueType="num">
                                      <p:cBhvr additive="base">
                                        <p:cTn id="108" dur="1000" fill="hold"/>
                                        <p:tgtEl>
                                          <p:spTgt spid="27680"/>
                                        </p:tgtEl>
                                        <p:attrNameLst>
                                          <p:attrName>ppt_x</p:attrName>
                                        </p:attrNameLst>
                                      </p:cBhvr>
                                      <p:tavLst>
                                        <p:tav tm="0">
                                          <p:val>
                                            <p:strVal val="1+#ppt_w/2"/>
                                          </p:val>
                                        </p:tav>
                                        <p:tav tm="100000">
                                          <p:val>
                                            <p:strVal val="#ppt_x"/>
                                          </p:val>
                                        </p:tav>
                                      </p:tavLst>
                                    </p:anim>
                                    <p:anim calcmode="lin" valueType="num">
                                      <p:cBhvr additive="base">
                                        <p:cTn id="109" dur="1000" fill="hold"/>
                                        <p:tgtEl>
                                          <p:spTgt spid="27680"/>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 presetClass="exit" presetSubtype="0" fill="hold" grpId="1" nodeType="clickEffect">
                                  <p:stCondLst>
                                    <p:cond delay="0"/>
                                  </p:stCondLst>
                                  <p:childTnLst>
                                    <p:set>
                                      <p:cBhvr>
                                        <p:cTn id="113" dur="1" fill="hold">
                                          <p:stCondLst>
                                            <p:cond delay="0"/>
                                          </p:stCondLst>
                                        </p:cTn>
                                        <p:tgtEl>
                                          <p:spTgt spid="27677"/>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2" presetClass="exit" presetSubtype="8" fill="hold" grpId="1" nodeType="clickEffect">
                                  <p:stCondLst>
                                    <p:cond delay="0"/>
                                  </p:stCondLst>
                                  <p:childTnLst>
                                    <p:anim calcmode="lin" valueType="num">
                                      <p:cBhvr additive="base">
                                        <p:cTn id="117" dur="1000"/>
                                        <p:tgtEl>
                                          <p:spTgt spid="27680"/>
                                        </p:tgtEl>
                                        <p:attrNameLst>
                                          <p:attrName>ppt_x</p:attrName>
                                        </p:attrNameLst>
                                      </p:cBhvr>
                                      <p:tavLst>
                                        <p:tav tm="0">
                                          <p:val>
                                            <p:strVal val="ppt_x"/>
                                          </p:val>
                                        </p:tav>
                                        <p:tav tm="100000">
                                          <p:val>
                                            <p:strVal val="0-ppt_w/2"/>
                                          </p:val>
                                        </p:tav>
                                      </p:tavLst>
                                    </p:anim>
                                    <p:anim calcmode="lin" valueType="num">
                                      <p:cBhvr additive="base">
                                        <p:cTn id="118" dur="1000"/>
                                        <p:tgtEl>
                                          <p:spTgt spid="27680"/>
                                        </p:tgtEl>
                                        <p:attrNameLst>
                                          <p:attrName>ppt_y</p:attrName>
                                        </p:attrNameLst>
                                      </p:cBhvr>
                                      <p:tavLst>
                                        <p:tav tm="0">
                                          <p:val>
                                            <p:strVal val="ppt_y"/>
                                          </p:val>
                                        </p:tav>
                                        <p:tav tm="100000">
                                          <p:val>
                                            <p:strVal val="ppt_y"/>
                                          </p:val>
                                        </p:tav>
                                      </p:tavLst>
                                    </p:anim>
                                    <p:set>
                                      <p:cBhvr>
                                        <p:cTn id="119" dur="1" fill="hold">
                                          <p:stCondLst>
                                            <p:cond delay="999"/>
                                          </p:stCondLst>
                                        </p:cTn>
                                        <p:tgtEl>
                                          <p:spTgt spid="27680"/>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2" presetClass="entr" presetSubtype="2" fill="hold" grpId="0" nodeType="clickEffect">
                                  <p:stCondLst>
                                    <p:cond delay="0"/>
                                  </p:stCondLst>
                                  <p:childTnLst>
                                    <p:set>
                                      <p:cBhvr>
                                        <p:cTn id="123" dur="1" fill="hold">
                                          <p:stCondLst>
                                            <p:cond delay="0"/>
                                          </p:stCondLst>
                                        </p:cTn>
                                        <p:tgtEl>
                                          <p:spTgt spid="27673"/>
                                        </p:tgtEl>
                                        <p:attrNameLst>
                                          <p:attrName>style.visibility</p:attrName>
                                        </p:attrNameLst>
                                      </p:cBhvr>
                                      <p:to>
                                        <p:strVal val="visible"/>
                                      </p:to>
                                    </p:set>
                                    <p:anim calcmode="lin" valueType="num">
                                      <p:cBhvr additive="base">
                                        <p:cTn id="124" dur="1000" fill="hold"/>
                                        <p:tgtEl>
                                          <p:spTgt spid="27673"/>
                                        </p:tgtEl>
                                        <p:attrNameLst>
                                          <p:attrName>ppt_x</p:attrName>
                                        </p:attrNameLst>
                                      </p:cBhvr>
                                      <p:tavLst>
                                        <p:tav tm="0">
                                          <p:val>
                                            <p:strVal val="1+#ppt_w/2"/>
                                          </p:val>
                                        </p:tav>
                                        <p:tav tm="100000">
                                          <p:val>
                                            <p:strVal val="#ppt_x"/>
                                          </p:val>
                                        </p:tav>
                                      </p:tavLst>
                                    </p:anim>
                                    <p:anim calcmode="lin" valueType="num">
                                      <p:cBhvr additive="base">
                                        <p:cTn id="125" dur="1000" fill="hold"/>
                                        <p:tgtEl>
                                          <p:spTgt spid="27673"/>
                                        </p:tgtEl>
                                        <p:attrNameLst>
                                          <p:attrName>ppt_y</p:attrName>
                                        </p:attrNameLst>
                                      </p:cBhvr>
                                      <p:tavLst>
                                        <p:tav tm="0">
                                          <p:val>
                                            <p:strVal val="#ppt_y"/>
                                          </p:val>
                                        </p:tav>
                                        <p:tav tm="100000">
                                          <p:val>
                                            <p:strVal val="#ppt_y"/>
                                          </p:val>
                                        </p:tav>
                                      </p:tavLst>
                                    </p:anim>
                                  </p:childTnLst>
                                </p:cTn>
                              </p:par>
                              <p:par>
                                <p:cTn id="126" presetID="2" presetClass="entr" presetSubtype="2" fill="hold" grpId="0" nodeType="withEffect">
                                  <p:stCondLst>
                                    <p:cond delay="0"/>
                                  </p:stCondLst>
                                  <p:childTnLst>
                                    <p:set>
                                      <p:cBhvr>
                                        <p:cTn id="127" dur="1" fill="hold">
                                          <p:stCondLst>
                                            <p:cond delay="0"/>
                                          </p:stCondLst>
                                        </p:cTn>
                                        <p:tgtEl>
                                          <p:spTgt spid="27674"/>
                                        </p:tgtEl>
                                        <p:attrNameLst>
                                          <p:attrName>style.visibility</p:attrName>
                                        </p:attrNameLst>
                                      </p:cBhvr>
                                      <p:to>
                                        <p:strVal val="visible"/>
                                      </p:to>
                                    </p:set>
                                    <p:anim calcmode="lin" valueType="num">
                                      <p:cBhvr additive="base">
                                        <p:cTn id="128" dur="1000" fill="hold"/>
                                        <p:tgtEl>
                                          <p:spTgt spid="27674"/>
                                        </p:tgtEl>
                                        <p:attrNameLst>
                                          <p:attrName>ppt_x</p:attrName>
                                        </p:attrNameLst>
                                      </p:cBhvr>
                                      <p:tavLst>
                                        <p:tav tm="0">
                                          <p:val>
                                            <p:strVal val="1+#ppt_w/2"/>
                                          </p:val>
                                        </p:tav>
                                        <p:tav tm="100000">
                                          <p:val>
                                            <p:strVal val="#ppt_x"/>
                                          </p:val>
                                        </p:tav>
                                      </p:tavLst>
                                    </p:anim>
                                    <p:anim calcmode="lin" valueType="num">
                                      <p:cBhvr additive="base">
                                        <p:cTn id="129" dur="1000" fill="hold"/>
                                        <p:tgtEl>
                                          <p:spTgt spid="27674"/>
                                        </p:tgtEl>
                                        <p:attrNameLst>
                                          <p:attrName>ppt_y</p:attrName>
                                        </p:attrNameLst>
                                      </p:cBhvr>
                                      <p:tavLst>
                                        <p:tav tm="0">
                                          <p:val>
                                            <p:strVal val="#ppt_y"/>
                                          </p:val>
                                        </p:tav>
                                        <p:tav tm="100000">
                                          <p:val>
                                            <p:strVal val="#ppt_y"/>
                                          </p:val>
                                        </p:tav>
                                      </p:tavLst>
                                    </p:anim>
                                  </p:childTnLst>
                                </p:cTn>
                              </p:par>
                              <p:par>
                                <p:cTn id="130" presetID="2" presetClass="entr" presetSubtype="2" fill="hold" grpId="0" nodeType="withEffect">
                                  <p:stCondLst>
                                    <p:cond delay="0"/>
                                  </p:stCondLst>
                                  <p:childTnLst>
                                    <p:set>
                                      <p:cBhvr>
                                        <p:cTn id="131" dur="1" fill="hold">
                                          <p:stCondLst>
                                            <p:cond delay="0"/>
                                          </p:stCondLst>
                                        </p:cTn>
                                        <p:tgtEl>
                                          <p:spTgt spid="27675"/>
                                        </p:tgtEl>
                                        <p:attrNameLst>
                                          <p:attrName>style.visibility</p:attrName>
                                        </p:attrNameLst>
                                      </p:cBhvr>
                                      <p:to>
                                        <p:strVal val="visible"/>
                                      </p:to>
                                    </p:set>
                                    <p:anim calcmode="lin" valueType="num">
                                      <p:cBhvr additive="base">
                                        <p:cTn id="132" dur="1000" fill="hold"/>
                                        <p:tgtEl>
                                          <p:spTgt spid="27675"/>
                                        </p:tgtEl>
                                        <p:attrNameLst>
                                          <p:attrName>ppt_x</p:attrName>
                                        </p:attrNameLst>
                                      </p:cBhvr>
                                      <p:tavLst>
                                        <p:tav tm="0">
                                          <p:val>
                                            <p:strVal val="1+#ppt_w/2"/>
                                          </p:val>
                                        </p:tav>
                                        <p:tav tm="100000">
                                          <p:val>
                                            <p:strVal val="#ppt_x"/>
                                          </p:val>
                                        </p:tav>
                                      </p:tavLst>
                                    </p:anim>
                                    <p:anim calcmode="lin" valueType="num">
                                      <p:cBhvr additive="base">
                                        <p:cTn id="133" dur="1000" fill="hold"/>
                                        <p:tgtEl>
                                          <p:spTgt spid="27675"/>
                                        </p:tgtEl>
                                        <p:attrNameLst>
                                          <p:attrName>ppt_y</p:attrName>
                                        </p:attrNameLst>
                                      </p:cBhvr>
                                      <p:tavLst>
                                        <p:tav tm="0">
                                          <p:val>
                                            <p:strVal val="#ppt_y"/>
                                          </p:val>
                                        </p:tav>
                                        <p:tav tm="100000">
                                          <p:val>
                                            <p:strVal val="#ppt_y"/>
                                          </p:val>
                                        </p:tav>
                                      </p:tavLst>
                                    </p:anim>
                                  </p:childTnLst>
                                </p:cTn>
                              </p:par>
                            </p:childTnLst>
                          </p:cTn>
                        </p:par>
                        <p:par>
                          <p:cTn id="134" fill="hold">
                            <p:stCondLst>
                              <p:cond delay="1000"/>
                            </p:stCondLst>
                            <p:childTnLst>
                              <p:par>
                                <p:cTn id="135" presetID="2" presetClass="entr" presetSubtype="2" fill="hold" grpId="0" nodeType="afterEffect">
                                  <p:stCondLst>
                                    <p:cond delay="0"/>
                                  </p:stCondLst>
                                  <p:childTnLst>
                                    <p:set>
                                      <p:cBhvr>
                                        <p:cTn id="136" dur="1" fill="hold">
                                          <p:stCondLst>
                                            <p:cond delay="0"/>
                                          </p:stCondLst>
                                        </p:cTn>
                                        <p:tgtEl>
                                          <p:spTgt spid="27681"/>
                                        </p:tgtEl>
                                        <p:attrNameLst>
                                          <p:attrName>style.visibility</p:attrName>
                                        </p:attrNameLst>
                                      </p:cBhvr>
                                      <p:to>
                                        <p:strVal val="visible"/>
                                      </p:to>
                                    </p:set>
                                    <p:anim calcmode="lin" valueType="num">
                                      <p:cBhvr additive="base">
                                        <p:cTn id="137" dur="1000" fill="hold"/>
                                        <p:tgtEl>
                                          <p:spTgt spid="27681"/>
                                        </p:tgtEl>
                                        <p:attrNameLst>
                                          <p:attrName>ppt_x</p:attrName>
                                        </p:attrNameLst>
                                      </p:cBhvr>
                                      <p:tavLst>
                                        <p:tav tm="0">
                                          <p:val>
                                            <p:strVal val="1+#ppt_w/2"/>
                                          </p:val>
                                        </p:tav>
                                        <p:tav tm="100000">
                                          <p:val>
                                            <p:strVal val="#ppt_x"/>
                                          </p:val>
                                        </p:tav>
                                      </p:tavLst>
                                    </p:anim>
                                    <p:anim calcmode="lin" valueType="num">
                                      <p:cBhvr additive="base">
                                        <p:cTn id="138" dur="1000" fill="hold"/>
                                        <p:tgtEl>
                                          <p:spTgt spid="27681"/>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1" nodeType="clickEffect">
                                  <p:stCondLst>
                                    <p:cond delay="0"/>
                                  </p:stCondLst>
                                  <p:childTnLst>
                                    <p:set>
                                      <p:cBhvr>
                                        <p:cTn id="142" dur="1" fill="hold">
                                          <p:stCondLst>
                                            <p:cond delay="0"/>
                                          </p:stCondLst>
                                        </p:cTn>
                                        <p:tgtEl>
                                          <p:spTgt spid="27674"/>
                                        </p:tgtEl>
                                        <p:attrNameLst>
                                          <p:attrName>style.visibility</p:attrName>
                                        </p:attrNameLst>
                                      </p:cBhvr>
                                      <p:to>
                                        <p:strVal val="hidden"/>
                                      </p:to>
                                    </p:set>
                                  </p:childTnLst>
                                </p:cTn>
                              </p:par>
                            </p:childTnLst>
                          </p:cTn>
                        </p:par>
                        <p:par>
                          <p:cTn id="143" fill="hold">
                            <p:stCondLst>
                              <p:cond delay="0"/>
                            </p:stCondLst>
                            <p:childTnLst>
                              <p:par>
                                <p:cTn id="144" presetID="1" presetClass="exit" presetSubtype="0" fill="hold" grpId="1" nodeType="afterEffect">
                                  <p:stCondLst>
                                    <p:cond delay="0"/>
                                  </p:stCondLst>
                                  <p:childTnLst>
                                    <p:set>
                                      <p:cBhvr>
                                        <p:cTn id="145" dur="1" fill="hold">
                                          <p:stCondLst>
                                            <p:cond delay="0"/>
                                          </p:stCondLst>
                                        </p:cTn>
                                        <p:tgtEl>
                                          <p:spTgt spid="27673"/>
                                        </p:tgtEl>
                                        <p:attrNameLst>
                                          <p:attrName>style.visibility</p:attrName>
                                        </p:attrNameLst>
                                      </p:cBhvr>
                                      <p:to>
                                        <p:strVal val="hidden"/>
                                      </p:to>
                                    </p:set>
                                  </p:childTnLst>
                                </p:cTn>
                              </p:par>
                              <p:par>
                                <p:cTn id="146" presetID="1" presetClass="exit" presetSubtype="0" fill="hold" grpId="1" nodeType="withEffect">
                                  <p:stCondLst>
                                    <p:cond delay="0"/>
                                  </p:stCondLst>
                                  <p:childTnLst>
                                    <p:set>
                                      <p:cBhvr>
                                        <p:cTn id="147" dur="1" fill="hold">
                                          <p:stCondLst>
                                            <p:cond delay="0"/>
                                          </p:stCondLst>
                                        </p:cTn>
                                        <p:tgtEl>
                                          <p:spTgt spid="27675"/>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2" presetClass="exit" presetSubtype="8" fill="hold" grpId="1" nodeType="clickEffect">
                                  <p:stCondLst>
                                    <p:cond delay="0"/>
                                  </p:stCondLst>
                                  <p:childTnLst>
                                    <p:anim calcmode="lin" valueType="num">
                                      <p:cBhvr additive="base">
                                        <p:cTn id="151" dur="1000"/>
                                        <p:tgtEl>
                                          <p:spTgt spid="27681"/>
                                        </p:tgtEl>
                                        <p:attrNameLst>
                                          <p:attrName>ppt_x</p:attrName>
                                        </p:attrNameLst>
                                      </p:cBhvr>
                                      <p:tavLst>
                                        <p:tav tm="0">
                                          <p:val>
                                            <p:strVal val="ppt_x"/>
                                          </p:val>
                                        </p:tav>
                                        <p:tav tm="100000">
                                          <p:val>
                                            <p:strVal val="0-ppt_w/2"/>
                                          </p:val>
                                        </p:tav>
                                      </p:tavLst>
                                    </p:anim>
                                    <p:anim calcmode="lin" valueType="num">
                                      <p:cBhvr additive="base">
                                        <p:cTn id="152" dur="1000"/>
                                        <p:tgtEl>
                                          <p:spTgt spid="27681"/>
                                        </p:tgtEl>
                                        <p:attrNameLst>
                                          <p:attrName>ppt_y</p:attrName>
                                        </p:attrNameLst>
                                      </p:cBhvr>
                                      <p:tavLst>
                                        <p:tav tm="0">
                                          <p:val>
                                            <p:strVal val="ppt_y"/>
                                          </p:val>
                                        </p:tav>
                                        <p:tav tm="100000">
                                          <p:val>
                                            <p:strVal val="ppt_y"/>
                                          </p:val>
                                        </p:tav>
                                      </p:tavLst>
                                    </p:anim>
                                    <p:set>
                                      <p:cBhvr>
                                        <p:cTn id="153" dur="1" fill="hold">
                                          <p:stCondLst>
                                            <p:cond delay="999"/>
                                          </p:stCondLst>
                                        </p:cTn>
                                        <p:tgtEl>
                                          <p:spTgt spid="27681"/>
                                        </p:tgtEl>
                                        <p:attrNameLst>
                                          <p:attrName>style.visibility</p:attrName>
                                        </p:attrNameLst>
                                      </p:cBhvr>
                                      <p:to>
                                        <p:strVal val="hidden"/>
                                      </p:to>
                                    </p:set>
                                  </p:childTnLst>
                                </p:cTn>
                              </p:par>
                            </p:childTnLst>
                          </p:cTn>
                        </p:par>
                        <p:par>
                          <p:cTn id="154" fill="hold">
                            <p:stCondLst>
                              <p:cond delay="1000"/>
                            </p:stCondLst>
                            <p:childTnLst>
                              <p:par>
                                <p:cTn id="155" presetID="2" presetClass="entr" presetSubtype="2" fill="hold" grpId="0" nodeType="afterEffect">
                                  <p:stCondLst>
                                    <p:cond delay="0"/>
                                  </p:stCondLst>
                                  <p:childTnLst>
                                    <p:set>
                                      <p:cBhvr>
                                        <p:cTn id="156" dur="1" fill="hold">
                                          <p:stCondLst>
                                            <p:cond delay="0"/>
                                          </p:stCondLst>
                                        </p:cTn>
                                        <p:tgtEl>
                                          <p:spTgt spid="27676"/>
                                        </p:tgtEl>
                                        <p:attrNameLst>
                                          <p:attrName>style.visibility</p:attrName>
                                        </p:attrNameLst>
                                      </p:cBhvr>
                                      <p:to>
                                        <p:strVal val="visible"/>
                                      </p:to>
                                    </p:set>
                                    <p:anim calcmode="lin" valueType="num">
                                      <p:cBhvr additive="base">
                                        <p:cTn id="157" dur="1000" fill="hold"/>
                                        <p:tgtEl>
                                          <p:spTgt spid="27676"/>
                                        </p:tgtEl>
                                        <p:attrNameLst>
                                          <p:attrName>ppt_x</p:attrName>
                                        </p:attrNameLst>
                                      </p:cBhvr>
                                      <p:tavLst>
                                        <p:tav tm="0">
                                          <p:val>
                                            <p:strVal val="1+#ppt_w/2"/>
                                          </p:val>
                                        </p:tav>
                                        <p:tav tm="100000">
                                          <p:val>
                                            <p:strVal val="#ppt_x"/>
                                          </p:val>
                                        </p:tav>
                                      </p:tavLst>
                                    </p:anim>
                                    <p:anim calcmode="lin" valueType="num">
                                      <p:cBhvr additive="base">
                                        <p:cTn id="158" dur="1000" fill="hold"/>
                                        <p:tgtEl>
                                          <p:spTgt spid="27676"/>
                                        </p:tgtEl>
                                        <p:attrNameLst>
                                          <p:attrName>ppt_y</p:attrName>
                                        </p:attrNameLst>
                                      </p:cBhvr>
                                      <p:tavLst>
                                        <p:tav tm="0">
                                          <p:val>
                                            <p:strVal val="#ppt_y"/>
                                          </p:val>
                                        </p:tav>
                                        <p:tav tm="100000">
                                          <p:val>
                                            <p:strVal val="#ppt_y"/>
                                          </p:val>
                                        </p:tav>
                                      </p:tavLst>
                                    </p:anim>
                                  </p:childTnLst>
                                </p:cTn>
                              </p:par>
                              <p:par>
                                <p:cTn id="159" presetID="2" presetClass="entr" presetSubtype="2" fill="hold" grpId="0" nodeType="withEffect">
                                  <p:stCondLst>
                                    <p:cond delay="0"/>
                                  </p:stCondLst>
                                  <p:childTnLst>
                                    <p:set>
                                      <p:cBhvr>
                                        <p:cTn id="160" dur="1" fill="hold">
                                          <p:stCondLst>
                                            <p:cond delay="0"/>
                                          </p:stCondLst>
                                        </p:cTn>
                                        <p:tgtEl>
                                          <p:spTgt spid="27672"/>
                                        </p:tgtEl>
                                        <p:attrNameLst>
                                          <p:attrName>style.visibility</p:attrName>
                                        </p:attrNameLst>
                                      </p:cBhvr>
                                      <p:to>
                                        <p:strVal val="visible"/>
                                      </p:to>
                                    </p:set>
                                    <p:anim calcmode="lin" valueType="num">
                                      <p:cBhvr additive="base">
                                        <p:cTn id="161" dur="1000" fill="hold"/>
                                        <p:tgtEl>
                                          <p:spTgt spid="27672"/>
                                        </p:tgtEl>
                                        <p:attrNameLst>
                                          <p:attrName>ppt_x</p:attrName>
                                        </p:attrNameLst>
                                      </p:cBhvr>
                                      <p:tavLst>
                                        <p:tav tm="0">
                                          <p:val>
                                            <p:strVal val="1+#ppt_w/2"/>
                                          </p:val>
                                        </p:tav>
                                        <p:tav tm="100000">
                                          <p:val>
                                            <p:strVal val="#ppt_x"/>
                                          </p:val>
                                        </p:tav>
                                      </p:tavLst>
                                    </p:anim>
                                    <p:anim calcmode="lin" valueType="num">
                                      <p:cBhvr additive="base">
                                        <p:cTn id="162" dur="1000" fill="hold"/>
                                        <p:tgtEl>
                                          <p:spTgt spid="27672"/>
                                        </p:tgtEl>
                                        <p:attrNameLst>
                                          <p:attrName>ppt_y</p:attrName>
                                        </p:attrNameLst>
                                      </p:cBhvr>
                                      <p:tavLst>
                                        <p:tav tm="0">
                                          <p:val>
                                            <p:strVal val="#ppt_y"/>
                                          </p:val>
                                        </p:tav>
                                        <p:tav tm="100000">
                                          <p:val>
                                            <p:strVal val="#ppt_y"/>
                                          </p:val>
                                        </p:tav>
                                      </p:tavLst>
                                    </p:anim>
                                  </p:childTnLst>
                                </p:cTn>
                              </p:par>
                            </p:childTnLst>
                          </p:cTn>
                        </p:par>
                        <p:par>
                          <p:cTn id="163" fill="hold">
                            <p:stCondLst>
                              <p:cond delay="2000"/>
                            </p:stCondLst>
                            <p:childTnLst>
                              <p:par>
                                <p:cTn id="164" presetID="2" presetClass="entr" presetSubtype="2" fill="hold" grpId="0" nodeType="afterEffect">
                                  <p:stCondLst>
                                    <p:cond delay="0"/>
                                  </p:stCondLst>
                                  <p:childTnLst>
                                    <p:set>
                                      <p:cBhvr>
                                        <p:cTn id="165" dur="1" fill="hold">
                                          <p:stCondLst>
                                            <p:cond delay="0"/>
                                          </p:stCondLst>
                                        </p:cTn>
                                        <p:tgtEl>
                                          <p:spTgt spid="27682"/>
                                        </p:tgtEl>
                                        <p:attrNameLst>
                                          <p:attrName>style.visibility</p:attrName>
                                        </p:attrNameLst>
                                      </p:cBhvr>
                                      <p:to>
                                        <p:strVal val="visible"/>
                                      </p:to>
                                    </p:set>
                                    <p:anim calcmode="lin" valueType="num">
                                      <p:cBhvr additive="base">
                                        <p:cTn id="166" dur="1000" fill="hold"/>
                                        <p:tgtEl>
                                          <p:spTgt spid="27682"/>
                                        </p:tgtEl>
                                        <p:attrNameLst>
                                          <p:attrName>ppt_x</p:attrName>
                                        </p:attrNameLst>
                                      </p:cBhvr>
                                      <p:tavLst>
                                        <p:tav tm="0">
                                          <p:val>
                                            <p:strVal val="1+#ppt_w/2"/>
                                          </p:val>
                                        </p:tav>
                                        <p:tav tm="100000">
                                          <p:val>
                                            <p:strVal val="#ppt_x"/>
                                          </p:val>
                                        </p:tav>
                                      </p:tavLst>
                                    </p:anim>
                                    <p:anim calcmode="lin" valueType="num">
                                      <p:cBhvr additive="base">
                                        <p:cTn id="167" dur="1000" fill="hold"/>
                                        <p:tgtEl>
                                          <p:spTgt spid="276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7655" grpId="0" animBg="1"/>
      <p:bldP spid="27655" grpId="1" animBg="1"/>
      <p:bldP spid="27657" grpId="0" animBg="1"/>
      <p:bldP spid="27657" grpId="1" animBg="1"/>
      <p:bldP spid="27659" grpId="0" animBg="1"/>
      <p:bldP spid="27659" grpId="1" animBg="1"/>
      <p:bldP spid="27661" grpId="0" animBg="1"/>
      <p:bldP spid="27661" grpId="1" animBg="1"/>
      <p:bldP spid="27663" grpId="0" animBg="1"/>
      <p:bldP spid="27663" grpId="1" animBg="1"/>
      <p:bldP spid="27667" grpId="0"/>
      <p:bldP spid="27667" grpId="1"/>
      <p:bldP spid="27668" grpId="0"/>
      <p:bldP spid="27668" grpId="1"/>
      <p:bldP spid="27669" grpId="0"/>
      <p:bldP spid="27669" grpId="1"/>
      <p:bldP spid="27670" grpId="0"/>
      <p:bldP spid="27670" grpId="1"/>
      <p:bldP spid="27672" grpId="0" animBg="1"/>
      <p:bldP spid="27673" grpId="0" animBg="1"/>
      <p:bldP spid="27673" grpId="1" animBg="1"/>
      <p:bldP spid="27674" grpId="0" animBg="1"/>
      <p:bldP spid="27674" grpId="1" animBg="1"/>
      <p:bldP spid="27675" grpId="0" animBg="1"/>
      <p:bldP spid="27675" grpId="1" animBg="1"/>
      <p:bldP spid="27676" grpId="0" animBg="1"/>
      <p:bldP spid="27677" grpId="0" animBg="1"/>
      <p:bldP spid="27677" grpId="1" animBg="1"/>
      <p:bldP spid="27678" grpId="0" animBg="1"/>
      <p:bldP spid="27678" grpId="1" animBg="1"/>
      <p:bldP spid="27679" grpId="0"/>
      <p:bldP spid="27679" grpId="1"/>
      <p:bldP spid="27680" grpId="0"/>
      <p:bldP spid="27680" grpId="1"/>
      <p:bldP spid="27681" grpId="0"/>
      <p:bldP spid="27681" grpId="1"/>
      <p:bldP spid="2768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lk">
  <a:themeElements>
    <a:clrScheme name="Slik-1">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Slik-1">
      <a:majorFont>
        <a:latin typeface="Arial"/>
        <a:ea typeface=""/>
        <a:cs typeface=""/>
        <a:font script="Jpan" typeface="ＭＳ Ｐゴシック"/>
        <a:font script="Hang" typeface="돋음"/>
        <a:font script="Hans" typeface="方正姚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돋음"/>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lik-1">
      <a:fillStyleLst>
        <a:solidFill>
          <a:schemeClr val="phClr"/>
        </a:solidFill>
        <a:gradFill rotWithShape="1">
          <a:gsLst>
            <a:gs pos="0">
              <a:schemeClr val="phClr">
                <a:tint val="20000"/>
                <a:satMod val="250000"/>
              </a:schemeClr>
            </a:gs>
            <a:gs pos="30000">
              <a:schemeClr val="phClr">
                <a:tint val="60000"/>
                <a:satMod val="250000"/>
              </a:schemeClr>
            </a:gs>
            <a:gs pos="50000">
              <a:schemeClr val="phClr">
                <a:tint val="57000"/>
                <a:satMod val="250000"/>
              </a:schemeClr>
            </a:gs>
            <a:gs pos="100000">
              <a:schemeClr val="phClr">
                <a:tint val="28000"/>
                <a:satMod val="250000"/>
              </a:schemeClr>
            </a:gs>
          </a:gsLst>
          <a:lin ang="6960000" scaled="1"/>
        </a:gradFill>
        <a:gradFill rotWithShape="1">
          <a:gsLst>
            <a:gs pos="0">
              <a:schemeClr val="phClr">
                <a:shade val="80000"/>
                <a:satMod val="200000"/>
              </a:schemeClr>
            </a:gs>
            <a:gs pos="30000">
              <a:schemeClr val="phClr">
                <a:shade val="20000"/>
                <a:satMod val="250000"/>
              </a:schemeClr>
            </a:gs>
            <a:gs pos="50000">
              <a:schemeClr val="phClr">
                <a:shade val="23000"/>
                <a:satMod val="250000"/>
              </a:schemeClr>
            </a:gs>
            <a:gs pos="60000">
              <a:schemeClr val="phClr">
                <a:shade val="29000"/>
                <a:satMod val="230000"/>
              </a:schemeClr>
            </a:gs>
            <a:gs pos="100000">
              <a:schemeClr val="phClr">
                <a:shade val="70000"/>
                <a:satMod val="200000"/>
              </a:schemeClr>
            </a:gs>
          </a:gsLst>
          <a:lin ang="6960000" scaled="1"/>
        </a:gradFill>
      </a:fillStyleLst>
      <a:lnStyleLst>
        <a:ln w="12700" cap="flat" cmpd="sng" algn="ctr">
          <a:solidFill>
            <a:schemeClr val="ph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63500" dist="50800" dir="5400000" algn="tl" rotWithShape="0">
              <a:srgbClr val="000000">
                <a:alpha val="35000"/>
              </a:srgbClr>
            </a:outerShdw>
          </a:effectLst>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27000" h="12700"/>
          </a:sp3d>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52400" h="25400"/>
          </a:sp3d>
        </a:effectStyle>
      </a:effectStyleLst>
      <a:bgFillStyleLst>
        <a:solidFill>
          <a:schemeClr val="phClr"/>
        </a:solidFill>
        <a:gradFill rotWithShape="1">
          <a:gsLst>
            <a:gs pos="0">
              <a:schemeClr val="phClr">
                <a:tint val="100000"/>
                <a:shade val="50000"/>
                <a:satMod val="150000"/>
              </a:schemeClr>
            </a:gs>
            <a:gs pos="50000">
              <a:schemeClr val="phClr">
                <a:tint val="85000"/>
                <a:shade val="100000"/>
                <a:satMod val="140000"/>
              </a:schemeClr>
            </a:gs>
            <a:gs pos="100000">
              <a:schemeClr val="phClr">
                <a:shade val="50000"/>
                <a:satMod val="150000"/>
              </a:schemeClr>
            </a:gs>
          </a:gsLst>
          <a:lin ang="5400000" scaled="1"/>
        </a:gradFill>
        <a:blipFill>
          <a:blip xmlns:r="http://schemas.openxmlformats.org/officeDocument/2006/relationships" r:embed="rId1">
            <a:duotone>
              <a:schemeClr val="phClr">
                <a:shade val="55000"/>
                <a:satMod val="150000"/>
              </a:schemeClr>
              <a:schemeClr val="phClr">
                <a:tint val="0"/>
                <a:sat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TotalTime>
  <Words>985</Words>
  <Application>Microsoft Office PowerPoint</Application>
  <PresentationFormat>On-screen Show (4:3)</PresentationFormat>
  <Paragraphs>230</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Silk</vt:lpstr>
      <vt:lpstr>PowerPoint Presentation</vt:lpstr>
      <vt:lpstr>PowerPoint Presentation</vt:lpstr>
      <vt:lpstr>ROTARY YOUTH EXCHANGE 101</vt:lpstr>
      <vt:lpstr>Rotary Youth Exchange 101</vt:lpstr>
      <vt:lpstr>The Path To YEO</vt:lpstr>
      <vt:lpstr>The History of RYE</vt:lpstr>
      <vt:lpstr>Who is SCRYE</vt:lpstr>
      <vt:lpstr>Acronyms in the RYE World</vt:lpstr>
      <vt:lpstr>Timeline For Outbound Program</vt:lpstr>
      <vt:lpstr>Timeline For Inbound Students</vt:lpstr>
      <vt:lpstr>Inbound Forms (in order of use)</vt:lpstr>
      <vt:lpstr>Host Family Forms (In order of Use)</vt:lpstr>
      <vt:lpstr>Volunteer Forms</vt:lpstr>
      <vt:lpstr>SCRYE Districts are  Inter-dependent</vt:lpstr>
      <vt:lpstr>Who Can I Exchange With?</vt:lpstr>
      <vt:lpstr>Exchange Partners</vt:lpstr>
      <vt:lpstr>Policies</vt:lpstr>
      <vt:lpstr>Training</vt:lpstr>
      <vt:lpstr>Helpful Websites &amp; Resources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Doug</cp:lastModifiedBy>
  <cp:revision>64</cp:revision>
  <cp:lastPrinted>2013-02-20T22:17:34Z</cp:lastPrinted>
  <dcterms:created xsi:type="dcterms:W3CDTF">2012-01-17T00:16:41Z</dcterms:created>
  <dcterms:modified xsi:type="dcterms:W3CDTF">2017-11-15T01:34:54Z</dcterms:modified>
</cp:coreProperties>
</file>