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40" r:id="rId2"/>
    <p:sldId id="333" r:id="rId3"/>
    <p:sldId id="335" r:id="rId4"/>
    <p:sldId id="297" r:id="rId5"/>
    <p:sldId id="307" r:id="rId6"/>
    <p:sldId id="296" r:id="rId7"/>
    <p:sldId id="298" r:id="rId8"/>
    <p:sldId id="336" r:id="rId9"/>
    <p:sldId id="299" r:id="rId10"/>
    <p:sldId id="305" r:id="rId11"/>
    <p:sldId id="337" r:id="rId12"/>
    <p:sldId id="338" r:id="rId13"/>
    <p:sldId id="343" r:id="rId14"/>
    <p:sldId id="325" r:id="rId15"/>
    <p:sldId id="329" r:id="rId16"/>
    <p:sldId id="341" r:id="rId17"/>
    <p:sldId id="342" r:id="rId18"/>
    <p:sldId id="339" r:id="rId19"/>
    <p:sldId id="324" r:id="rId2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F43702E8-11BC-41D3-AA62-A2388ED86F08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948842C0-1EC4-408B-824D-65E965A69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2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1A44C83D-2A13-4B30-BAA8-89C2EE602B15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053" tIns="46026" rIns="92053" bIns="460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9EB72A8B-EF76-4AED-A5E2-DD17BAC43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C5B1E-C1F3-439B-95AA-7872C583C3B0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034809-BA91-440B-B13F-7939EE8654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www.istockphoto.com/file_thumbview_approve/9921645/2/istockphoto_9921645-doctor-cartoon-man.jpg&amp;imgrefurl=http://www.istockphoto.com/stock-illustration-9921645-doctor-cartoon-man.php&amp;usg=__8vpC6QxjyV7Bx63bg_dMMz0UBaE=&amp;h=380&amp;w=333&amp;sz=57&amp;hl=en&amp;start=5&amp;um=1&amp;tbnid=kbDTWC4H4DmN1M:&amp;tbnh=123&amp;tbnw=108&amp;prev=/images?q=docotor+cartoon&amp;hl=en&amp;rlz=1G1GGLQ_ENUS288&amp;um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CISI Crisis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The </a:t>
            </a:r>
            <a:r>
              <a:rPr lang="en-US" altLang="en-US" sz="2800" b="1" dirty="0">
                <a:latin typeface="Calibri" pitchFamily="-106" charset="0"/>
                <a:cs typeface="Arial" charset="0"/>
              </a:rPr>
              <a:t>CISI Crisis Team</a:t>
            </a:r>
            <a:r>
              <a:rPr lang="en-US" altLang="en-US" sz="2800" dirty="0">
                <a:latin typeface="Calibri" pitchFamily="-106" charset="0"/>
                <a:cs typeface="Arial" charset="0"/>
              </a:rPr>
              <a:t> consists of seasoned staff who are actively involved in Emergency Assistance Cases.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They are notified at the onset of every case and kept informed throughout the life of the case to ensure that appropriate actions are being taken.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The Crisis Team has 4 members: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Shannon McNamara- Health and Safety Manager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Christine Wasil- Director of Operations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Ellen Vetrano- Claim Operations Manager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Sheila Lorson- Benefit Analyst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itchFamily="-106" charset="0"/>
                <a:cs typeface="Arial" charset="0"/>
              </a:rPr>
              <a:t>Drew Woods-Benefit Analyst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Calibri" pitchFamily="-106" charset="0"/>
                <a:cs typeface="Times New Roman" pitchFamily="18" charset="0"/>
              </a:rPr>
              <a:t>CISI’s Crisis Team allows clients access to a familiar voice, support and guaranteed action during a time of crisis.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Calibri" pitchFamily="-106" charset="0"/>
                <a:cs typeface="Times New Roman" pitchFamily="18" charset="0"/>
              </a:rPr>
              <a:t>+203-550-9028 or crisis@culturalinsurance.com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In Case of a </a:t>
            </a:r>
            <a:r>
              <a:rPr lang="en-US" b="1" dirty="0">
                <a:solidFill>
                  <a:schemeClr val="tx1"/>
                </a:solidFill>
              </a:rPr>
              <a:t>Minor</a:t>
            </a:r>
            <a:r>
              <a:rPr lang="en-US" b="1" dirty="0"/>
              <a:t> Injury or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We are always happy to pay a provider directly, however if you pay upfront: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i="1" dirty="0"/>
              <a:t>Outbound- no Network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/>
              <a:t>Inbound-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Hold onto your medial bills</a:t>
            </a:r>
          </a:p>
          <a:p>
            <a:r>
              <a:rPr lang="en-US" dirty="0"/>
              <a:t>Complete the medical claim from</a:t>
            </a:r>
          </a:p>
          <a:p>
            <a:r>
              <a:rPr lang="en-US" dirty="0"/>
              <a:t>Submit to CISI for reimbursement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71900"/>
            <a:ext cx="2305050" cy="6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534400" cy="8382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In Case of a </a:t>
            </a:r>
            <a:r>
              <a:rPr lang="en-US" b="1" dirty="0">
                <a:solidFill>
                  <a:schemeClr val="tx1"/>
                </a:solidFill>
              </a:rPr>
              <a:t>Serious</a:t>
            </a:r>
            <a:r>
              <a:rPr lang="en-US" b="1" dirty="0"/>
              <a:t> Injury or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/>
              <a:t>For all emergencies, seek help without delay at the nearest facility and then, after admittance, open up a case with Team Assist (our 24/7 assistance provider).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Contact AXA Assistance to open a medical case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Provide AXA the location and the students information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AXA will contact the facility to issue a guarantee of payment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Email AXA at </a:t>
            </a:r>
            <a:r>
              <a:rPr lang="en-US" sz="2400" dirty="0">
                <a:solidFill>
                  <a:srgbClr val="FF0000"/>
                </a:solidFill>
              </a:rPr>
              <a:t>medassist-usa@axa-assistance.us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AXA Collect +1-312-935-1703</a:t>
            </a:r>
          </a:p>
        </p:txBody>
      </p:sp>
    </p:spTree>
    <p:extLst>
      <p:ext uri="{BB962C8B-B14F-4D97-AF65-F5344CB8AC3E}">
        <p14:creationId xmlns:p14="http://schemas.microsoft.com/office/powerpoint/2010/main" val="159396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Student Portal Welcome Screen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1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55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92000">
              <a:srgbClr val="85E8EC"/>
            </a:gs>
            <a:gs pos="84000">
              <a:schemeClr val="accent3">
                <a:lumMod val="0"/>
                <a:lumOff val="100000"/>
              </a:schemeClr>
            </a:gs>
            <a:gs pos="63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-32764"/>
            <a:ext cx="4038600" cy="68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rgbClr val="85E8EC"/>
            </a:gs>
            <a:gs pos="96000">
              <a:schemeClr val="accent3">
                <a:lumMod val="0"/>
                <a:lumOff val="100000"/>
              </a:schemeClr>
            </a:gs>
            <a:gs pos="68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75588"/>
            <a:ext cx="8229600" cy="42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47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442" y="0"/>
            <a:ext cx="923264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2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2017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Outbound </a:t>
            </a:r>
            <a:r>
              <a:rPr lang="en-US" dirty="0"/>
              <a:t>						</a:t>
            </a:r>
          </a:p>
          <a:p>
            <a:r>
              <a:rPr lang="en-US" dirty="0"/>
              <a:t>Plan B $839</a:t>
            </a:r>
          </a:p>
          <a:p>
            <a:r>
              <a:rPr lang="en-US" dirty="0"/>
              <a:t>Plan A $567</a:t>
            </a:r>
          </a:p>
          <a:p>
            <a:r>
              <a:rPr lang="en-US" dirty="0"/>
              <a:t>Plan B $76 (Short </a:t>
            </a:r>
            <a:r>
              <a:rPr lang="en-US"/>
              <a:t>Term)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Inbound to the USA</a:t>
            </a:r>
          </a:p>
          <a:p>
            <a:r>
              <a:rPr lang="en-US" dirty="0"/>
              <a:t>Plan B $1099</a:t>
            </a:r>
          </a:p>
          <a:p>
            <a:r>
              <a:rPr lang="en-US" dirty="0"/>
              <a:t>Plan A $1046</a:t>
            </a:r>
          </a:p>
          <a:p>
            <a:r>
              <a:rPr lang="en-US" dirty="0"/>
              <a:t>Plan B $86 (Short Term)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24473"/>
            <a:ext cx="3611597" cy="53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Please contact Ted Cenatiempo </a:t>
            </a:r>
          </a:p>
          <a:p>
            <a:r>
              <a:rPr lang="en-US" dirty="0"/>
              <a:t>Office 203-399-5556</a:t>
            </a:r>
          </a:p>
          <a:p>
            <a:r>
              <a:rPr lang="en-US" dirty="0"/>
              <a:t>Email: tcenatiempo@culturalinsurance.com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Visit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www.CISI-Bolduc.com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for:</a:t>
            </a:r>
          </a:p>
          <a:p>
            <a:r>
              <a:rPr lang="en-US" dirty="0"/>
              <a:t>Insurance Applications in various languages</a:t>
            </a:r>
          </a:p>
          <a:p>
            <a:r>
              <a:rPr lang="en-US" dirty="0"/>
              <a:t>Claim forms</a:t>
            </a:r>
          </a:p>
          <a:p>
            <a:r>
              <a:rPr lang="en-US" dirty="0"/>
              <a:t>Emergency contact information</a:t>
            </a:r>
          </a:p>
          <a:p>
            <a:r>
              <a:rPr lang="en-US" dirty="0"/>
              <a:t>And much more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5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New Benefit </a:t>
            </a:r>
            <a:r>
              <a:rPr lang="en-US" b="1" dirty="0"/>
              <a:t>for 2017/2018 Exchange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Trip Delay up to $500, more than 12 hours, 5 day max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Injury, Sickness or death of the Insured Person;</a:t>
            </a:r>
          </a:p>
          <a:p>
            <a:pPr lvl="0"/>
            <a:r>
              <a:rPr lang="en-US" dirty="0"/>
              <a:t>carrier delay;</a:t>
            </a:r>
          </a:p>
          <a:p>
            <a:pPr lvl="0"/>
            <a:r>
              <a:rPr lang="en-US" dirty="0"/>
              <a:t>lost or stolen passport, travel documents or money;</a:t>
            </a:r>
          </a:p>
          <a:p>
            <a:pPr lvl="0"/>
            <a:r>
              <a:rPr lang="en-US" dirty="0"/>
              <a:t>Quarantine;</a:t>
            </a:r>
          </a:p>
          <a:p>
            <a:pPr lvl="0"/>
            <a:r>
              <a:rPr lang="en-US" dirty="0"/>
              <a:t>Natural Disaster;</a:t>
            </a:r>
          </a:p>
          <a:p>
            <a:pPr lvl="0"/>
            <a:r>
              <a:rPr lang="en-US" dirty="0"/>
              <a:t>the Insured being delayed by a traffic accident while </a:t>
            </a:r>
            <a:r>
              <a:rPr lang="en-US" dirty="0" err="1"/>
              <a:t>en</a:t>
            </a:r>
            <a:r>
              <a:rPr lang="en-US" dirty="0"/>
              <a:t> route to a departure;</a:t>
            </a:r>
          </a:p>
          <a:p>
            <a:pPr lvl="0"/>
            <a:r>
              <a:rPr lang="en-US" dirty="0"/>
              <a:t>hijacking;</a:t>
            </a:r>
          </a:p>
          <a:p>
            <a:pPr lvl="0"/>
            <a:r>
              <a:rPr lang="en-US" dirty="0"/>
              <a:t>unpublished or unannounced strike;</a:t>
            </a:r>
          </a:p>
          <a:p>
            <a:pPr lvl="0"/>
            <a:r>
              <a:rPr lang="en-US" dirty="0"/>
              <a:t>civil disorder or commotion;</a:t>
            </a:r>
          </a:p>
          <a:p>
            <a:pPr lvl="0"/>
            <a:r>
              <a:rPr lang="en-US" dirty="0"/>
              <a:t>riot;</a:t>
            </a:r>
          </a:p>
          <a:p>
            <a:pPr lvl="0"/>
            <a:r>
              <a:rPr lang="en-US" dirty="0"/>
              <a:t>inclement weather which prohibits Common Carrier departure;</a:t>
            </a:r>
          </a:p>
          <a:p>
            <a:pPr lvl="0"/>
            <a:r>
              <a:rPr lang="en-US" dirty="0"/>
              <a:t>a Common Carrier strike or other job action;</a:t>
            </a:r>
          </a:p>
          <a:p>
            <a:pPr lvl="0"/>
            <a:r>
              <a:rPr lang="en-US" dirty="0"/>
              <a:t>equipment failure of a Common Carrier; or </a:t>
            </a:r>
          </a:p>
          <a:p>
            <a:pPr lvl="0"/>
            <a:r>
              <a:rPr lang="en-US" dirty="0"/>
              <a:t>the loss of the Insured's and/or traveling companion's travel documents, tickets or money due to theft.</a:t>
            </a:r>
          </a:p>
        </p:txBody>
      </p:sp>
    </p:spTree>
    <p:extLst>
      <p:ext uri="{BB962C8B-B14F-4D97-AF65-F5344CB8AC3E}">
        <p14:creationId xmlns:p14="http://schemas.microsoft.com/office/powerpoint/2010/main" val="27909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Medical Expense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Plan B</a:t>
            </a:r>
          </a:p>
          <a:p>
            <a:r>
              <a:rPr lang="en-US" dirty="0"/>
              <a:t>INBOUND -Accident &amp; Sickness Limit $1,000,000</a:t>
            </a:r>
          </a:p>
          <a:p>
            <a:pPr lvl="1"/>
            <a:r>
              <a:rPr lang="en-US" dirty="0"/>
              <a:t>One Time deductible of $100</a:t>
            </a:r>
          </a:p>
          <a:p>
            <a:pPr lvl="1"/>
            <a:r>
              <a:rPr lang="en-US" dirty="0"/>
              <a:t>Co-insurance: 80/20 of the first $5,000, thereafter the plan pays at 100%. </a:t>
            </a:r>
            <a:r>
              <a:rPr lang="en-US" u="sng" dirty="0"/>
              <a:t>Out of Pocket Expenses $1,100</a:t>
            </a:r>
          </a:p>
          <a:p>
            <a:pPr lvl="1">
              <a:buNone/>
            </a:pPr>
            <a:endParaRPr lang="en-US" u="sng" dirty="0"/>
          </a:p>
          <a:p>
            <a:r>
              <a:rPr lang="en-US" dirty="0"/>
              <a:t>OUTBOUND -Accident &amp; Sickness Limit $1,000,000</a:t>
            </a:r>
          </a:p>
          <a:p>
            <a:pPr lvl="1"/>
            <a:r>
              <a:rPr lang="en-US" dirty="0"/>
              <a:t>$0 deductible</a:t>
            </a:r>
          </a:p>
          <a:p>
            <a:pPr lvl="1"/>
            <a:r>
              <a:rPr lang="en-US" dirty="0"/>
              <a:t>100% Coverage </a:t>
            </a:r>
            <a:endParaRPr lang="en-US" u="sng" dirty="0"/>
          </a:p>
          <a:p>
            <a:pPr>
              <a:buNone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Plan A</a:t>
            </a:r>
          </a:p>
          <a:p>
            <a:pPr>
              <a:defRPr/>
            </a:pPr>
            <a:r>
              <a:rPr lang="en-US" sz="2000" dirty="0"/>
              <a:t>Outbound and Inbound - Accident &amp; Sickness Limit $1,000,000</a:t>
            </a:r>
          </a:p>
          <a:p>
            <a:pPr lvl="1">
              <a:defRPr/>
            </a:pPr>
            <a:r>
              <a:rPr lang="en-US" dirty="0"/>
              <a:t>Co-insurance 80/20</a:t>
            </a:r>
          </a:p>
          <a:p>
            <a:pPr lvl="1">
              <a:defRPr/>
            </a:pPr>
            <a:r>
              <a:rPr lang="en-US" dirty="0"/>
              <a:t>$100 Deductible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This policy covers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defRPr/>
            </a:pPr>
            <a:r>
              <a:rPr lang="en-US" dirty="0"/>
              <a:t>Accidents; like sprained ankles</a:t>
            </a:r>
          </a:p>
          <a:p>
            <a:pPr lvl="2">
              <a:defRPr/>
            </a:pPr>
            <a:r>
              <a:rPr lang="en-US" dirty="0"/>
              <a:t>Sickness; such as colds and flu</a:t>
            </a:r>
          </a:p>
          <a:p>
            <a:pPr lvl="2">
              <a:defRPr/>
            </a:pPr>
            <a:r>
              <a:rPr lang="en-US" dirty="0"/>
              <a:t>Doctors Visits</a:t>
            </a:r>
          </a:p>
          <a:p>
            <a:pPr lvl="2">
              <a:defRPr/>
            </a:pPr>
            <a:r>
              <a:rPr lang="en-US" dirty="0"/>
              <a:t>Prescriptions</a:t>
            </a:r>
          </a:p>
          <a:p>
            <a:pPr lvl="2">
              <a:defRPr/>
            </a:pPr>
            <a:r>
              <a:rPr lang="en-US" dirty="0"/>
              <a:t>Emergency room visits</a:t>
            </a:r>
          </a:p>
          <a:p>
            <a:pPr lvl="2">
              <a:defRPr/>
            </a:pPr>
            <a:r>
              <a:rPr lang="en-US" dirty="0"/>
              <a:t>Labs, Tests and X-Rays</a:t>
            </a:r>
          </a:p>
          <a:p>
            <a:pPr lvl="2">
              <a:defRPr/>
            </a:pPr>
            <a:r>
              <a:rPr lang="en-US" dirty="0"/>
              <a:t>Inpatient Hospital Stays</a:t>
            </a:r>
          </a:p>
          <a:p>
            <a:endParaRPr lang="en-US" dirty="0"/>
          </a:p>
        </p:txBody>
      </p:sp>
      <p:pic>
        <p:nvPicPr>
          <p:cNvPr id="5" name="Picture 5" descr="istockphoto_9921645-doctor-cartoon-m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2278063" cy="237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Additional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Mental &amp; Nervous </a:t>
            </a:r>
            <a:r>
              <a:rPr lang="en-US" sz="2800" dirty="0"/>
              <a:t>: $1,000 for outpatient, $25,000 inpatient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Emergency Dental </a:t>
            </a:r>
            <a:r>
              <a:rPr lang="en-US" sz="2800" dirty="0"/>
              <a:t>up to $400 (relief of pain)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Trip Cancellation </a:t>
            </a:r>
            <a:r>
              <a:rPr lang="en-US" sz="2800" dirty="0"/>
              <a:t>up to $3000 (prior to departure)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Maximum benefit for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Medical Evacuation- </a:t>
            </a:r>
            <a:r>
              <a:rPr lang="en-US" sz="2800" dirty="0"/>
              <a:t>$100,000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Maximum benefit for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Repatriation/Return of Mortal Remains</a:t>
            </a:r>
            <a:r>
              <a:rPr lang="en-US" sz="2800" dirty="0"/>
              <a:t>- $50,000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Chiropractic</a:t>
            </a:r>
            <a:r>
              <a:rPr lang="en-US" sz="2800" dirty="0"/>
              <a:t> paid up to $50 per visit up to $500 (or 10 visits)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Emergency Family Reunion </a:t>
            </a:r>
            <a:r>
              <a:rPr lang="en-US" sz="2800" dirty="0"/>
              <a:t>benefit of $5000 for flights, meals and hotel if the insured is hospitalized in excess of 4 days and a family member travels to bedside.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Round trip flight benefit </a:t>
            </a:r>
            <a:r>
              <a:rPr lang="en-US" sz="2800" dirty="0"/>
              <a:t>of $3000 if the insured must return home due to the death or serious illness of grandparent, parent or sibling.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Security Evacuation benefit </a:t>
            </a:r>
            <a:r>
              <a:rPr lang="en-US" sz="2800" dirty="0"/>
              <a:t>up to $100,000 for unrest and natural disasters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Primary Exclusions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/>
              <a:t>This is what CISI unfortunately cannot cover: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Routine Physicals and Immunizations</a:t>
            </a:r>
          </a:p>
          <a:p>
            <a:pPr>
              <a:lnSpc>
                <a:spcPct val="90000"/>
              </a:lnSpc>
            </a:pPr>
            <a:r>
              <a:rPr lang="en-US" dirty="0"/>
              <a:t>Along with Sports Physicals </a:t>
            </a:r>
          </a:p>
          <a:p>
            <a:pPr>
              <a:lnSpc>
                <a:spcPct val="90000"/>
              </a:lnSpc>
            </a:pPr>
            <a:r>
              <a:rPr lang="en-US" dirty="0"/>
              <a:t>Routine Dental Care</a:t>
            </a:r>
          </a:p>
          <a:p>
            <a:pPr>
              <a:lnSpc>
                <a:spcPct val="90000"/>
              </a:lnSpc>
            </a:pPr>
            <a:r>
              <a:rPr lang="en-US" dirty="0"/>
              <a:t>Vision exams, eye glasses and contact lenses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AXA Assistance is available for you around the clock!  Anyone can open a case on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behalf of the insured if there is an emergency.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Legal Assistance</a:t>
            </a:r>
            <a:r>
              <a:rPr lang="en-US" sz="2800" i="1" dirty="0"/>
              <a:t>- 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</a:rPr>
              <a:t>lets say you are arrested and need a lawyer, TA will provide you with a lawyer and help you </a:t>
            </a:r>
          </a:p>
          <a:p>
            <a:pPr lvl="1">
              <a:lnSpc>
                <a:spcPct val="80000"/>
              </a:lnSpc>
              <a:buNone/>
            </a:pPr>
            <a:r>
              <a:rPr lang="en-US" i="1" dirty="0">
                <a:solidFill>
                  <a:srgbClr val="0070C0"/>
                </a:solidFill>
              </a:rPr>
              <a:t>	through the process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Medical evacuation- 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</a:rPr>
              <a:t>If you need to be relocated to another hospital or to a hospital back home. TA will help you</a:t>
            </a:r>
          </a:p>
          <a:p>
            <a:pPr lvl="1">
              <a:lnSpc>
                <a:spcPct val="80000"/>
              </a:lnSpc>
              <a:buNone/>
            </a:pPr>
            <a:r>
              <a:rPr lang="en-US" i="1" dirty="0">
                <a:solidFill>
                  <a:srgbClr val="0070C0"/>
                </a:solidFill>
              </a:rPr>
              <a:t>	 with this process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Multi-lingual services are available- 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</a:rPr>
              <a:t>TA has staff members that are fluent in other languages to assist you while you are abroad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Assistance in replacing passports -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</a:rPr>
              <a:t>TA will coordinate with the consulate to provide you with a new passport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Assistance with Prescription drug -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</a:rPr>
              <a:t>shipment/replacement</a:t>
            </a:r>
            <a:r>
              <a:rPr lang="en-US" i="1" dirty="0">
                <a:solidFill>
                  <a:srgbClr val="0070C0"/>
                </a:solidFill>
              </a:rPr>
              <a:t>-TA will coordinate with a pharmacy to replace your medication</a:t>
            </a:r>
          </a:p>
          <a:p>
            <a:pPr lvl="1">
              <a:lnSpc>
                <a:spcPct val="80000"/>
              </a:lnSpc>
              <a:buNone/>
            </a:pPr>
            <a:r>
              <a:rPr lang="en-US" i="1" dirty="0">
                <a:solidFill>
                  <a:srgbClr val="0070C0"/>
                </a:solidFill>
              </a:rPr>
              <a:t> (if the drug can not be found abroad)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715000"/>
            <a:ext cx="1981200" cy="10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59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u="sng" dirty="0"/>
              <a:t>How to contact AXA Assistance:</a:t>
            </a:r>
          </a:p>
          <a:p>
            <a:pPr>
              <a:buNone/>
            </a:pPr>
            <a:r>
              <a:rPr lang="en-US" dirty="0"/>
              <a:t>AXA can be accessed 24/7/365 days year.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Within the U.S. : 1-855-327-1411</a:t>
            </a:r>
          </a:p>
          <a:p>
            <a:pPr>
              <a:buNone/>
            </a:pPr>
            <a:r>
              <a:rPr lang="en-US" dirty="0"/>
              <a:t>Internationally: 1-312-935-1703</a:t>
            </a:r>
          </a:p>
          <a:p>
            <a:pPr>
              <a:buNone/>
            </a:pPr>
            <a:r>
              <a:rPr lang="en-US" dirty="0"/>
              <a:t>Email: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Medassist-usa@axa-assistance.us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62000"/>
            <a:ext cx="2524125" cy="118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6780</TotalTime>
  <Words>728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New Benefit for 2017/2018 Exchange Year</vt:lpstr>
      <vt:lpstr>Medical Expense Benefits </vt:lpstr>
      <vt:lpstr>                This policy covers </vt:lpstr>
      <vt:lpstr>Additional Benefits </vt:lpstr>
      <vt:lpstr>Primary Exclusions </vt:lpstr>
      <vt:lpstr>   </vt:lpstr>
      <vt:lpstr>Assistance Team</vt:lpstr>
      <vt:lpstr>CISI Crisis Team</vt:lpstr>
      <vt:lpstr>       In Case of a Minor Injury or Illness</vt:lpstr>
      <vt:lpstr>    In Case of a Serious Injury or Illness</vt:lpstr>
      <vt:lpstr>Student Portal Welcome Screen</vt:lpstr>
      <vt:lpstr>PowerPoint Presentation</vt:lpstr>
      <vt:lpstr>PowerPoint Presentation</vt:lpstr>
      <vt:lpstr>PowerPoint Presentation</vt:lpstr>
      <vt:lpstr>PowerPoint Presentation</vt:lpstr>
      <vt:lpstr>2017 Rates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tcenatiempo</dc:creator>
  <cp:lastModifiedBy>Cindy Harrison</cp:lastModifiedBy>
  <cp:revision>89</cp:revision>
  <cp:lastPrinted>2016-07-21T20:13:34Z</cp:lastPrinted>
  <dcterms:created xsi:type="dcterms:W3CDTF">2013-01-09T20:39:28Z</dcterms:created>
  <dcterms:modified xsi:type="dcterms:W3CDTF">2017-01-28T14:48:01Z</dcterms:modified>
</cp:coreProperties>
</file>