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25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58" r:id="rId14"/>
    <p:sldId id="259" r:id="rId15"/>
    <p:sldId id="260" r:id="rId16"/>
    <p:sldId id="261" r:id="rId17"/>
    <p:sldId id="283" r:id="rId18"/>
    <p:sldId id="291" r:id="rId19"/>
    <p:sldId id="292" r:id="rId20"/>
    <p:sldId id="293" r:id="rId21"/>
    <p:sldId id="285" r:id="rId22"/>
    <p:sldId id="294" r:id="rId23"/>
    <p:sldId id="284" r:id="rId24"/>
    <p:sldId id="295" r:id="rId25"/>
    <p:sldId id="296" r:id="rId26"/>
    <p:sldId id="287" r:id="rId27"/>
    <p:sldId id="286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2" r:id="rId47"/>
    <p:sldId id="280" r:id="rId48"/>
    <p:sldId id="281" r:id="rId49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172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pPr>
              <a:defRPr/>
            </a:pPr>
            <a:fld id="{94B66C8D-1FE5-453F-B0E8-8F59234DAC3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pPr>
              <a:defRPr/>
            </a:pPr>
            <a:fld id="{2CC011F1-3BEA-414F-8215-34CA1D23C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2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34310F-A91D-4C77-A9CB-F345D13BA88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510"/>
            <a:ext cx="560832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823"/>
            <a:ext cx="3037840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E8EB660-0869-4B71-8864-2CD706EE2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B27E1-CE7E-4E4E-A00D-1091036E3D3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EB660-0869-4B71-8864-2CD706EE24D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334F-E900-4E67-8B3E-556ACD6D5A0B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6B84-2EE7-416D-BE9A-248416BE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D1C9-221C-4602-B070-F46FEA986486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995F-A996-4985-9599-52564876E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F4E6-1409-46DD-80F1-AFFD452AF95E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76F3-1B31-48D3-BB7E-FC5840C05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2DD4-B9F0-4F51-91AB-F1B083F80308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F00E-7975-4835-B4DD-E13CDD86A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9D5A-E5DA-49A1-80F3-0EC2A31D1BF4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C6DE-6A77-4288-B0C2-DE0CDB56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62E4-12C6-4946-9EA5-ECC5227CA4C5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9BA5-93D6-412E-8A41-0EF7A702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7175-AA3A-4D66-A51F-595CFCCAE861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B72F-884F-4119-9647-E4802CE3D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C534-FB51-4F9E-B0ED-CBF21A260B23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D021-521A-4EEB-954C-553EEE4E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947D-1E58-469A-9350-1D992D9EF456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FA13-23B3-4808-9AC2-6DD1EBF5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A057-8B84-4C44-9D6C-CBE0B8D82352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C6E6-6188-40C4-A36A-FA4502A0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279F-BB9E-443C-8472-10521D581EB0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BBD1-89C8-46E3-9229-91DC945B2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99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43334-9BC5-45B8-9612-D6574ACB6485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419475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464F9C-1DF7-447D-8C03-AA760923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Header – 32 pt Tahoma Bold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693863"/>
            <a:ext cx="81518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hyperlink" Target="mailto:youthexchange@rotary.org" TargetMode="Externa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7.bin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6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030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04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4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5" imgW="8952120" imgH="8946360" progId="">
                  <p:embed/>
                </p:oleObj>
              </mc:Choice>
              <mc:Fallback>
                <p:oleObj name="CorelDRAW" r:id="rId5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1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032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3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79561"/>
              </p:ext>
            </p:extLst>
          </p:nvPr>
        </p:nvGraphicFramePr>
        <p:xfrm>
          <a:off x="738186" y="1484784"/>
          <a:ext cx="4337870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7" imgW="4459680" imgH="4813200" progId="">
                  <p:embed/>
                </p:oleObj>
              </mc:Choice>
              <mc:Fallback>
                <p:oleObj name="CorelDRAW" r:id="rId7" imgW="4459680" imgH="481320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6" y="1484784"/>
                        <a:ext cx="4337870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34"/>
          <p:cNvSpPr txBox="1">
            <a:spLocks noChangeArrowheads="1"/>
          </p:cNvSpPr>
          <p:nvPr/>
        </p:nvSpPr>
        <p:spPr bwMode="auto">
          <a:xfrm>
            <a:off x="1692275" y="487363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00389E"/>
                </a:solidFill>
                <a:latin typeface="Times New Roman" pitchFamily="18" charset="0"/>
              </a:rPr>
              <a:t>PRE-CRISIS </a:t>
            </a:r>
            <a:r>
              <a:rPr lang="es-ES" sz="3200" b="1" dirty="0" smtClean="0">
                <a:solidFill>
                  <a:srgbClr val="00389E"/>
                </a:solidFill>
                <a:latin typeface="Times New Roman" pitchFamily="18" charset="0"/>
              </a:rPr>
              <a:t>PLANNING</a:t>
            </a:r>
            <a:endParaRPr lang="es-ES" sz="32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220494" y="3700189"/>
            <a:ext cx="35282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SCRYE WINTER CONFERENCE</a:t>
            </a:r>
            <a:endParaRPr lang="es-ES" sz="2400" b="1" dirty="0">
              <a:solidFill>
                <a:srgbClr val="0143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TULSA, OK, </a:t>
            </a:r>
            <a:r>
              <a:rPr lang="es-ES" sz="2400" b="1" dirty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USA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4048125" y="5786438"/>
            <a:ext cx="3194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 err="1" smtClean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January</a:t>
            </a:r>
            <a:r>
              <a:rPr lang="es-ES" sz="2400" b="1" dirty="0" smtClean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400" b="1" dirty="0" smtClean="0">
                <a:solidFill>
                  <a:srgbClr val="0143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23, 2016</a:t>
            </a:r>
            <a:endParaRPr lang="es-ES" sz="2400" b="1" dirty="0">
              <a:solidFill>
                <a:srgbClr val="0143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7" name="20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358188" y="6564313"/>
            <a:ext cx="7667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596830-AEE7-4E18-9DF7-FFB5821B3560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265156" cy="226547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001024" y="1803588"/>
            <a:ext cx="7143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FLOOD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Picture 43" descr="http://www.nema.gov.ng/upload/Floo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6292" y="1285860"/>
            <a:ext cx="3562784" cy="3500462"/>
          </a:xfrm>
          <a:prstGeom prst="rect">
            <a:avLst/>
          </a:prstGeom>
          <a:noFill/>
        </p:spPr>
      </p:pic>
      <p:pic>
        <p:nvPicPr>
          <p:cNvPr id="91141" name="Picture 5" descr="http://www.katrinanewsonline.com/floods/flood-image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496"/>
            <a:ext cx="4286250" cy="3552825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91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http://images.nationalgeographic.com/wpf/media-live/photos/000/246/overrides/fire-causes-storms_24635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4571992" cy="3322315"/>
          </a:xfrm>
          <a:prstGeom prst="rect">
            <a:avLst/>
          </a:prstGeom>
          <a:noFill/>
        </p:spPr>
      </p:pic>
      <p:pic>
        <p:nvPicPr>
          <p:cNvPr id="92169" name="Picture 9" descr="http://www.ec.gc.ca/foudre-lightning/48337EAE-F802-4402-8FD3-BEF2C62CDB17/lightning_foud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4429156" cy="2939350"/>
          </a:xfrm>
          <a:prstGeom prst="rect">
            <a:avLst/>
          </a:prstGeom>
          <a:noFill/>
        </p:spPr>
      </p:pic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CorelDRAW" r:id="rId6" imgW="8952120" imgH="8946360" progId="">
                  <p:embed/>
                </p:oleObj>
              </mc:Choice>
              <mc:Fallback>
                <p:oleObj name="CorelDRAW" r:id="rId6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945424" y="2100912"/>
            <a:ext cx="841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  B  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  O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   L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   T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pic>
        <p:nvPicPr>
          <p:cNvPr id="22" name="Picture 10" descr="800px-Forestfi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500570"/>
            <a:ext cx="2571768" cy="1753478"/>
          </a:xfrm>
          <a:prstGeom prst="rect">
            <a:avLst/>
          </a:prstGeom>
          <a:noFill/>
        </p:spPr>
      </p:pic>
      <p:pic>
        <p:nvPicPr>
          <p:cNvPr id="92171" name="Picture 11" descr="http://www.tifr.us/storage/post-images/Touchdown-Jesus-Satue-Fire-2.jpg?__SQUARESPACE_CACHEVERSION=12766362204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1643050"/>
            <a:ext cx="3016234" cy="1696632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 descr="http://www.picturesofwinter.net/snowstormpic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3881422" cy="2911067"/>
          </a:xfrm>
          <a:prstGeom prst="rect">
            <a:avLst/>
          </a:prstGeom>
          <a:noFill/>
        </p:spPr>
      </p:pic>
      <p:pic>
        <p:nvPicPr>
          <p:cNvPr id="2" name="Picture 41" descr="http://pucksauce.com/wp-content/uploads/2011/11/sn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3905235" cy="2927389"/>
          </a:xfrm>
          <a:prstGeom prst="rect">
            <a:avLst/>
          </a:prstGeom>
          <a:noFill/>
        </p:spPr>
      </p:pic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07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10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10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orelDRAW" r:id="rId6" imgW="8952120" imgH="8946360" progId="">
                  <p:embed/>
                </p:oleObj>
              </mc:Choice>
              <mc:Fallback>
                <p:oleObj name="CorelDRAW" r:id="rId6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107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8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105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6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09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0184E-0A90-40B3-AC1E-4A13C52E2E3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4" name="Text Box 8"/>
          <p:cNvSpPr txBox="1">
            <a:spLocks noChangeArrowheads="1"/>
          </p:cNvSpPr>
          <p:nvPr/>
        </p:nvSpPr>
        <p:spPr bwMode="auto">
          <a:xfrm>
            <a:off x="3000364" y="4214818"/>
            <a:ext cx="950861" cy="33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Floods</a:t>
            </a:r>
          </a:p>
        </p:txBody>
      </p:sp>
      <p:pic>
        <p:nvPicPr>
          <p:cNvPr id="47" name="Picture 6" descr="Young_steer_after_blizzard_-_NO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339850"/>
            <a:ext cx="2819400" cy="2017712"/>
          </a:xfrm>
          <a:prstGeom prst="rect">
            <a:avLst/>
          </a:prstGeom>
          <a:noFill/>
        </p:spPr>
      </p:pic>
      <p:sp>
        <p:nvSpPr>
          <p:cNvPr id="31" name="30 Rectángulo"/>
          <p:cNvSpPr/>
          <p:nvPr/>
        </p:nvSpPr>
        <p:spPr>
          <a:xfrm>
            <a:off x="8250108" y="1768455"/>
            <a:ext cx="71438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algn="ctr"/>
            <a:endParaRPr lang="es-ES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45" descr="http://i.dailymail.co.uk/i/pix/2010/12/14/article-1338454-0C788945000005DC-942_634x3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383" y="4333906"/>
            <a:ext cx="3333113" cy="2024052"/>
          </a:xfrm>
          <a:prstGeom prst="rect">
            <a:avLst/>
          </a:prstGeom>
          <a:noFill/>
        </p:spPr>
      </p:pic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410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10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Structure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31850" y="1268413"/>
            <a:ext cx="8348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indent="-452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</a:p>
          <a:p>
            <a:pPr marL="914400" indent="-452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District Crisis Management Team</a:t>
            </a:r>
          </a:p>
          <a:p>
            <a:pPr marL="914400" indent="-452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Emergency Preparedness</a:t>
            </a:r>
          </a:p>
          <a:p>
            <a:pPr marL="914400" indent="-452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 Student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Student</a:t>
            </a:r>
          </a:p>
          <a:p>
            <a:pPr marL="914400" indent="-452438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Appendices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Emergency Contacts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 Crisis </a:t>
            </a:r>
          </a:p>
          <a:p>
            <a:pPr marL="197485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marL="197485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Incident Report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Log of Contacts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Sample Press Release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Ten Positive Points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Crisis</a:t>
            </a:r>
          </a:p>
          <a:p>
            <a:pPr marL="197485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marL="197485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Incident Report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Guidelines for Youth Exchange Emergencies</a:t>
            </a:r>
          </a:p>
          <a:p>
            <a:pPr marL="1465263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513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512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513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512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1371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81000" y="2133600"/>
            <a:ext cx="876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>
              <a:spcBef>
                <a:spcPct val="20000"/>
              </a:spcBef>
              <a:buFont typeface="Arial" charset="0"/>
              <a:buChar char="•"/>
              <a:tabLst>
                <a:tab pos="568325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Safety of student(s) is first priority</a:t>
            </a:r>
          </a:p>
          <a:p>
            <a:pPr marL="568325" indent="-568325">
              <a:spcBef>
                <a:spcPct val="20000"/>
              </a:spcBef>
              <a:buFont typeface="Arial" charset="0"/>
              <a:buChar char="•"/>
              <a:tabLst>
                <a:tab pos="568325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Can involve</a:t>
            </a:r>
          </a:p>
          <a:p>
            <a:pPr marL="1136650" lvl="1" indent="-454025">
              <a:spcBef>
                <a:spcPct val="20000"/>
              </a:spcBef>
              <a:buFont typeface="Arial" charset="0"/>
              <a:buChar char="–"/>
              <a:tabLst>
                <a:tab pos="568325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inbounds or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outbounds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36650" lvl="1" indent="-454025">
              <a:spcBef>
                <a:spcPct val="20000"/>
              </a:spcBef>
              <a:buFont typeface="Arial" charset="0"/>
              <a:buChar char="–"/>
              <a:tabLst>
                <a:tab pos="568325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Single student or group of students from multiple districts</a:t>
            </a:r>
          </a:p>
          <a:p>
            <a:pPr marL="568325" indent="-568325">
              <a:spcBef>
                <a:spcPct val="20000"/>
              </a:spcBef>
              <a:buFont typeface="Arial" charset="0"/>
              <a:buChar char="•"/>
              <a:tabLst>
                <a:tab pos="568325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TIMELY/ACCURATE/CONCISE information</a:t>
            </a:r>
          </a:p>
          <a:p>
            <a:pPr marL="568325" indent="-568325">
              <a:spcBef>
                <a:spcPct val="20000"/>
              </a:spcBef>
              <a:buFont typeface="Arial" charset="0"/>
              <a:buChar char="•"/>
              <a:tabLst>
                <a:tab pos="568325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IMMEDIATE response is needed</a:t>
            </a:r>
          </a:p>
          <a:p>
            <a:pPr marL="568325" indent="-568325">
              <a:spcBef>
                <a:spcPct val="20000"/>
              </a:spcBef>
              <a:buFont typeface="Arial" charset="0"/>
              <a:buChar char="•"/>
              <a:tabLst>
                <a:tab pos="568325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Maintain log of all contacts	</a:t>
            </a:r>
          </a:p>
        </p:txBody>
      </p:sp>
      <p:sp>
        <p:nvSpPr>
          <p:cNvPr id="513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F1B16E-9C21-4246-A5C0-748EFF2B0DE3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614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616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616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615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615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615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143000" y="1371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Crisis Management Team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66738" y="22098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Chair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Vice Chair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District Youth Exchange Officer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District Governor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Media Representative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Crisis Counselor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Club YEOs, as appropriate</a:t>
            </a:r>
          </a:p>
        </p:txBody>
      </p:sp>
      <p:sp>
        <p:nvSpPr>
          <p:cNvPr id="615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74974-4741-4C2F-9347-CFB816867629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717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718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84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82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717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7179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80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717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rgbClr val="00389E"/>
                </a:solidFill>
                <a:latin typeface="Times New Roman" pitchFamily="18" charset="0"/>
              </a:rPr>
              <a:t>District</a:t>
            </a:r>
            <a:r>
              <a:rPr lang="es-ES" sz="2400" b="1" dirty="0">
                <a:solidFill>
                  <a:srgbClr val="00389E"/>
                </a:solidFill>
                <a:latin typeface="Times New Roman" pitchFamily="18" charset="0"/>
              </a:rPr>
              <a:t> Crisis Plan </a:t>
            </a:r>
            <a:r>
              <a:rPr lang="es-ES" sz="2400" b="1" dirty="0" err="1">
                <a:solidFill>
                  <a:srgbClr val="00389E"/>
                </a:solidFill>
                <a:latin typeface="Times New Roman" pitchFamily="18" charset="0"/>
              </a:rPr>
              <a:t>Template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2205038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Emergency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Preparedness</a:t>
            </a:r>
          </a:p>
        </p:txBody>
      </p:sp>
      <p:sp>
        <p:nvSpPr>
          <p:cNvPr id="7178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D4456-7226-46E3-870A-7852D6E976C0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819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820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208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819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8203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204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820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1350963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Steps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Crisis Identification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Identification of Vulnerabilities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Resources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Emergency Contact Cards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Response Procedures</a:t>
            </a:r>
          </a:p>
        </p:txBody>
      </p:sp>
      <p:sp>
        <p:nvSpPr>
          <p:cNvPr id="8202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F0CFFA-62F1-40CD-B96F-E8111812AABA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922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92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923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922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923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922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922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922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922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1638672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Crisis Identification</a:t>
            </a:r>
          </a:p>
          <a:p>
            <a:pPr marL="346075" indent="-3460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 Disasters</a:t>
            </a:r>
          </a:p>
          <a:p>
            <a:pPr marL="1376363" indent="-461963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Based on prior experiences</a:t>
            </a:r>
          </a:p>
          <a:p>
            <a:pPr marL="1376363" indent="-461963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Examples =&gt; Hurricanes, Earthquakes, Heavy Snow/Rain</a:t>
            </a:r>
          </a:p>
          <a:p>
            <a:pPr marL="346075" indent="-3460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 Disasters</a:t>
            </a:r>
          </a:p>
          <a:p>
            <a:pPr marL="1379538" lvl="1" indent="-465138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Examples =&gt; Fire, Abuse, Rape, Surgery, Death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CBA2DC-5A1A-4128-92E8-29A4A07535BC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02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256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024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0251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0252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024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1350963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Identification of Vulnerabilities</a:t>
            </a:r>
          </a:p>
          <a:p>
            <a:pPr marL="346075" indent="-3460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 Disasters</a:t>
            </a:r>
          </a:p>
          <a:p>
            <a:pPr marL="1376363" indent="-461963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May be specific to certain areas of District</a:t>
            </a:r>
          </a:p>
          <a:p>
            <a:pPr marL="346075" indent="-3460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 Disasters</a:t>
            </a:r>
          </a:p>
          <a:p>
            <a:pPr marL="1379538" lvl="1" indent="-465138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Common risk to all of District</a:t>
            </a:r>
          </a:p>
          <a:p>
            <a:pPr marL="346075" indent="-3460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Design Crisis Management Plan based on possible disasters in area of district</a:t>
            </a:r>
          </a:p>
          <a:p>
            <a:pPr marL="1428750" indent="-5143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=&gt;	Have plans for different areas of </a:t>
            </a:r>
          </a:p>
          <a:p>
            <a:pPr marL="1428750" indent="-51435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District</a:t>
            </a:r>
          </a:p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ADDAD6-7C7D-4F52-9A48-4AA0C0F4FD97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06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6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5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06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056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6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057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00389E"/>
                </a:solidFill>
                <a:latin typeface="Times New Roman" pitchFamily="18" charset="0"/>
              </a:rPr>
              <a:t>PRE-CRISIS PLANNING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805944" y="2284417"/>
            <a:ext cx="3962722" cy="28007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Don </a:t>
            </a:r>
            <a:r>
              <a:rPr lang="es-E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Peters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D-6150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Arkansas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rye6150@gmail.com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448675" y="6564313"/>
            <a:ext cx="695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DD193-3A51-4736-BBA8-8CB3B7361C15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128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128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127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127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127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127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228600" y="12858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Available Resources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66738" y="2457400"/>
            <a:ext cx="8348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Virtual Single Point of Contact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Toll free number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24 hours, 7 days per week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Person answers phone and stays with the caller until call is transferred to appropriate person in Rotary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District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15900-BACD-4A4C-8417-1E6D467FE6C7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229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230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229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2301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229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228600" y="12858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Available Resources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66738" y="1881188"/>
            <a:ext cx="8348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External Resources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Civil Defense/FEMA regarding natural disasters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Convey recommended actions to students</a:t>
            </a:r>
          </a:p>
          <a:p>
            <a:pPr marL="461963" indent="-4619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District Crisis Management Team</a:t>
            </a:r>
          </a:p>
          <a:p>
            <a:pPr marL="1027113" lvl="1" indent="-461963"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List of students with contact information</a:t>
            </a:r>
          </a:p>
          <a:p>
            <a:pPr marL="1027113" lvl="1" indent="-461963">
              <a:spcBef>
                <a:spcPct val="20000"/>
              </a:spcBef>
              <a:buFont typeface="Times New Roman" pitchFamily="18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Maintain inventory of critical items</a:t>
            </a:r>
          </a:p>
          <a:p>
            <a:pPr marL="1484313" lvl="2" indent="-4619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Aid Kits</a:t>
            </a:r>
          </a:p>
          <a:p>
            <a:pPr marL="1484313" lvl="2" indent="-4619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Food and Water</a:t>
            </a:r>
          </a:p>
          <a:p>
            <a:pPr marL="1484313" lvl="2" indent="-4619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Fuel</a:t>
            </a:r>
          </a:p>
          <a:p>
            <a:pPr marL="1484313" lvl="2" indent="-4619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Backup Generators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39E2C-3EAE-4F27-9360-D2E37E9F3EA0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332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2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332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2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331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332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332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332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21" name="Rectangle 3"/>
          <p:cNvSpPr>
            <a:spLocks noChangeArrowheads="1"/>
          </p:cNvSpPr>
          <p:nvPr/>
        </p:nvSpPr>
        <p:spPr bwMode="auto">
          <a:xfrm>
            <a:off x="228600" y="1309678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Available Resources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66738" y="2241550"/>
            <a:ext cx="8348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International</a:t>
            </a:r>
          </a:p>
          <a:p>
            <a:pPr marL="1031875" lvl="1" indent="-46355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Media Crisis Handbook (515-EN, free)</a:t>
            </a:r>
          </a:p>
          <a:p>
            <a:pPr marL="1031875" lvl="1" indent="-46355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Youth Exchange Staff – Kate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Hoeppel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31875" lvl="1" indent="-463550"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(847-866-3422,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youthexchange@rotary.org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31875" lvl="1" indent="-46355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Public Relations Department</a:t>
            </a:r>
          </a:p>
        </p:txBody>
      </p:sp>
      <p:sp>
        <p:nvSpPr>
          <p:cNvPr id="13323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E4DB5-B59D-44F1-85DF-B87598D9411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435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5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434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434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434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434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228600" y="15144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Emergency Contact Card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850" y="2357462"/>
            <a:ext cx="8348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Presented at Orientation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Toll Free Emergency Number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Rotary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 -&gt; Department of State (866-283-9090)</a:t>
            </a:r>
          </a:p>
          <a:p>
            <a:pPr marL="568325" indent="-44132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Add to Currently Required Contact Information for Student ID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Card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340C6-6142-4194-861E-894470E6B89B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539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539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538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538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5367" name="Group 18"/>
          <p:cNvGrpSpPr>
            <a:grpSpLocks/>
          </p:cNvGrpSpPr>
          <p:nvPr/>
        </p:nvGrpSpPr>
        <p:grpSpPr bwMode="auto">
          <a:xfrm>
            <a:off x="1620838" y="1054100"/>
            <a:ext cx="7199312" cy="142875"/>
            <a:chOff x="839" y="845"/>
            <a:chExt cx="4626" cy="90"/>
          </a:xfrm>
        </p:grpSpPr>
        <p:sp>
          <p:nvSpPr>
            <p:cNvPr id="1538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538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536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228600" y="1357298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Emergency Contact Card - Students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850" y="2025650"/>
            <a:ext cx="8348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Presented on or before arrival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Chain of Command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Name, Cell Phone Number, Email Address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Toll Free Emergency Number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 -&gt; Department of State (866-283-9090)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57C548-CE89-4E5D-8662-4453B8E9BA2E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4213" y="3105150"/>
          <a:ext cx="7920235" cy="140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90">
                <a:tc>
                  <a:txBody>
                    <a:bodyPr/>
                    <a:lstStyle/>
                    <a:p>
                      <a:pPr marL="346075" indent="-346075">
                        <a:buAutoNum type="arabicPeriod"/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 Parents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6075" indent="-346075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	District YEO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0">
                <a:tc>
                  <a:txBody>
                    <a:bodyPr/>
                    <a:lstStyle/>
                    <a:p>
                      <a:pPr marL="346075" indent="-346075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	Rotary Counselor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6075" indent="-346075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	District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Governor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0">
                <a:tc>
                  <a:txBody>
                    <a:bodyPr/>
                    <a:lstStyle/>
                    <a:p>
                      <a:pPr marL="346075" indent="-346075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	Rotary Club President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6075" indent="-346075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	Non-Rotarian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Resource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638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641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6415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6412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6413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639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6410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6411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639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565150" y="11969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Emergency Contact Card – Host Family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23850" y="1809328"/>
            <a:ext cx="83486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Presented at Orientation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Chain of Command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ts val="24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Name, Cell Phone Number, Email Address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Toll Free Emergency Number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 -&gt; Department of State (866-283-9090)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09DE7-FDCF-495F-A4F0-F832058D680A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99592" y="2852936"/>
          <a:ext cx="76328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Rotary Contact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(Counselor,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YEO)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-461963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	District YEO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1963" indent="-461963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	Rotary Club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President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61963" indent="-461963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	District Governor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1963" indent="-461963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	District YE Inbound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Chair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741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743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743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743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743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743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743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741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Emergency</a:t>
            </a:r>
            <a:r>
              <a:rPr lang="es-E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s-ES" sz="2400" b="1" dirty="0" err="1">
                <a:solidFill>
                  <a:schemeClr val="tx2"/>
                </a:solidFill>
                <a:latin typeface="Times New Roman" pitchFamily="18" charset="0"/>
              </a:rPr>
              <a:t>Preparedness</a:t>
            </a:r>
            <a:endParaRPr lang="es-E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228600" y="1428736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Emergency Contact Card - Rotarians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971922" y="2060848"/>
            <a:ext cx="72724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Crisis Management Team Members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Name, Cell Phone Number, Email Address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Toll Free Emergency Number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 -&gt; Department of State (866-283-9090)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EF74AA-F520-42D9-BCCF-EF92B74BC2A5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860376" y="2636912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Chair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Vice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Chair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District YEO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District Governor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Representative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Crisis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Counselor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843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844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8448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8443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8444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844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2205038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Inbound Crisis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Procedure Summary</a:t>
            </a:r>
          </a:p>
        </p:txBody>
      </p:sp>
      <p:sp>
        <p:nvSpPr>
          <p:cNvPr id="18442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A7E06-838E-49E6-9063-70F2B78F8FA0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1946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1947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7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7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1946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1946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1946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12858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Information Needed by Crisis Team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66738" y="2000250"/>
            <a:ext cx="8348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Contact information of Rotarian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each student involved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club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Home country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Sponsoring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Current location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Nature of crisis and any details available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Name, phone numbers of officials</a:t>
            </a:r>
          </a:p>
        </p:txBody>
      </p:sp>
      <p:sp>
        <p:nvSpPr>
          <p:cNvPr id="1946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211A8-A410-4922-8604-C4ED93C7465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048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049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49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049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49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048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049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49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048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8600" y="12858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Release of Information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66738" y="1962150"/>
            <a:ext cx="83486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Authorized Information for Release Approved by:</a:t>
            </a:r>
          </a:p>
          <a:p>
            <a:pPr marL="1025525" lvl="1" indent="-44132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 Parents</a:t>
            </a:r>
          </a:p>
          <a:p>
            <a:pPr marL="1025525" lvl="1" indent="-44132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Authorities</a:t>
            </a:r>
          </a:p>
          <a:p>
            <a:pPr marL="1025525" lvl="1" indent="-44132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Parents, if needed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Information Internal to Crisis Team</a:t>
            </a:r>
          </a:p>
          <a:p>
            <a:pPr marL="1025525" lvl="1" indent="-44132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information subject to authorities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Amendment</a:t>
            </a:r>
          </a:p>
          <a:p>
            <a:pPr marL="1025525" lvl="1" indent="-441325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Recognized subject to:</a:t>
            </a:r>
          </a:p>
          <a:p>
            <a:pPr marL="1712913" lvl="2" indent="-406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Privacy rights</a:t>
            </a:r>
          </a:p>
          <a:p>
            <a:pPr marL="1712913" lvl="2" indent="-406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Restrictions by authorities</a:t>
            </a:r>
          </a:p>
        </p:txBody>
      </p:sp>
      <p:sp>
        <p:nvSpPr>
          <p:cNvPr id="2049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715375" y="6564313"/>
            <a:ext cx="4095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CFB3E9-7DD6-4946-963C-4D39711C1543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10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10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107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8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105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6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08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00389E"/>
                </a:solidFill>
                <a:latin typeface="Times New Roman" pitchFamily="18" charset="0"/>
              </a:rPr>
              <a:t>PRE-CRISIS PLANNING</a:t>
            </a:r>
          </a:p>
        </p:txBody>
      </p:sp>
      <p:sp>
        <p:nvSpPr>
          <p:cNvPr id="309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0184E-0A90-40B3-AC1E-4A13C52E2E3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32524" y="2386623"/>
            <a:ext cx="8143932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Mother Nature Lets Loose: </a:t>
            </a:r>
          </a:p>
          <a:p>
            <a:pPr algn="ctr"/>
            <a:endParaRPr lang="en-US" sz="32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Preparing for a Natural Disaster and Its Aftermath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150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152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152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151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151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151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151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2209800"/>
            <a:ext cx="834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Complete Initial Incident Report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Confirm facts of crisis with authorities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Finalize Incident Report and distribute to Team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Overall management of crisis response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43000" y="13716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Chair Responsibilities</a:t>
            </a:r>
          </a:p>
        </p:txBody>
      </p:sp>
      <p:sp>
        <p:nvSpPr>
          <p:cNvPr id="2151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6FCFEB-D703-4629-839F-143E68B56D21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253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2545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253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2540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2541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43000" y="13573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YEO Responsibilities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23900" y="2090738"/>
            <a:ext cx="8743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  <a:tabLst>
                <a:tab pos="5037138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Identify interpreter and use as needed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tabLst>
                <a:tab pos="5037138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Obtain natural parents wishes working with sponsoring district YEO 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tabLst>
                <a:tab pos="5037138" algn="l"/>
              </a:tabLst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to:</a:t>
            </a:r>
          </a:p>
          <a:p>
            <a:pPr marL="1198563" lvl="1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  <a:tab pos="45720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State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Host Clubs</a:t>
            </a:r>
          </a:p>
          <a:p>
            <a:pPr marL="1198563" lvl="1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  <a:tab pos="45720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CSIET, if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applicable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Host Families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198563" lvl="1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  <a:tab pos="45720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Youth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Exchange  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–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Inbound Students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marL="1198563" lvl="1" indent="-285750">
              <a:spcBef>
                <a:spcPct val="20000"/>
              </a:spcBef>
              <a:buFont typeface="Arial" charset="0"/>
              <a:buChar char="–"/>
              <a:tabLst>
                <a:tab pos="457200" algn="l"/>
                <a:tab pos="45720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Embassy/Consulate</a:t>
            </a:r>
          </a:p>
        </p:txBody>
      </p:sp>
      <p:sp>
        <p:nvSpPr>
          <p:cNvPr id="22539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715375" y="6564313"/>
            <a:ext cx="4095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0335CE-4CD6-4863-B616-CE2FE17E0067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356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356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356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356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356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2162175"/>
            <a:ext cx="81097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 interpreter as needed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 Sponsor District Governor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Obtain Talking Points from Media Representative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143000" y="12858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Governor Responsibilities</a:t>
            </a:r>
          </a:p>
        </p:txBody>
      </p:sp>
      <p:sp>
        <p:nvSpPr>
          <p:cNvPr id="23563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715375" y="6564313"/>
            <a:ext cx="4095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B4454-6057-4C77-9AC4-DE43439D74E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458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459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459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459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459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458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458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458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458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6738" y="2305050"/>
            <a:ext cx="7965702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Talking Points to Crisis Management Team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Serve as Sole Media Contact for Host Club and District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 </a:t>
            </a:r>
          </a:p>
          <a:p>
            <a:pPr marL="1374775" lvl="3" indent="-457200">
              <a:spcBef>
                <a:spcPct val="20000"/>
              </a:spcBef>
              <a:buFont typeface="Times New Roman" pitchFamily="18" charset="0"/>
              <a:buChar char="–"/>
              <a:tabLst>
                <a:tab pos="1376363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 marL="1374775" lvl="3" indent="-457200">
              <a:spcBef>
                <a:spcPct val="20000"/>
              </a:spcBef>
              <a:buFont typeface="Times New Roman" pitchFamily="18" charset="0"/>
              <a:buChar char="–"/>
              <a:tabLst>
                <a:tab pos="1376363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District/Club Webmasters for 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4775" lvl="3" indent="1588">
              <a:spcBef>
                <a:spcPct val="20000"/>
              </a:spcBef>
              <a:tabLst>
                <a:tab pos="1376363" algn="l"/>
              </a:tabLs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updates on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social media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138112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Media Representative Responsibilities</a:t>
            </a:r>
          </a:p>
        </p:txBody>
      </p:sp>
      <p:sp>
        <p:nvSpPr>
          <p:cNvPr id="2458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D3883-3994-4D8A-947C-9DD292BA499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560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561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561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561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561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560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6738" y="2214563"/>
            <a:ext cx="834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to:</a:t>
            </a:r>
          </a:p>
          <a:p>
            <a:pPr marL="1260475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Insurance Company</a:t>
            </a:r>
          </a:p>
          <a:p>
            <a:pPr marL="1260475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Risk Management</a:t>
            </a:r>
          </a:p>
          <a:p>
            <a:pPr marL="1260475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Non-hosting Clubs in District</a:t>
            </a:r>
          </a:p>
          <a:p>
            <a:pPr marL="1260475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Schools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Interface with Funeral Home, as needed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Arrange Bank Account for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Contribution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Fund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as needed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7200" y="140493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Vice Chair Responsibilities</a:t>
            </a:r>
          </a:p>
        </p:txBody>
      </p:sp>
      <p:sp>
        <p:nvSpPr>
          <p:cNvPr id="2561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715375" y="6564313"/>
            <a:ext cx="4095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7DA688-F0AE-4001-BFED-990B99F094D3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662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664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664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663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663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663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663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Inbound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6738" y="2305050"/>
            <a:ext cx="8348662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Counseling as needed to:</a:t>
            </a:r>
          </a:p>
          <a:p>
            <a:pPr marL="914400" lvl="1" indent="-339725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Rotary Club</a:t>
            </a:r>
          </a:p>
          <a:p>
            <a:pPr marL="914400" lvl="1" indent="-339725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Families</a:t>
            </a:r>
          </a:p>
          <a:p>
            <a:pPr marL="914400" lvl="1" indent="-339725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 Students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140493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Crisis Counselor Responsibilities</a:t>
            </a:r>
          </a:p>
        </p:txBody>
      </p:sp>
      <p:sp>
        <p:nvSpPr>
          <p:cNvPr id="2663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72500" y="6564313"/>
            <a:ext cx="552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97D4E-A93A-4CA7-8B7A-C8A6E50EF705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765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766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7664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7661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7662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765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143000" y="2276475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Outbound Crisis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Procedure Summary</a:t>
            </a:r>
          </a:p>
        </p:txBody>
      </p:sp>
      <p:sp>
        <p:nvSpPr>
          <p:cNvPr id="27658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0A5E2-66DC-4955-8565-746913086A65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868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868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867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868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868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868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6738" y="2357438"/>
            <a:ext cx="83486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each student involved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country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district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Host club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Current location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Nature of crisis and any details available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8600" y="1376363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Information Needed by Crisis Team</a:t>
            </a:r>
          </a:p>
        </p:txBody>
      </p:sp>
      <p:sp>
        <p:nvSpPr>
          <p:cNvPr id="28683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72500" y="6564313"/>
            <a:ext cx="552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9D0F9-E592-4243-B442-121CAAE4251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970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2971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2970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2970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970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97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66738" y="1995488"/>
            <a:ext cx="834866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Authorized Information for Release Approved by: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 Parents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Authorities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Information Internal to Crisis Team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information subject to authorities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Amendment</a:t>
            </a:r>
          </a:p>
          <a:p>
            <a:pPr marL="1025525" lvl="1" indent="-44132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Recognized subject to:</a:t>
            </a:r>
          </a:p>
          <a:p>
            <a:pPr marL="1712913" lvl="2" indent="-406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Privacy rights</a:t>
            </a:r>
          </a:p>
          <a:p>
            <a:pPr marL="1712913" lvl="2" indent="-406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Restrictions by authorities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28600" y="1285875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Release of Information</a:t>
            </a:r>
          </a:p>
        </p:txBody>
      </p:sp>
      <p:sp>
        <p:nvSpPr>
          <p:cNvPr id="2970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6F1730-82B6-4F73-A26A-95D7572367F4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073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073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073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073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072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6738" y="2424113"/>
            <a:ext cx="83486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Complete Initial Incident Report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Obtain confirmation of facts from District YEO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Finalize Incident Report and distribute to Team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Overall management of crisis response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143000" y="1443038"/>
            <a:ext cx="7010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Chair Responsibilities</a:t>
            </a:r>
          </a:p>
        </p:txBody>
      </p:sp>
      <p:sp>
        <p:nvSpPr>
          <p:cNvPr id="3073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715375" y="6564313"/>
            <a:ext cx="4095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8A31F-A5C0-40A3-8A84-65EA30157A55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http://blogs.carouselindustries.com/wp-content/uploads/2011/08/earthquake-cr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92950"/>
            <a:ext cx="7572428" cy="5679322"/>
          </a:xfrm>
          <a:prstGeom prst="rect">
            <a:avLst/>
          </a:prstGeom>
          <a:noFill/>
        </p:spPr>
      </p:pic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10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10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CorelDRAW" r:id="rId5" imgW="8952120" imgH="8946360" progId="">
                  <p:embed/>
                </p:oleObj>
              </mc:Choice>
              <mc:Fallback>
                <p:oleObj name="CorelDRAW" r:id="rId5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107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8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105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06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08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rgbClr val="00389E"/>
                </a:solidFill>
                <a:latin typeface="Times New Roman" pitchFamily="18" charset="0"/>
              </a:rPr>
              <a:t>PRE-CRISIS PLANNING</a:t>
            </a:r>
          </a:p>
        </p:txBody>
      </p:sp>
      <p:sp>
        <p:nvSpPr>
          <p:cNvPr id="309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0184E-0A90-40B3-AC1E-4A13C52E2E36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960012" y="1571612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This session will build on the training we have done about pre crisis management and focus on the unique aspects of dealing with 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930017" y="4857760"/>
            <a:ext cx="4532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 disaster.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8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  <p:bldP spid="2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174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176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76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175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175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175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66738" y="2233613"/>
            <a:ext cx="834866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Identify interpreter and use as needed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Confirm facts of crisis with Host District YEO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Obtain natural parents wishes working with sponsoring Rotary club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to:</a:t>
            </a:r>
          </a:p>
          <a:p>
            <a:pPr marL="1376363" lvl="1" indent="-4635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Youth Exchange</a:t>
            </a:r>
          </a:p>
          <a:p>
            <a:pPr marL="1376363" lvl="1" indent="-4635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Embassy/Consulate</a:t>
            </a:r>
          </a:p>
          <a:p>
            <a:pPr marL="1376363" lvl="1" indent="-4635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Sponsor Clubs</a:t>
            </a:r>
          </a:p>
          <a:p>
            <a:pPr marL="1376363" lvl="1" indent="-4635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Students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143000" y="13335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YEO Responsibilities</a:t>
            </a:r>
          </a:p>
        </p:txBody>
      </p:sp>
      <p:sp>
        <p:nvSpPr>
          <p:cNvPr id="31755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72500" y="6564313"/>
            <a:ext cx="552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D3E73-ABD4-4105-B98E-F64B2D18323C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277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278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2785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2782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2783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277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2780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2781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277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6738" y="2214563"/>
            <a:ext cx="7893694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461963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 interpreter as needed</a:t>
            </a:r>
          </a:p>
          <a:p>
            <a:pPr marL="461963" indent="-461963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Maintain Interface with Host District Governor</a:t>
            </a:r>
          </a:p>
          <a:p>
            <a:pPr marL="461963" indent="-461963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Obtain Talking Points from Media Representative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143000" y="13573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District Governor Responsibilities</a:t>
            </a:r>
          </a:p>
        </p:txBody>
      </p:sp>
      <p:sp>
        <p:nvSpPr>
          <p:cNvPr id="32779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A376B7-8631-4315-B9DA-8DB33DB8C959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379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380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380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380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380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379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380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380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380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66738" y="2060848"/>
            <a:ext cx="796570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Talking Points to Crisis Management Team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Serve as Sole Media Contact for Sponsor Club and District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 </a:t>
            </a:r>
          </a:p>
          <a:p>
            <a:pPr marL="1376363" lvl="2" indent="-460375">
              <a:spcBef>
                <a:spcPct val="20000"/>
              </a:spcBef>
              <a:buFont typeface="Times New Roman" pitchFamily="18" charset="0"/>
              <a:buChar char="–"/>
              <a:tabLst>
                <a:tab pos="4572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</a:p>
          <a:p>
            <a:pPr marL="1376363" lvl="2" indent="-460375">
              <a:spcBef>
                <a:spcPct val="20000"/>
              </a:spcBef>
              <a:buFont typeface="Times New Roman" pitchFamily="18" charset="0"/>
              <a:buChar char="–"/>
              <a:tabLst>
                <a:tab pos="4572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District/Club Webmasters for 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5988" lvl="2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updates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 social media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" y="140493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Media Representative Responsibilities</a:t>
            </a:r>
          </a:p>
        </p:txBody>
      </p:sp>
      <p:sp>
        <p:nvSpPr>
          <p:cNvPr id="33803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72500" y="6564313"/>
            <a:ext cx="552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EDD4B-FD08-47E9-8E0F-FFFD409F5FAE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4821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483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4833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2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4830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4831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4823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4828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4829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482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66738" y="2162175"/>
            <a:ext cx="83486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Available Information to:</a:t>
            </a:r>
          </a:p>
          <a:p>
            <a:pPr marL="914400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Insurance Company</a:t>
            </a:r>
          </a:p>
          <a:p>
            <a:pPr marL="914400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Risk Management</a:t>
            </a:r>
          </a:p>
          <a:p>
            <a:pPr marL="914400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Non-sponsoring Clubs in District</a:t>
            </a:r>
          </a:p>
          <a:p>
            <a:pPr marL="914400" lvl="1" indent="-346075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Sponsor Schools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Interface with Funeral Home, as needed</a:t>
            </a:r>
          </a:p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Arrange Bank Account for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Contribution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Fund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as needed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57200" y="1357313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Vice Chair Responsibilities</a:t>
            </a:r>
          </a:p>
        </p:txBody>
      </p:sp>
      <p:sp>
        <p:nvSpPr>
          <p:cNvPr id="34827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567B8-AB7A-419D-B47B-CBE5BE763094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5845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58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585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6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585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585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5847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585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585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5848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 - Outbound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81025" y="2305050"/>
            <a:ext cx="834866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Provide Counseling as needed to:</a:t>
            </a:r>
          </a:p>
          <a:p>
            <a:pPr marL="1376363" lvl="1" indent="-4635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Sponsor Rotary Club</a:t>
            </a:r>
          </a:p>
          <a:p>
            <a:pPr marL="1376363" lvl="1" indent="-4635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Natural Families</a:t>
            </a:r>
          </a:p>
          <a:p>
            <a:pPr marL="1376363" lvl="1" indent="-46355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Students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71488" y="1357313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Crisis Counselor Responsibilities</a:t>
            </a:r>
          </a:p>
        </p:txBody>
      </p:sp>
      <p:sp>
        <p:nvSpPr>
          <p:cNvPr id="3585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429625" y="6564313"/>
            <a:ext cx="695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BB3E02-D2D2-441D-A831-F98FDD5B3F6C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6869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688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6881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6878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6879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6871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6876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6877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6872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 Template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2013" y="1679227"/>
            <a:ext cx="8678862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List of Emergency Contacts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 Crisis Procedure Summary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Inbound Crisis Procedure Incident Report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Crisis Procedure Log of Contacts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Sample Press Release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Ten Positive Points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Crisis Procedure Summary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Outbound Crisis Procedure Incident Report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 Guidelines for Youth Exchange Emergencies</a:t>
            </a:r>
          </a:p>
          <a:p>
            <a:pPr marL="684213" indent="-684213">
              <a:spcBef>
                <a:spcPct val="20000"/>
              </a:spcBef>
              <a:buFont typeface="Arial" charset="0"/>
              <a:buAutoNum type="alphaUcPeriod"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71488" y="1124744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Appendices</a:t>
            </a:r>
          </a:p>
        </p:txBody>
      </p:sp>
      <p:sp>
        <p:nvSpPr>
          <p:cNvPr id="36875" name="5 Marcador de número de diapositiva"/>
          <p:cNvSpPr txBox="1">
            <a:spLocks noGrp="1"/>
          </p:cNvSpPr>
          <p:nvPr/>
        </p:nvSpPr>
        <p:spPr bwMode="auto">
          <a:xfrm>
            <a:off x="8429625" y="6564313"/>
            <a:ext cx="695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EA402CE-B27D-4A6E-AB5C-7ADB6DB688FA}" type="slidenum"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/>
              <a:t>45</a:t>
            </a:fld>
            <a:endParaRPr lang="en-US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790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7907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7894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7904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7905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7895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7896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71500" y="4991100"/>
            <a:ext cx="35004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  <p:pic>
        <p:nvPicPr>
          <p:cNvPr id="20" name="Picture 9" descr="http://www.greateracadianaregion.net/edu/Portals/0/images/cct/Ques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3335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http://static.dezeen.com/uploads/2008/10/comments_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192881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000625" y="4500563"/>
            <a:ext cx="35004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Comments?</a:t>
            </a: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CorelDRAW" r:id="rId7" imgW="8952120" imgH="8946360" progId="">
                  <p:embed/>
                </p:oleObj>
              </mc:Choice>
              <mc:Fallback>
                <p:oleObj name="CorelDRAW" r:id="rId7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643938" y="6564313"/>
            <a:ext cx="4810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5F9B47-A91B-445C-B899-C49F94E71EC9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38917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3892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8929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8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38926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8927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8919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38924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38925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8920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00389E"/>
                </a:solidFill>
                <a:latin typeface="Times New Roman" pitchFamily="18" charset="0"/>
              </a:rPr>
              <a:t>District Crisis Plan</a:t>
            </a:r>
          </a:p>
        </p:txBody>
      </p:sp>
      <p:pic>
        <p:nvPicPr>
          <p:cNvPr id="38921" name="Picture 5" descr="http://i.ehow.com/images/GlobalPhoto/Articles/4593146/ThankYouLanguage-main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852613"/>
            <a:ext cx="45243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72500" y="6564313"/>
            <a:ext cx="552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F0951B-B10A-4CA3-8917-45E8BD12EE10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31" y="1778372"/>
            <a:ext cx="3489325" cy="381086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banda_aceh_shoreline_before_june23_2004_d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785926"/>
            <a:ext cx="6427868" cy="3929090"/>
          </a:xfrm>
          <a:prstGeom prst="rect">
            <a:avLst/>
          </a:prstGeom>
          <a:noFill/>
        </p:spPr>
      </p:pic>
      <p:pic>
        <p:nvPicPr>
          <p:cNvPr id="19" name="Picture 4" descr="banda_aceh_shoreline_missing_dec28_2004_WAR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714488"/>
            <a:ext cx="6429420" cy="4077996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7858148" y="1484784"/>
            <a:ext cx="714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58148" y="1834946"/>
            <a:ext cx="714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Picture 11" descr="MPj040142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43050"/>
            <a:ext cx="6572296" cy="43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http://www.redorbit.com/media/uploads/2012/02/earthquake-106572272-617x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1" y="0"/>
            <a:ext cx="9112121" cy="6858024"/>
          </a:xfrm>
          <a:prstGeom prst="rect">
            <a:avLst/>
          </a:prstGeom>
          <a:noFill/>
        </p:spPr>
      </p:pic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CorelDRAW" r:id="rId5" imgW="8952120" imgH="8946360" progId="">
                  <p:embed/>
                </p:oleObj>
              </mc:Choice>
              <mc:Fallback>
                <p:oleObj name="CorelDRAW" r:id="rId5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58148" y="2431916"/>
            <a:ext cx="7143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</a:t>
            </a:r>
            <a:b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5" descr="http://www.theinsurancereviewsblog.com/wp-content/uploads/2011/06/Earthqua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631580"/>
            <a:ext cx="6143668" cy="429775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CorelDRAW" r:id="rId4" imgW="8952120" imgH="8946360" progId="">
                  <p:embed/>
                </p:oleObj>
              </mc:Choice>
              <mc:Fallback>
                <p:oleObj name="CorelDRAW" r:id="rId4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58148" y="1834946"/>
            <a:ext cx="714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Picture 17" descr="http://www.desktoprating.com/wallpapers/nature-wallpapers-pictures/lighting-and-tornado-storm-wallpa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643050"/>
            <a:ext cx="5857886" cy="43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 descr="http://cheifaqua2.wikispaces.com/file/view/Iceland_Volcano.jpg/271830336/Iceland_Volc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4071966" cy="3524215"/>
          </a:xfrm>
          <a:prstGeom prst="rect">
            <a:avLst/>
          </a:prstGeom>
          <a:noFill/>
        </p:spPr>
      </p:pic>
      <p:pic>
        <p:nvPicPr>
          <p:cNvPr id="90117" name="Picture 5" descr="http://images.nationalgeographic.com/wpf/media-live/photos/000/180/cache/iceland-volcano-tourism-night-flow_18089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3379" y="3571876"/>
            <a:ext cx="4107645" cy="2738430"/>
          </a:xfrm>
          <a:prstGeom prst="rect">
            <a:avLst/>
          </a:prstGeom>
          <a:noFill/>
        </p:spPr>
      </p:pic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38100">
            <a:solidFill>
              <a:srgbClr val="F3D03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476375" cy="2016125"/>
            <a:chOff x="0" y="0"/>
            <a:chExt cx="930" cy="1270"/>
          </a:xfrm>
        </p:grpSpPr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2" name="Rectangle 8"/>
            <p:cNvSpPr>
              <a:spLocks noChangeArrowheads="1"/>
            </p:cNvSpPr>
            <p:nvPr/>
          </p:nvSpPr>
          <p:spPr bwMode="auto">
            <a:xfrm rot="-5400000">
              <a:off x="-556" y="556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15843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CorelDRAW" r:id="rId6" imgW="8952120" imgH="8946360" progId="">
                  <p:embed/>
                </p:oleObj>
              </mc:Choice>
              <mc:Fallback>
                <p:oleObj name="CorelDRAW" r:id="rId6" imgW="8952120" imgH="8946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43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704138" y="4867275"/>
            <a:ext cx="1476375" cy="2016125"/>
            <a:chOff x="4830" y="3066"/>
            <a:chExt cx="930" cy="1270"/>
          </a:xfrm>
        </p:grpSpPr>
        <p:sp>
          <p:nvSpPr>
            <p:cNvPr id="4109" name="Rectangle 11"/>
            <p:cNvSpPr>
              <a:spLocks noChangeArrowheads="1"/>
            </p:cNvSpPr>
            <p:nvPr/>
          </p:nvSpPr>
          <p:spPr bwMode="auto">
            <a:xfrm rot="10800000">
              <a:off x="4830" y="4126"/>
              <a:ext cx="930" cy="210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 rot="5400000">
              <a:off x="5046" y="3622"/>
              <a:ext cx="1270" cy="158"/>
            </a:xfrm>
            <a:prstGeom prst="rect">
              <a:avLst/>
            </a:prstGeom>
            <a:solidFill>
              <a:srgbClr val="00389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1052513"/>
            <a:ext cx="7199312" cy="142875"/>
            <a:chOff x="839" y="845"/>
            <a:chExt cx="4626" cy="90"/>
          </a:xfrm>
        </p:grpSpPr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839" y="845"/>
              <a:ext cx="4626" cy="45"/>
            </a:xfrm>
            <a:prstGeom prst="rect">
              <a:avLst/>
            </a:prstGeom>
            <a:solidFill>
              <a:srgbClr val="F3D03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108" name="Rectangle 17"/>
            <p:cNvSpPr>
              <a:spLocks noChangeArrowheads="1"/>
            </p:cNvSpPr>
            <p:nvPr/>
          </p:nvSpPr>
          <p:spPr bwMode="auto">
            <a:xfrm>
              <a:off x="839" y="890"/>
              <a:ext cx="4626" cy="45"/>
            </a:xfrm>
            <a:prstGeom prst="rect">
              <a:avLst/>
            </a:prstGeom>
            <a:solidFill>
              <a:srgbClr val="00389E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4104" name="Text Box 34"/>
          <p:cNvSpPr txBox="1">
            <a:spLocks noChangeArrowheads="1"/>
          </p:cNvSpPr>
          <p:nvPr/>
        </p:nvSpPr>
        <p:spPr bwMode="auto">
          <a:xfrm>
            <a:off x="1692275" y="52387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solidFill>
                  <a:srgbClr val="00389E"/>
                </a:solidFill>
                <a:latin typeface="Times New Roman" pitchFamily="18" charset="0"/>
              </a:rPr>
              <a:t>PRE-CRISIS PLANNING – Natural </a:t>
            </a:r>
            <a:r>
              <a:rPr lang="es-ES" sz="2400" b="1" dirty="0" err="1" smtClean="0">
                <a:solidFill>
                  <a:srgbClr val="00389E"/>
                </a:solidFill>
                <a:latin typeface="Times New Roman" pitchFamily="18" charset="0"/>
              </a:rPr>
              <a:t>Disaster</a:t>
            </a:r>
            <a:endParaRPr lang="es-ES" sz="2400" b="1" dirty="0">
              <a:solidFill>
                <a:srgbClr val="00389E"/>
              </a:solidFill>
              <a:latin typeface="Times New Roman" pitchFamily="18" charset="0"/>
            </a:endParaRPr>
          </a:p>
        </p:txBody>
      </p:sp>
      <p:sp>
        <p:nvSpPr>
          <p:cNvPr id="4106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501063" y="6564313"/>
            <a:ext cx="62388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5377D-CD41-4FC8-8804-7F96D9ED577D}" type="slidenum"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072462" y="1834946"/>
            <a:ext cx="714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  <a:b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2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1284</Words>
  <Application>Microsoft Office PowerPoint</Application>
  <PresentationFormat>On-screen Show (4:3)</PresentationFormat>
  <Paragraphs>416</Paragraphs>
  <Slides>47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Wingdings</vt:lpstr>
      <vt:lpstr>Tema de Office</vt:lpstr>
      <vt:lpstr>2_Default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Ing. Guillermo A. López Portillo G.</dc:creator>
  <cp:lastModifiedBy>Don Peters</cp:lastModifiedBy>
  <cp:revision>102</cp:revision>
  <dcterms:created xsi:type="dcterms:W3CDTF">2010-02-17T20:06:07Z</dcterms:created>
  <dcterms:modified xsi:type="dcterms:W3CDTF">2016-01-21T02:53:39Z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D93F5641-4941-4B7E-A5AA-94C03A152A53</vt:lpwstr>
  </property>
  <property fmtid="{D5CDD505-2E9C-101B-9397-08002B2CF9AE}" pid="3" name="ArticulatePath">
    <vt:lpwstr>Tulsa 2014 Pre-Crisis Planning and Management</vt:lpwstr>
  </property>
</Properties>
</file>