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Lst>
  <p:notesMasterIdLst>
    <p:notesMasterId r:id="rId51"/>
  </p:notesMasterIdLst>
  <p:handoutMasterIdLst>
    <p:handoutMasterId r:id="rId52"/>
  </p:handoutMasterIdLst>
  <p:sldIdLst>
    <p:sldId id="262" r:id="rId3"/>
    <p:sldId id="287" r:id="rId4"/>
    <p:sldId id="309" r:id="rId5"/>
    <p:sldId id="292" r:id="rId6"/>
    <p:sldId id="275" r:id="rId7"/>
    <p:sldId id="315" r:id="rId8"/>
    <p:sldId id="298" r:id="rId9"/>
    <p:sldId id="288" r:id="rId10"/>
    <p:sldId id="308" r:id="rId11"/>
    <p:sldId id="301" r:id="rId12"/>
    <p:sldId id="302" r:id="rId13"/>
    <p:sldId id="303" r:id="rId14"/>
    <p:sldId id="306" r:id="rId15"/>
    <p:sldId id="305" r:id="rId16"/>
    <p:sldId id="304" r:id="rId17"/>
    <p:sldId id="307" r:id="rId18"/>
    <p:sldId id="299" r:id="rId19"/>
    <p:sldId id="278" r:id="rId20"/>
    <p:sldId id="279" r:id="rId21"/>
    <p:sldId id="280" r:id="rId22"/>
    <p:sldId id="314" r:id="rId23"/>
    <p:sldId id="310" r:id="rId24"/>
    <p:sldId id="276" r:id="rId25"/>
    <p:sldId id="296" r:id="rId26"/>
    <p:sldId id="281" r:id="rId27"/>
    <p:sldId id="277" r:id="rId28"/>
    <p:sldId id="289" r:id="rId29"/>
    <p:sldId id="286" r:id="rId30"/>
    <p:sldId id="311" r:id="rId31"/>
    <p:sldId id="312" r:id="rId32"/>
    <p:sldId id="282" r:id="rId33"/>
    <p:sldId id="300" r:id="rId34"/>
    <p:sldId id="313" r:id="rId35"/>
    <p:sldId id="283" r:id="rId36"/>
    <p:sldId id="284" r:id="rId37"/>
    <p:sldId id="290" r:id="rId38"/>
    <p:sldId id="285" r:id="rId39"/>
    <p:sldId id="297" r:id="rId40"/>
    <p:sldId id="293" r:id="rId41"/>
    <p:sldId id="270" r:id="rId42"/>
    <p:sldId id="271" r:id="rId43"/>
    <p:sldId id="294" r:id="rId44"/>
    <p:sldId id="272" r:id="rId45"/>
    <p:sldId id="273" r:id="rId46"/>
    <p:sldId id="274" r:id="rId47"/>
    <p:sldId id="295" r:id="rId48"/>
    <p:sldId id="291" r:id="rId49"/>
    <p:sldId id="266" r:id="rId5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F6FB"/>
    <a:srgbClr val="E7F4F5"/>
    <a:srgbClr val="A7F3F7"/>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p:restoredTop sz="94586"/>
  </p:normalViewPr>
  <p:slideViewPr>
    <p:cSldViewPr>
      <p:cViewPr>
        <p:scale>
          <a:sx n="90" d="100"/>
          <a:sy n="90" d="100"/>
        </p:scale>
        <p:origin x="1608" y="402"/>
      </p:cViewPr>
      <p:guideLst>
        <p:guide orient="horz" pos="2160"/>
        <p:guide pos="2880"/>
      </p:guideLst>
    </p:cSldViewPr>
  </p:slideViewPr>
  <p:notesTextViewPr>
    <p:cViewPr>
      <p:scale>
        <a:sx n="100" d="100"/>
        <a:sy n="100" d="100"/>
      </p:scale>
      <p:origin x="0" y="0"/>
    </p:cViewPr>
  </p:notesTextViewPr>
  <p:sorterViewPr>
    <p:cViewPr>
      <p:scale>
        <a:sx n="181" d="100"/>
        <a:sy n="18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20A275A-30A2-E142-ABC0-582FB10FA9BC}" type="datetimeFigureOut">
              <a:rPr lang="en-US" smtClean="0"/>
              <a:t>7/18/2017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B7EF1CF-7798-B744-96D5-D8FE586A93E5}" type="slidenum">
              <a:rPr lang="en-US" smtClean="0"/>
              <a:t>‹#›</a:t>
            </a:fld>
            <a:endParaRPr lang="en-US"/>
          </a:p>
        </p:txBody>
      </p:sp>
    </p:spTree>
    <p:extLst>
      <p:ext uri="{BB962C8B-B14F-4D97-AF65-F5344CB8AC3E}">
        <p14:creationId xmlns:p14="http://schemas.microsoft.com/office/powerpoint/2010/main" val="22785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D83E855-A7D1-F849-ADAA-B0C60567D331}" type="datetimeFigureOut">
              <a:rPr lang="en-US" smtClean="0"/>
              <a:t>7/18/2017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EF7ED6E-16CA-9C4E-8844-F316EABDE6C8}" type="slidenum">
              <a:rPr lang="en-US" smtClean="0"/>
              <a:t>‹#›</a:t>
            </a:fld>
            <a:endParaRPr lang="en-US"/>
          </a:p>
        </p:txBody>
      </p:sp>
    </p:spTree>
    <p:extLst>
      <p:ext uri="{BB962C8B-B14F-4D97-AF65-F5344CB8AC3E}">
        <p14:creationId xmlns:p14="http://schemas.microsoft.com/office/powerpoint/2010/main" val="2075558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a:spcBef>
                <a:spcPct val="30000"/>
              </a:spcBef>
              <a:defRPr sz="1200">
                <a:solidFill>
                  <a:schemeClr val="tx1"/>
                </a:solidFill>
                <a:latin typeface="Times New Roman" charset="0"/>
              </a:defRPr>
            </a:lvl1pPr>
            <a:lvl2pPr marL="757066" indent="-291179" defTabSz="926921">
              <a:spcBef>
                <a:spcPct val="30000"/>
              </a:spcBef>
              <a:defRPr sz="1200">
                <a:solidFill>
                  <a:schemeClr val="tx1"/>
                </a:solidFill>
                <a:latin typeface="Times New Roman" charset="0"/>
              </a:defRPr>
            </a:lvl2pPr>
            <a:lvl3pPr marL="1164717" indent="-232943" defTabSz="926921">
              <a:spcBef>
                <a:spcPct val="30000"/>
              </a:spcBef>
              <a:defRPr sz="1200">
                <a:solidFill>
                  <a:schemeClr val="tx1"/>
                </a:solidFill>
                <a:latin typeface="Times New Roman" charset="0"/>
              </a:defRPr>
            </a:lvl3pPr>
            <a:lvl4pPr marL="1630604" indent="-232943" defTabSz="926921">
              <a:spcBef>
                <a:spcPct val="30000"/>
              </a:spcBef>
              <a:defRPr sz="1200">
                <a:solidFill>
                  <a:schemeClr val="tx1"/>
                </a:solidFill>
                <a:latin typeface="Times New Roman" charset="0"/>
              </a:defRPr>
            </a:lvl4pPr>
            <a:lvl5pPr marL="2096491" indent="-232943" defTabSz="926921">
              <a:spcBef>
                <a:spcPct val="30000"/>
              </a:spcBef>
              <a:defRPr sz="1200">
                <a:solidFill>
                  <a:schemeClr val="tx1"/>
                </a:solidFill>
                <a:latin typeface="Times New Roman" charset="0"/>
              </a:defRPr>
            </a:lvl5pPr>
            <a:lvl6pPr marL="2562377" indent="-232943" defTabSz="926921" eaLnBrk="0" fontAlgn="base" hangingPunct="0">
              <a:spcBef>
                <a:spcPct val="30000"/>
              </a:spcBef>
              <a:spcAft>
                <a:spcPct val="0"/>
              </a:spcAft>
              <a:defRPr sz="1200">
                <a:solidFill>
                  <a:schemeClr val="tx1"/>
                </a:solidFill>
                <a:latin typeface="Times New Roman" charset="0"/>
              </a:defRPr>
            </a:lvl6pPr>
            <a:lvl7pPr marL="3028264" indent="-232943" defTabSz="926921" eaLnBrk="0" fontAlgn="base" hangingPunct="0">
              <a:spcBef>
                <a:spcPct val="30000"/>
              </a:spcBef>
              <a:spcAft>
                <a:spcPct val="0"/>
              </a:spcAft>
              <a:defRPr sz="1200">
                <a:solidFill>
                  <a:schemeClr val="tx1"/>
                </a:solidFill>
                <a:latin typeface="Times New Roman" charset="0"/>
              </a:defRPr>
            </a:lvl7pPr>
            <a:lvl8pPr marL="3494151" indent="-232943" defTabSz="926921" eaLnBrk="0" fontAlgn="base" hangingPunct="0">
              <a:spcBef>
                <a:spcPct val="30000"/>
              </a:spcBef>
              <a:spcAft>
                <a:spcPct val="0"/>
              </a:spcAft>
              <a:defRPr sz="1200">
                <a:solidFill>
                  <a:schemeClr val="tx1"/>
                </a:solidFill>
                <a:latin typeface="Times New Roman" charset="0"/>
              </a:defRPr>
            </a:lvl8pPr>
            <a:lvl9pPr marL="3960038" indent="-232943" defTabSz="926921" eaLnBrk="0" fontAlgn="base" hangingPunct="0">
              <a:spcBef>
                <a:spcPct val="30000"/>
              </a:spcBef>
              <a:spcAft>
                <a:spcPct val="0"/>
              </a:spcAft>
              <a:defRPr sz="1200">
                <a:solidFill>
                  <a:schemeClr val="tx1"/>
                </a:solidFill>
                <a:latin typeface="Times New Roman" charset="0"/>
              </a:defRPr>
            </a:lvl9pPr>
          </a:lstStyle>
          <a:p>
            <a:pPr>
              <a:spcBef>
                <a:spcPct val="0"/>
              </a:spcBef>
            </a:pPr>
            <a:fld id="{4581D067-8C9B-3348-A145-01F4FF866671}" type="slidenum">
              <a:rPr lang="en-US" altLang="en-US">
                <a:latin typeface="Arial" charset="0"/>
              </a:rPr>
              <a:pPr>
                <a:spcBef>
                  <a:spcPct val="0"/>
                </a:spcBef>
              </a:pPr>
              <a:t>10</a:t>
            </a:fld>
            <a:endParaRPr lang="en-US" altLang="en-US">
              <a:latin typeface="Arial" charset="0"/>
            </a:endParaRP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tLang="en-US">
              <a:latin typeface="Times New Roman" charset="0"/>
            </a:endParaRPr>
          </a:p>
        </p:txBody>
      </p:sp>
    </p:spTree>
    <p:extLst>
      <p:ext uri="{BB962C8B-B14F-4D97-AF65-F5344CB8AC3E}">
        <p14:creationId xmlns:p14="http://schemas.microsoft.com/office/powerpoint/2010/main" val="1891803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a:spcBef>
                <a:spcPct val="30000"/>
              </a:spcBef>
              <a:defRPr sz="1200">
                <a:solidFill>
                  <a:schemeClr val="tx1"/>
                </a:solidFill>
                <a:latin typeface="Times New Roman" charset="0"/>
              </a:defRPr>
            </a:lvl1pPr>
            <a:lvl2pPr marL="757066" indent="-291179" defTabSz="926921">
              <a:spcBef>
                <a:spcPct val="30000"/>
              </a:spcBef>
              <a:defRPr sz="1200">
                <a:solidFill>
                  <a:schemeClr val="tx1"/>
                </a:solidFill>
                <a:latin typeface="Times New Roman" charset="0"/>
              </a:defRPr>
            </a:lvl2pPr>
            <a:lvl3pPr marL="1164717" indent="-232943" defTabSz="926921">
              <a:spcBef>
                <a:spcPct val="30000"/>
              </a:spcBef>
              <a:defRPr sz="1200">
                <a:solidFill>
                  <a:schemeClr val="tx1"/>
                </a:solidFill>
                <a:latin typeface="Times New Roman" charset="0"/>
              </a:defRPr>
            </a:lvl3pPr>
            <a:lvl4pPr marL="1630604" indent="-232943" defTabSz="926921">
              <a:spcBef>
                <a:spcPct val="30000"/>
              </a:spcBef>
              <a:defRPr sz="1200">
                <a:solidFill>
                  <a:schemeClr val="tx1"/>
                </a:solidFill>
                <a:latin typeface="Times New Roman" charset="0"/>
              </a:defRPr>
            </a:lvl4pPr>
            <a:lvl5pPr marL="2096491" indent="-232943" defTabSz="926921">
              <a:spcBef>
                <a:spcPct val="30000"/>
              </a:spcBef>
              <a:defRPr sz="1200">
                <a:solidFill>
                  <a:schemeClr val="tx1"/>
                </a:solidFill>
                <a:latin typeface="Times New Roman" charset="0"/>
              </a:defRPr>
            </a:lvl5pPr>
            <a:lvl6pPr marL="2562377" indent="-232943" defTabSz="926921" eaLnBrk="0" fontAlgn="base" hangingPunct="0">
              <a:spcBef>
                <a:spcPct val="30000"/>
              </a:spcBef>
              <a:spcAft>
                <a:spcPct val="0"/>
              </a:spcAft>
              <a:defRPr sz="1200">
                <a:solidFill>
                  <a:schemeClr val="tx1"/>
                </a:solidFill>
                <a:latin typeface="Times New Roman" charset="0"/>
              </a:defRPr>
            </a:lvl6pPr>
            <a:lvl7pPr marL="3028264" indent="-232943" defTabSz="926921" eaLnBrk="0" fontAlgn="base" hangingPunct="0">
              <a:spcBef>
                <a:spcPct val="30000"/>
              </a:spcBef>
              <a:spcAft>
                <a:spcPct val="0"/>
              </a:spcAft>
              <a:defRPr sz="1200">
                <a:solidFill>
                  <a:schemeClr val="tx1"/>
                </a:solidFill>
                <a:latin typeface="Times New Roman" charset="0"/>
              </a:defRPr>
            </a:lvl7pPr>
            <a:lvl8pPr marL="3494151" indent="-232943" defTabSz="926921" eaLnBrk="0" fontAlgn="base" hangingPunct="0">
              <a:spcBef>
                <a:spcPct val="30000"/>
              </a:spcBef>
              <a:spcAft>
                <a:spcPct val="0"/>
              </a:spcAft>
              <a:defRPr sz="1200">
                <a:solidFill>
                  <a:schemeClr val="tx1"/>
                </a:solidFill>
                <a:latin typeface="Times New Roman" charset="0"/>
              </a:defRPr>
            </a:lvl8pPr>
            <a:lvl9pPr marL="3960038" indent="-232943" defTabSz="926921" eaLnBrk="0" fontAlgn="base" hangingPunct="0">
              <a:spcBef>
                <a:spcPct val="30000"/>
              </a:spcBef>
              <a:spcAft>
                <a:spcPct val="0"/>
              </a:spcAft>
              <a:defRPr sz="1200">
                <a:solidFill>
                  <a:schemeClr val="tx1"/>
                </a:solidFill>
                <a:latin typeface="Times New Roman" charset="0"/>
              </a:defRPr>
            </a:lvl9pPr>
          </a:lstStyle>
          <a:p>
            <a:pPr>
              <a:spcBef>
                <a:spcPct val="0"/>
              </a:spcBef>
            </a:pPr>
            <a:fld id="{7C11F8DA-9F5C-A240-9678-5FB4E110CA2C}" type="slidenum">
              <a:rPr lang="en-US" altLang="en-US">
                <a:latin typeface="Arial" charset="0"/>
              </a:rPr>
              <a:pPr>
                <a:spcBef>
                  <a:spcPct val="0"/>
                </a:spcBef>
              </a:pPr>
              <a:t>11</a:t>
            </a:fld>
            <a:endParaRPr lang="en-US" altLang="en-US">
              <a:latin typeface="Arial" charset="0"/>
            </a:endParaRPr>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tLang="en-US">
              <a:latin typeface="Times New Roman" charset="0"/>
            </a:endParaRPr>
          </a:p>
        </p:txBody>
      </p:sp>
    </p:spTree>
    <p:extLst>
      <p:ext uri="{BB962C8B-B14F-4D97-AF65-F5344CB8AC3E}">
        <p14:creationId xmlns:p14="http://schemas.microsoft.com/office/powerpoint/2010/main" val="1761551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a:spcBef>
                <a:spcPct val="30000"/>
              </a:spcBef>
              <a:defRPr sz="1200">
                <a:solidFill>
                  <a:schemeClr val="tx1"/>
                </a:solidFill>
                <a:latin typeface="Times New Roman" charset="0"/>
              </a:defRPr>
            </a:lvl1pPr>
            <a:lvl2pPr marL="757066" indent="-291179" defTabSz="926921">
              <a:spcBef>
                <a:spcPct val="30000"/>
              </a:spcBef>
              <a:defRPr sz="1200">
                <a:solidFill>
                  <a:schemeClr val="tx1"/>
                </a:solidFill>
                <a:latin typeface="Times New Roman" charset="0"/>
              </a:defRPr>
            </a:lvl2pPr>
            <a:lvl3pPr marL="1164717" indent="-232943" defTabSz="926921">
              <a:spcBef>
                <a:spcPct val="30000"/>
              </a:spcBef>
              <a:defRPr sz="1200">
                <a:solidFill>
                  <a:schemeClr val="tx1"/>
                </a:solidFill>
                <a:latin typeface="Times New Roman" charset="0"/>
              </a:defRPr>
            </a:lvl3pPr>
            <a:lvl4pPr marL="1630604" indent="-232943" defTabSz="926921">
              <a:spcBef>
                <a:spcPct val="30000"/>
              </a:spcBef>
              <a:defRPr sz="1200">
                <a:solidFill>
                  <a:schemeClr val="tx1"/>
                </a:solidFill>
                <a:latin typeface="Times New Roman" charset="0"/>
              </a:defRPr>
            </a:lvl4pPr>
            <a:lvl5pPr marL="2096491" indent="-232943" defTabSz="926921">
              <a:spcBef>
                <a:spcPct val="30000"/>
              </a:spcBef>
              <a:defRPr sz="1200">
                <a:solidFill>
                  <a:schemeClr val="tx1"/>
                </a:solidFill>
                <a:latin typeface="Times New Roman" charset="0"/>
              </a:defRPr>
            </a:lvl5pPr>
            <a:lvl6pPr marL="2562377" indent="-232943" defTabSz="926921" eaLnBrk="0" fontAlgn="base" hangingPunct="0">
              <a:spcBef>
                <a:spcPct val="30000"/>
              </a:spcBef>
              <a:spcAft>
                <a:spcPct val="0"/>
              </a:spcAft>
              <a:defRPr sz="1200">
                <a:solidFill>
                  <a:schemeClr val="tx1"/>
                </a:solidFill>
                <a:latin typeface="Times New Roman" charset="0"/>
              </a:defRPr>
            </a:lvl6pPr>
            <a:lvl7pPr marL="3028264" indent="-232943" defTabSz="926921" eaLnBrk="0" fontAlgn="base" hangingPunct="0">
              <a:spcBef>
                <a:spcPct val="30000"/>
              </a:spcBef>
              <a:spcAft>
                <a:spcPct val="0"/>
              </a:spcAft>
              <a:defRPr sz="1200">
                <a:solidFill>
                  <a:schemeClr val="tx1"/>
                </a:solidFill>
                <a:latin typeface="Times New Roman" charset="0"/>
              </a:defRPr>
            </a:lvl7pPr>
            <a:lvl8pPr marL="3494151" indent="-232943" defTabSz="926921" eaLnBrk="0" fontAlgn="base" hangingPunct="0">
              <a:spcBef>
                <a:spcPct val="30000"/>
              </a:spcBef>
              <a:spcAft>
                <a:spcPct val="0"/>
              </a:spcAft>
              <a:defRPr sz="1200">
                <a:solidFill>
                  <a:schemeClr val="tx1"/>
                </a:solidFill>
                <a:latin typeface="Times New Roman" charset="0"/>
              </a:defRPr>
            </a:lvl8pPr>
            <a:lvl9pPr marL="3960038" indent="-232943" defTabSz="926921" eaLnBrk="0" fontAlgn="base" hangingPunct="0">
              <a:spcBef>
                <a:spcPct val="30000"/>
              </a:spcBef>
              <a:spcAft>
                <a:spcPct val="0"/>
              </a:spcAft>
              <a:defRPr sz="1200">
                <a:solidFill>
                  <a:schemeClr val="tx1"/>
                </a:solidFill>
                <a:latin typeface="Times New Roman" charset="0"/>
              </a:defRPr>
            </a:lvl9pPr>
          </a:lstStyle>
          <a:p>
            <a:pPr>
              <a:spcBef>
                <a:spcPct val="0"/>
              </a:spcBef>
            </a:pPr>
            <a:fld id="{CC1594F7-F287-FB48-8A0F-7C401EAFCCF0}" type="slidenum">
              <a:rPr lang="en-US" altLang="en-US">
                <a:latin typeface="Arial" charset="0"/>
              </a:rPr>
              <a:pPr>
                <a:spcBef>
                  <a:spcPct val="0"/>
                </a:spcBef>
              </a:pPr>
              <a:t>12</a:t>
            </a:fld>
            <a:endParaRPr lang="en-US" altLang="en-US">
              <a:latin typeface="Arial" charset="0"/>
            </a:endParaRP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tLang="en-US">
              <a:latin typeface="Times New Roman" charset="0"/>
            </a:endParaRPr>
          </a:p>
        </p:txBody>
      </p:sp>
    </p:spTree>
    <p:extLst>
      <p:ext uri="{BB962C8B-B14F-4D97-AF65-F5344CB8AC3E}">
        <p14:creationId xmlns:p14="http://schemas.microsoft.com/office/powerpoint/2010/main" val="1875600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a:spcBef>
                <a:spcPct val="30000"/>
              </a:spcBef>
              <a:defRPr sz="1200">
                <a:solidFill>
                  <a:schemeClr val="tx1"/>
                </a:solidFill>
                <a:latin typeface="Times New Roman" charset="0"/>
              </a:defRPr>
            </a:lvl1pPr>
            <a:lvl2pPr marL="757066" indent="-291179" defTabSz="926921">
              <a:spcBef>
                <a:spcPct val="30000"/>
              </a:spcBef>
              <a:defRPr sz="1200">
                <a:solidFill>
                  <a:schemeClr val="tx1"/>
                </a:solidFill>
                <a:latin typeface="Times New Roman" charset="0"/>
              </a:defRPr>
            </a:lvl2pPr>
            <a:lvl3pPr marL="1164717" indent="-232943" defTabSz="926921">
              <a:spcBef>
                <a:spcPct val="30000"/>
              </a:spcBef>
              <a:defRPr sz="1200">
                <a:solidFill>
                  <a:schemeClr val="tx1"/>
                </a:solidFill>
                <a:latin typeface="Times New Roman" charset="0"/>
              </a:defRPr>
            </a:lvl3pPr>
            <a:lvl4pPr marL="1630604" indent="-232943" defTabSz="926921">
              <a:spcBef>
                <a:spcPct val="30000"/>
              </a:spcBef>
              <a:defRPr sz="1200">
                <a:solidFill>
                  <a:schemeClr val="tx1"/>
                </a:solidFill>
                <a:latin typeface="Times New Roman" charset="0"/>
              </a:defRPr>
            </a:lvl4pPr>
            <a:lvl5pPr marL="2096491" indent="-232943" defTabSz="926921">
              <a:spcBef>
                <a:spcPct val="30000"/>
              </a:spcBef>
              <a:defRPr sz="1200">
                <a:solidFill>
                  <a:schemeClr val="tx1"/>
                </a:solidFill>
                <a:latin typeface="Times New Roman" charset="0"/>
              </a:defRPr>
            </a:lvl5pPr>
            <a:lvl6pPr marL="2562377" indent="-232943" defTabSz="926921" eaLnBrk="0" fontAlgn="base" hangingPunct="0">
              <a:spcBef>
                <a:spcPct val="30000"/>
              </a:spcBef>
              <a:spcAft>
                <a:spcPct val="0"/>
              </a:spcAft>
              <a:defRPr sz="1200">
                <a:solidFill>
                  <a:schemeClr val="tx1"/>
                </a:solidFill>
                <a:latin typeface="Times New Roman" charset="0"/>
              </a:defRPr>
            </a:lvl6pPr>
            <a:lvl7pPr marL="3028264" indent="-232943" defTabSz="926921" eaLnBrk="0" fontAlgn="base" hangingPunct="0">
              <a:spcBef>
                <a:spcPct val="30000"/>
              </a:spcBef>
              <a:spcAft>
                <a:spcPct val="0"/>
              </a:spcAft>
              <a:defRPr sz="1200">
                <a:solidFill>
                  <a:schemeClr val="tx1"/>
                </a:solidFill>
                <a:latin typeface="Times New Roman" charset="0"/>
              </a:defRPr>
            </a:lvl7pPr>
            <a:lvl8pPr marL="3494151" indent="-232943" defTabSz="926921" eaLnBrk="0" fontAlgn="base" hangingPunct="0">
              <a:spcBef>
                <a:spcPct val="30000"/>
              </a:spcBef>
              <a:spcAft>
                <a:spcPct val="0"/>
              </a:spcAft>
              <a:defRPr sz="1200">
                <a:solidFill>
                  <a:schemeClr val="tx1"/>
                </a:solidFill>
                <a:latin typeface="Times New Roman" charset="0"/>
              </a:defRPr>
            </a:lvl8pPr>
            <a:lvl9pPr marL="3960038" indent="-232943" defTabSz="926921" eaLnBrk="0" fontAlgn="base" hangingPunct="0">
              <a:spcBef>
                <a:spcPct val="30000"/>
              </a:spcBef>
              <a:spcAft>
                <a:spcPct val="0"/>
              </a:spcAft>
              <a:defRPr sz="1200">
                <a:solidFill>
                  <a:schemeClr val="tx1"/>
                </a:solidFill>
                <a:latin typeface="Times New Roman" charset="0"/>
              </a:defRPr>
            </a:lvl9pPr>
          </a:lstStyle>
          <a:p>
            <a:pPr>
              <a:spcBef>
                <a:spcPct val="0"/>
              </a:spcBef>
            </a:pPr>
            <a:fld id="{CC1594F7-F287-FB48-8A0F-7C401EAFCCF0}" type="slidenum">
              <a:rPr lang="en-US" altLang="en-US">
                <a:latin typeface="Arial" charset="0"/>
              </a:rPr>
              <a:pPr>
                <a:spcBef>
                  <a:spcPct val="0"/>
                </a:spcBef>
              </a:pPr>
              <a:t>13</a:t>
            </a:fld>
            <a:endParaRPr lang="en-US" altLang="en-US">
              <a:latin typeface="Arial" charset="0"/>
            </a:endParaRP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tLang="en-US">
              <a:latin typeface="Times New Roman" charset="0"/>
            </a:endParaRPr>
          </a:p>
        </p:txBody>
      </p:sp>
    </p:spTree>
    <p:extLst>
      <p:ext uri="{BB962C8B-B14F-4D97-AF65-F5344CB8AC3E}">
        <p14:creationId xmlns:p14="http://schemas.microsoft.com/office/powerpoint/2010/main" val="1043333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a:spcBef>
                <a:spcPct val="30000"/>
              </a:spcBef>
              <a:defRPr sz="1200">
                <a:solidFill>
                  <a:schemeClr val="tx1"/>
                </a:solidFill>
                <a:latin typeface="Times New Roman" charset="0"/>
              </a:defRPr>
            </a:lvl1pPr>
            <a:lvl2pPr marL="757066" indent="-291179" defTabSz="926921">
              <a:spcBef>
                <a:spcPct val="30000"/>
              </a:spcBef>
              <a:defRPr sz="1200">
                <a:solidFill>
                  <a:schemeClr val="tx1"/>
                </a:solidFill>
                <a:latin typeface="Times New Roman" charset="0"/>
              </a:defRPr>
            </a:lvl2pPr>
            <a:lvl3pPr marL="1164717" indent="-232943" defTabSz="926921">
              <a:spcBef>
                <a:spcPct val="30000"/>
              </a:spcBef>
              <a:defRPr sz="1200">
                <a:solidFill>
                  <a:schemeClr val="tx1"/>
                </a:solidFill>
                <a:latin typeface="Times New Roman" charset="0"/>
              </a:defRPr>
            </a:lvl3pPr>
            <a:lvl4pPr marL="1630604" indent="-232943" defTabSz="926921">
              <a:spcBef>
                <a:spcPct val="30000"/>
              </a:spcBef>
              <a:defRPr sz="1200">
                <a:solidFill>
                  <a:schemeClr val="tx1"/>
                </a:solidFill>
                <a:latin typeface="Times New Roman" charset="0"/>
              </a:defRPr>
            </a:lvl4pPr>
            <a:lvl5pPr marL="2096491" indent="-232943" defTabSz="926921">
              <a:spcBef>
                <a:spcPct val="30000"/>
              </a:spcBef>
              <a:defRPr sz="1200">
                <a:solidFill>
                  <a:schemeClr val="tx1"/>
                </a:solidFill>
                <a:latin typeface="Times New Roman" charset="0"/>
              </a:defRPr>
            </a:lvl5pPr>
            <a:lvl6pPr marL="2562377" indent="-232943" defTabSz="926921" eaLnBrk="0" fontAlgn="base" hangingPunct="0">
              <a:spcBef>
                <a:spcPct val="30000"/>
              </a:spcBef>
              <a:spcAft>
                <a:spcPct val="0"/>
              </a:spcAft>
              <a:defRPr sz="1200">
                <a:solidFill>
                  <a:schemeClr val="tx1"/>
                </a:solidFill>
                <a:latin typeface="Times New Roman" charset="0"/>
              </a:defRPr>
            </a:lvl6pPr>
            <a:lvl7pPr marL="3028264" indent="-232943" defTabSz="926921" eaLnBrk="0" fontAlgn="base" hangingPunct="0">
              <a:spcBef>
                <a:spcPct val="30000"/>
              </a:spcBef>
              <a:spcAft>
                <a:spcPct val="0"/>
              </a:spcAft>
              <a:defRPr sz="1200">
                <a:solidFill>
                  <a:schemeClr val="tx1"/>
                </a:solidFill>
                <a:latin typeface="Times New Roman" charset="0"/>
              </a:defRPr>
            </a:lvl7pPr>
            <a:lvl8pPr marL="3494151" indent="-232943" defTabSz="926921" eaLnBrk="0" fontAlgn="base" hangingPunct="0">
              <a:spcBef>
                <a:spcPct val="30000"/>
              </a:spcBef>
              <a:spcAft>
                <a:spcPct val="0"/>
              </a:spcAft>
              <a:defRPr sz="1200">
                <a:solidFill>
                  <a:schemeClr val="tx1"/>
                </a:solidFill>
                <a:latin typeface="Times New Roman" charset="0"/>
              </a:defRPr>
            </a:lvl8pPr>
            <a:lvl9pPr marL="3960038" indent="-232943" defTabSz="926921" eaLnBrk="0" fontAlgn="base" hangingPunct="0">
              <a:spcBef>
                <a:spcPct val="30000"/>
              </a:spcBef>
              <a:spcAft>
                <a:spcPct val="0"/>
              </a:spcAft>
              <a:defRPr sz="1200">
                <a:solidFill>
                  <a:schemeClr val="tx1"/>
                </a:solidFill>
                <a:latin typeface="Times New Roman" charset="0"/>
              </a:defRPr>
            </a:lvl9pPr>
          </a:lstStyle>
          <a:p>
            <a:pPr>
              <a:spcBef>
                <a:spcPct val="0"/>
              </a:spcBef>
            </a:pPr>
            <a:fld id="{CC1594F7-F287-FB48-8A0F-7C401EAFCCF0}" type="slidenum">
              <a:rPr lang="en-US" altLang="en-US">
                <a:latin typeface="Arial" charset="0"/>
              </a:rPr>
              <a:pPr>
                <a:spcBef>
                  <a:spcPct val="0"/>
                </a:spcBef>
              </a:pPr>
              <a:t>14</a:t>
            </a:fld>
            <a:endParaRPr lang="en-US" altLang="en-US">
              <a:latin typeface="Arial" charset="0"/>
            </a:endParaRP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tLang="en-US">
              <a:latin typeface="Times New Roman" charset="0"/>
            </a:endParaRPr>
          </a:p>
        </p:txBody>
      </p:sp>
    </p:spTree>
    <p:extLst>
      <p:ext uri="{BB962C8B-B14F-4D97-AF65-F5344CB8AC3E}">
        <p14:creationId xmlns:p14="http://schemas.microsoft.com/office/powerpoint/2010/main" val="793142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a:spcBef>
                <a:spcPct val="30000"/>
              </a:spcBef>
              <a:defRPr sz="1200">
                <a:solidFill>
                  <a:schemeClr val="tx1"/>
                </a:solidFill>
                <a:latin typeface="Times New Roman" charset="0"/>
              </a:defRPr>
            </a:lvl1pPr>
            <a:lvl2pPr marL="757066" indent="-291179" defTabSz="926921">
              <a:spcBef>
                <a:spcPct val="30000"/>
              </a:spcBef>
              <a:defRPr sz="1200">
                <a:solidFill>
                  <a:schemeClr val="tx1"/>
                </a:solidFill>
                <a:latin typeface="Times New Roman" charset="0"/>
              </a:defRPr>
            </a:lvl2pPr>
            <a:lvl3pPr marL="1164717" indent="-232943" defTabSz="926921">
              <a:spcBef>
                <a:spcPct val="30000"/>
              </a:spcBef>
              <a:defRPr sz="1200">
                <a:solidFill>
                  <a:schemeClr val="tx1"/>
                </a:solidFill>
                <a:latin typeface="Times New Roman" charset="0"/>
              </a:defRPr>
            </a:lvl3pPr>
            <a:lvl4pPr marL="1630604" indent="-232943" defTabSz="926921">
              <a:spcBef>
                <a:spcPct val="30000"/>
              </a:spcBef>
              <a:defRPr sz="1200">
                <a:solidFill>
                  <a:schemeClr val="tx1"/>
                </a:solidFill>
                <a:latin typeface="Times New Roman" charset="0"/>
              </a:defRPr>
            </a:lvl4pPr>
            <a:lvl5pPr marL="2096491" indent="-232943" defTabSz="926921">
              <a:spcBef>
                <a:spcPct val="30000"/>
              </a:spcBef>
              <a:defRPr sz="1200">
                <a:solidFill>
                  <a:schemeClr val="tx1"/>
                </a:solidFill>
                <a:latin typeface="Times New Roman" charset="0"/>
              </a:defRPr>
            </a:lvl5pPr>
            <a:lvl6pPr marL="2562377" indent="-232943" defTabSz="926921" eaLnBrk="0" fontAlgn="base" hangingPunct="0">
              <a:spcBef>
                <a:spcPct val="30000"/>
              </a:spcBef>
              <a:spcAft>
                <a:spcPct val="0"/>
              </a:spcAft>
              <a:defRPr sz="1200">
                <a:solidFill>
                  <a:schemeClr val="tx1"/>
                </a:solidFill>
                <a:latin typeface="Times New Roman" charset="0"/>
              </a:defRPr>
            </a:lvl6pPr>
            <a:lvl7pPr marL="3028264" indent="-232943" defTabSz="926921" eaLnBrk="0" fontAlgn="base" hangingPunct="0">
              <a:spcBef>
                <a:spcPct val="30000"/>
              </a:spcBef>
              <a:spcAft>
                <a:spcPct val="0"/>
              </a:spcAft>
              <a:defRPr sz="1200">
                <a:solidFill>
                  <a:schemeClr val="tx1"/>
                </a:solidFill>
                <a:latin typeface="Times New Roman" charset="0"/>
              </a:defRPr>
            </a:lvl7pPr>
            <a:lvl8pPr marL="3494151" indent="-232943" defTabSz="926921" eaLnBrk="0" fontAlgn="base" hangingPunct="0">
              <a:spcBef>
                <a:spcPct val="30000"/>
              </a:spcBef>
              <a:spcAft>
                <a:spcPct val="0"/>
              </a:spcAft>
              <a:defRPr sz="1200">
                <a:solidFill>
                  <a:schemeClr val="tx1"/>
                </a:solidFill>
                <a:latin typeface="Times New Roman" charset="0"/>
              </a:defRPr>
            </a:lvl8pPr>
            <a:lvl9pPr marL="3960038" indent="-232943" defTabSz="926921" eaLnBrk="0" fontAlgn="base" hangingPunct="0">
              <a:spcBef>
                <a:spcPct val="30000"/>
              </a:spcBef>
              <a:spcAft>
                <a:spcPct val="0"/>
              </a:spcAft>
              <a:defRPr sz="1200">
                <a:solidFill>
                  <a:schemeClr val="tx1"/>
                </a:solidFill>
                <a:latin typeface="Times New Roman" charset="0"/>
              </a:defRPr>
            </a:lvl9pPr>
          </a:lstStyle>
          <a:p>
            <a:pPr>
              <a:spcBef>
                <a:spcPct val="0"/>
              </a:spcBef>
            </a:pPr>
            <a:fld id="{1AC47D38-0D67-DE45-9D12-94EECCE83579}" type="slidenum">
              <a:rPr lang="en-US" altLang="en-US">
                <a:latin typeface="Arial" charset="0"/>
              </a:rPr>
              <a:pPr>
                <a:spcBef>
                  <a:spcPct val="0"/>
                </a:spcBef>
              </a:pPr>
              <a:t>15</a:t>
            </a:fld>
            <a:endParaRPr lang="en-US" altLang="en-US">
              <a:latin typeface="Arial" charset="0"/>
            </a:endParaRP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tLang="en-US">
              <a:latin typeface="Times New Roman" charset="0"/>
            </a:endParaRPr>
          </a:p>
        </p:txBody>
      </p:sp>
    </p:spTree>
    <p:extLst>
      <p:ext uri="{BB962C8B-B14F-4D97-AF65-F5344CB8AC3E}">
        <p14:creationId xmlns:p14="http://schemas.microsoft.com/office/powerpoint/2010/main" val="1161144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AF77E02-441F-45FB-B79D-DA48DA126F01}" type="slidenum">
              <a:rPr lang="en-US"/>
              <a:pPr>
                <a:defRPr/>
              </a:pPr>
              <a:t>‹#›</a:t>
            </a:fld>
            <a:endParaRPr lang="en-US" dirty="0"/>
          </a:p>
        </p:txBody>
      </p:sp>
    </p:spTree>
    <p:extLst>
      <p:ext uri="{BB962C8B-B14F-4D97-AF65-F5344CB8AC3E}">
        <p14:creationId xmlns:p14="http://schemas.microsoft.com/office/powerpoint/2010/main" val="393404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C01D5A7-8830-477C-ACA1-C4767ED5ADFF}" type="slidenum">
              <a:rPr lang="en-US"/>
              <a:pPr>
                <a:defRPr/>
              </a:pPr>
              <a:t>‹#›</a:t>
            </a:fld>
            <a:endParaRPr lang="en-US" dirty="0"/>
          </a:p>
        </p:txBody>
      </p:sp>
    </p:spTree>
    <p:extLst>
      <p:ext uri="{BB962C8B-B14F-4D97-AF65-F5344CB8AC3E}">
        <p14:creationId xmlns:p14="http://schemas.microsoft.com/office/powerpoint/2010/main" val="1916486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68516EE-3E39-486F-8A5D-423F92331693}" type="slidenum">
              <a:rPr lang="en-US"/>
              <a:pPr>
                <a:defRPr/>
              </a:pPr>
              <a:t>‹#›</a:t>
            </a:fld>
            <a:endParaRPr lang="en-US" dirty="0"/>
          </a:p>
        </p:txBody>
      </p:sp>
    </p:spTree>
    <p:extLst>
      <p:ext uri="{BB962C8B-B14F-4D97-AF65-F5344CB8AC3E}">
        <p14:creationId xmlns:p14="http://schemas.microsoft.com/office/powerpoint/2010/main" val="541644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endParaRPr lang="en-US" dirty="0"/>
          </a:p>
        </p:txBody>
      </p:sp>
      <p:sp>
        <p:nvSpPr>
          <p:cNvPr id="19" name="Footer Placeholder 18"/>
          <p:cNvSpPr>
            <a:spLocks noGrp="1"/>
          </p:cNvSpPr>
          <p:nvPr>
            <p:ph type="ftr" sz="quarter" idx="11"/>
          </p:nvPr>
        </p:nvSpPr>
        <p:spPr/>
        <p:txBody>
          <a:bodyPr/>
          <a:lstStyle/>
          <a:p>
            <a:pPr>
              <a:defRPr/>
            </a:pPr>
            <a:endParaRPr lang="en-US" dirty="0"/>
          </a:p>
        </p:txBody>
      </p:sp>
      <p:sp>
        <p:nvSpPr>
          <p:cNvPr id="27" name="Slide Number Placeholder 26"/>
          <p:cNvSpPr>
            <a:spLocks noGrp="1"/>
          </p:cNvSpPr>
          <p:nvPr>
            <p:ph type="sldNum" sz="quarter" idx="12"/>
          </p:nvPr>
        </p:nvSpPr>
        <p:spPr/>
        <p:txBody>
          <a:bodyPr/>
          <a:lstStyle/>
          <a:p>
            <a:pPr>
              <a:defRPr/>
            </a:pPr>
            <a:fld id="{0AF77E02-441F-45FB-B79D-DA48DA126F01}"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9526F28-0A29-4116-BC36-60B864E8F979}"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A470206-C057-44AA-BC5C-8CC3CAF99706}"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26C1EC2-ACE3-4F34-99BF-759B557FAF0E}"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C7249A67-1527-4593-A95C-E45A145A4620}"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13ECB30D-BE38-4571-B328-29BFDA9DD40E}"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64C033AE-6A70-4A95-8555-60112ED3EEF5}"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5A66BC8-1020-4B06-8295-0AB6963DA729}"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9526F28-0A29-4116-BC36-60B864E8F979}" type="slidenum">
              <a:rPr lang="en-US"/>
              <a:pPr>
                <a:defRPr/>
              </a:pPr>
              <a:t>‹#›</a:t>
            </a:fld>
            <a:endParaRPr lang="en-US" dirty="0"/>
          </a:p>
        </p:txBody>
      </p:sp>
    </p:spTree>
    <p:extLst>
      <p:ext uri="{BB962C8B-B14F-4D97-AF65-F5344CB8AC3E}">
        <p14:creationId xmlns:p14="http://schemas.microsoft.com/office/powerpoint/2010/main" val="1540187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pPr>
              <a:defRPr/>
            </a:pPr>
            <a:fld id="{8369BF74-C823-4C98-8F5F-DBD30762062C}" type="slidenum">
              <a:rPr lang="en-US" smtClean="0"/>
              <a:pPr>
                <a:defRPr/>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C01D5A7-8830-477C-ACA1-C4767ED5ADFF}"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68516EE-3E39-486F-8A5D-423F92331693}"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A470206-C057-44AA-BC5C-8CC3CAF99706}" type="slidenum">
              <a:rPr lang="en-US"/>
              <a:pPr>
                <a:defRPr/>
              </a:pPr>
              <a:t>‹#›</a:t>
            </a:fld>
            <a:endParaRPr lang="en-US" dirty="0"/>
          </a:p>
        </p:txBody>
      </p:sp>
    </p:spTree>
    <p:extLst>
      <p:ext uri="{BB962C8B-B14F-4D97-AF65-F5344CB8AC3E}">
        <p14:creationId xmlns:p14="http://schemas.microsoft.com/office/powerpoint/2010/main" val="3406756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26C1EC2-ACE3-4F34-99BF-759B557FAF0E}" type="slidenum">
              <a:rPr lang="en-US"/>
              <a:pPr>
                <a:defRPr/>
              </a:pPr>
              <a:t>‹#›</a:t>
            </a:fld>
            <a:endParaRPr lang="en-US" dirty="0"/>
          </a:p>
        </p:txBody>
      </p:sp>
    </p:spTree>
    <p:extLst>
      <p:ext uri="{BB962C8B-B14F-4D97-AF65-F5344CB8AC3E}">
        <p14:creationId xmlns:p14="http://schemas.microsoft.com/office/powerpoint/2010/main" val="2515623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7249A67-1527-4593-A95C-E45A145A4620}" type="slidenum">
              <a:rPr lang="en-US"/>
              <a:pPr>
                <a:defRPr/>
              </a:pPr>
              <a:t>‹#›</a:t>
            </a:fld>
            <a:endParaRPr lang="en-US" dirty="0"/>
          </a:p>
        </p:txBody>
      </p:sp>
    </p:spTree>
    <p:extLst>
      <p:ext uri="{BB962C8B-B14F-4D97-AF65-F5344CB8AC3E}">
        <p14:creationId xmlns:p14="http://schemas.microsoft.com/office/powerpoint/2010/main" val="902630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13ECB30D-BE38-4571-B328-29BFDA9DD40E}" type="slidenum">
              <a:rPr lang="en-US"/>
              <a:pPr>
                <a:defRPr/>
              </a:pPr>
              <a:t>‹#›</a:t>
            </a:fld>
            <a:endParaRPr lang="en-US" dirty="0"/>
          </a:p>
        </p:txBody>
      </p:sp>
    </p:spTree>
    <p:extLst>
      <p:ext uri="{BB962C8B-B14F-4D97-AF65-F5344CB8AC3E}">
        <p14:creationId xmlns:p14="http://schemas.microsoft.com/office/powerpoint/2010/main" val="578264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64C033AE-6A70-4A95-8555-60112ED3EEF5}" type="slidenum">
              <a:rPr lang="en-US"/>
              <a:pPr>
                <a:defRPr/>
              </a:pPr>
              <a:t>‹#›</a:t>
            </a:fld>
            <a:endParaRPr lang="en-US" dirty="0"/>
          </a:p>
        </p:txBody>
      </p:sp>
    </p:spTree>
    <p:extLst>
      <p:ext uri="{BB962C8B-B14F-4D97-AF65-F5344CB8AC3E}">
        <p14:creationId xmlns:p14="http://schemas.microsoft.com/office/powerpoint/2010/main" val="3317871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5A66BC8-1020-4B06-8295-0AB6963DA729}" type="slidenum">
              <a:rPr lang="en-US"/>
              <a:pPr>
                <a:defRPr/>
              </a:pPr>
              <a:t>‹#›</a:t>
            </a:fld>
            <a:endParaRPr lang="en-US" dirty="0"/>
          </a:p>
        </p:txBody>
      </p:sp>
    </p:spTree>
    <p:extLst>
      <p:ext uri="{BB962C8B-B14F-4D97-AF65-F5344CB8AC3E}">
        <p14:creationId xmlns:p14="http://schemas.microsoft.com/office/powerpoint/2010/main" val="1046385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369BF74-C823-4C98-8F5F-DBD30762062C}" type="slidenum">
              <a:rPr lang="en-US"/>
              <a:pPr>
                <a:defRPr/>
              </a:pPr>
              <a:t>‹#›</a:t>
            </a:fld>
            <a:endParaRPr lang="en-US" dirty="0"/>
          </a:p>
        </p:txBody>
      </p:sp>
    </p:spTree>
    <p:extLst>
      <p:ext uri="{BB962C8B-B14F-4D97-AF65-F5344CB8AC3E}">
        <p14:creationId xmlns:p14="http://schemas.microsoft.com/office/powerpoint/2010/main" val="2013962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alphaModFix amt="56000"/>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ED4CE7AA-8A76-4385-B37A-DC57A1F04AA1}" type="slidenum">
              <a:rPr lang="en-US"/>
              <a:pPr>
                <a:defRPr/>
              </a:pPr>
              <a:t>‹#›</a:t>
            </a:fld>
            <a:endParaRPr lang="en-US" dirty="0"/>
          </a:p>
        </p:txBody>
      </p:sp>
      <p:pic>
        <p:nvPicPr>
          <p:cNvPr id="2" name="Picture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19200" y="70658"/>
            <a:ext cx="6781800" cy="676488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ED4CE7AA-8A76-4385-B37A-DC57A1F04AA1}" type="slidenum">
              <a:rPr lang="en-US" smtClean="0"/>
              <a:pPr>
                <a:defRPr/>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pic>
        <p:nvPicPr>
          <p:cNvPr id="14" name="Picture 1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19200" y="70658"/>
            <a:ext cx="6781800" cy="6764888"/>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1"/>
            <a:ext cx="6248400" cy="2076450"/>
          </a:xfrm>
        </p:spPr>
        <p:txBody>
          <a:bodyPr/>
          <a:lstStyle/>
          <a:p>
            <a:r>
              <a:rPr lang="en-US" sz="9600" dirty="0">
                <a:solidFill>
                  <a:srgbClr val="0070C0"/>
                </a:solidFill>
                <a:latin typeface="Arnprior" pitchFamily="2" charset="0"/>
              </a:rPr>
              <a:t>RYE 201  </a:t>
            </a:r>
          </a:p>
        </p:txBody>
      </p:sp>
      <p:sp>
        <p:nvSpPr>
          <p:cNvPr id="3" name="Content Placeholder 2"/>
          <p:cNvSpPr>
            <a:spLocks noGrp="1"/>
          </p:cNvSpPr>
          <p:nvPr>
            <p:ph type="subTitle" idx="1"/>
          </p:nvPr>
        </p:nvSpPr>
        <p:spPr>
          <a:xfrm>
            <a:off x="1524000" y="3429000"/>
            <a:ext cx="4724400" cy="1752600"/>
          </a:xfrm>
        </p:spPr>
        <p:txBody>
          <a:bodyPr>
            <a:normAutofit fontScale="62500" lnSpcReduction="20000"/>
          </a:bodyPr>
          <a:lstStyle/>
          <a:p>
            <a:endParaRPr lang="en-US" dirty="0">
              <a:solidFill>
                <a:schemeClr val="bg1"/>
              </a:solidFill>
            </a:endParaRPr>
          </a:p>
          <a:p>
            <a:r>
              <a:rPr lang="en-US" dirty="0">
                <a:solidFill>
                  <a:schemeClr val="bg1"/>
                </a:solidFill>
              </a:rPr>
              <a:t>Presented by:              </a:t>
            </a:r>
          </a:p>
          <a:p>
            <a:endParaRPr lang="en-US" dirty="0">
              <a:solidFill>
                <a:schemeClr val="bg1"/>
              </a:solidFill>
            </a:endParaRPr>
          </a:p>
          <a:p>
            <a:r>
              <a:rPr lang="en-US" dirty="0">
                <a:solidFill>
                  <a:schemeClr val="bg1"/>
                </a:solidFill>
              </a:rPr>
              <a:t>John Dierksen, Co-Chair and YEO</a:t>
            </a:r>
          </a:p>
          <a:p>
            <a:r>
              <a:rPr lang="en-US" dirty="0">
                <a:solidFill>
                  <a:schemeClr val="bg1"/>
                </a:solidFill>
              </a:rPr>
              <a:t>              D5840 RYE Committee	</a:t>
            </a:r>
          </a:p>
          <a:p>
            <a:r>
              <a:rPr lang="en-US" dirty="0">
                <a:solidFill>
                  <a:schemeClr val="bg1"/>
                </a:solidFill>
              </a:rPr>
              <a:t>jdierksen@reaganburrus.com</a:t>
            </a:r>
          </a:p>
          <a:p>
            <a:r>
              <a:rPr lang="en-US" dirty="0">
                <a:solidFill>
                  <a:schemeClr val="bg1"/>
                </a:solidFill>
              </a:rPr>
              <a:t>July 22, 2017</a:t>
            </a:r>
          </a:p>
        </p:txBody>
      </p:sp>
    </p:spTree>
    <p:extLst>
      <p:ext uri="{BB962C8B-B14F-4D97-AF65-F5344CB8AC3E}">
        <p14:creationId xmlns:p14="http://schemas.microsoft.com/office/powerpoint/2010/main" val="2763733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ext Box 11"/>
          <p:cNvSpPr txBox="1">
            <a:spLocks noChangeArrowheads="1"/>
          </p:cNvSpPr>
          <p:nvPr/>
        </p:nvSpPr>
        <p:spPr bwMode="auto">
          <a:xfrm rot="10800000">
            <a:off x="0" y="0"/>
            <a:ext cx="304800" cy="68580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lIns="91433" tIns="45717" rIns="91433" bIns="45717"/>
          <a:lstStyle>
            <a:lvl1pPr>
              <a:spcBef>
                <a:spcPct val="35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solidFill>
                <a:srgbClr val="C95E0D"/>
              </a:solidFill>
            </a:endParaRPr>
          </a:p>
        </p:txBody>
      </p:sp>
      <p:sp>
        <p:nvSpPr>
          <p:cNvPr id="4" name="Rectangle 2"/>
          <p:cNvSpPr txBox="1">
            <a:spLocks noChangeArrowheads="1"/>
          </p:cNvSpPr>
          <p:nvPr/>
        </p:nvSpPr>
        <p:spPr>
          <a:xfrm>
            <a:off x="457200" y="369888"/>
            <a:ext cx="8664575" cy="1066800"/>
          </a:xfrm>
          <a:prstGeom prst="rect">
            <a:avLst/>
          </a:prstGeom>
        </p:spPr>
        <p:txBody>
          <a:bodyPr anchor="b">
            <a:norm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lnSpc>
                <a:spcPct val="95000"/>
              </a:lnSpc>
            </a:pPr>
            <a:r>
              <a:rPr lang="en-US" altLang="en-US" sz="3800" b="1" dirty="0">
                <a:solidFill>
                  <a:schemeClr val="bg1"/>
                </a:solidFill>
                <a:effectLst>
                  <a:outerShdw blurRad="38100" dist="38100" dir="2700000" algn="tl">
                    <a:srgbClr val="C0C0C0"/>
                  </a:outerShdw>
                </a:effectLst>
                <a:latin typeface="+mn-lt"/>
                <a:ea typeface="Arial" charset="0"/>
                <a:cs typeface="Arial" charset="0"/>
              </a:rPr>
              <a:t>CBC’s—Evaluation &amp; Interpretation</a:t>
            </a:r>
            <a:endParaRPr lang="en-US" altLang="en-US" sz="3800" b="1" i="1" dirty="0">
              <a:solidFill>
                <a:schemeClr val="bg1"/>
              </a:solidFill>
              <a:effectLst>
                <a:outerShdw blurRad="38100" dist="38100" dir="2700000" algn="tl">
                  <a:srgbClr val="C0C0C0"/>
                </a:outerShdw>
              </a:effectLst>
              <a:latin typeface="+mn-lt"/>
              <a:ea typeface="Arial" charset="0"/>
              <a:cs typeface="Arial" charset="0"/>
            </a:endParaRPr>
          </a:p>
        </p:txBody>
      </p:sp>
      <p:sp>
        <p:nvSpPr>
          <p:cNvPr id="112643" name="Text Box 3"/>
          <p:cNvSpPr txBox="1">
            <a:spLocks noChangeArrowheads="1"/>
          </p:cNvSpPr>
          <p:nvPr/>
        </p:nvSpPr>
        <p:spPr bwMode="auto">
          <a:xfrm>
            <a:off x="5241925" y="5541963"/>
            <a:ext cx="336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latin typeface="Times New Roman" charset="0"/>
            </a:endParaRPr>
          </a:p>
        </p:txBody>
      </p:sp>
      <p:sp>
        <p:nvSpPr>
          <p:cNvPr id="7" name="Rectangle 6"/>
          <p:cNvSpPr/>
          <p:nvPr/>
        </p:nvSpPr>
        <p:spPr>
          <a:xfrm>
            <a:off x="514350" y="1698625"/>
            <a:ext cx="7391400" cy="4093428"/>
          </a:xfrm>
          <a:prstGeom prst="rect">
            <a:avLst/>
          </a:prstGeom>
        </p:spPr>
        <p:txBody>
          <a:bodyPr>
            <a:spAutoFit/>
          </a:bodyPr>
          <a:lstStyle/>
          <a:p>
            <a:pPr algn="just" eaLnBrk="1" hangingPunct="1">
              <a:defRPr/>
            </a:pPr>
            <a:endParaRPr lang="en-US" sz="1800" dirty="0">
              <a:noFill/>
              <a:latin typeface="+mn-lt"/>
            </a:endParaRPr>
          </a:p>
          <a:p>
            <a:pPr algn="just" eaLnBrk="1" hangingPunct="1">
              <a:defRPr/>
            </a:pPr>
            <a:endParaRPr lang="en-US" sz="800" dirty="0">
              <a:solidFill>
                <a:schemeClr val="bg1"/>
              </a:solidFill>
              <a:latin typeface="+mn-lt"/>
            </a:endParaRPr>
          </a:p>
          <a:p>
            <a:pPr marL="800100" lvl="1" indent="-342900" algn="just" eaLnBrk="1" hangingPunct="1">
              <a:buFont typeface="Arial" panose="020B0604020202020204" pitchFamily="34" charset="0"/>
              <a:buChar char="•"/>
              <a:defRPr/>
            </a:pPr>
            <a:r>
              <a:rPr lang="en-US" sz="2400" dirty="0">
                <a:solidFill>
                  <a:schemeClr val="bg1"/>
                </a:solidFill>
                <a:latin typeface="+mn-lt"/>
              </a:rPr>
              <a:t>Standard Criteria </a:t>
            </a:r>
          </a:p>
          <a:p>
            <a:pPr lvl="1" algn="just" eaLnBrk="1" hangingPunct="1">
              <a:defRPr/>
            </a:pPr>
            <a:endParaRPr lang="en-US" sz="2400" dirty="0">
              <a:solidFill>
                <a:schemeClr val="bg1"/>
              </a:solidFill>
              <a:latin typeface="+mn-lt"/>
            </a:endParaRPr>
          </a:p>
          <a:p>
            <a:pPr marL="800100" lvl="1" indent="-342900" algn="just" eaLnBrk="1" hangingPunct="1">
              <a:buFont typeface="Arial" panose="020B0604020202020204" pitchFamily="34" charset="0"/>
              <a:buChar char="•"/>
              <a:defRPr/>
            </a:pPr>
            <a:r>
              <a:rPr lang="en-US" sz="2400" dirty="0">
                <a:solidFill>
                  <a:schemeClr val="bg1"/>
                </a:solidFill>
                <a:latin typeface="+mn-lt"/>
              </a:rPr>
              <a:t>Documented Review Process</a:t>
            </a:r>
          </a:p>
          <a:p>
            <a:pPr lvl="1" algn="just" eaLnBrk="1" hangingPunct="1">
              <a:defRPr/>
            </a:pPr>
            <a:endParaRPr lang="en-US" sz="2400" dirty="0">
              <a:solidFill>
                <a:schemeClr val="bg1"/>
              </a:solidFill>
              <a:latin typeface="+mn-lt"/>
            </a:endParaRPr>
          </a:p>
          <a:p>
            <a:pPr marL="800100" lvl="1" indent="-342900" algn="just" eaLnBrk="1" hangingPunct="1">
              <a:buFont typeface="Arial" panose="020B0604020202020204" pitchFamily="34" charset="0"/>
              <a:buChar char="•"/>
              <a:defRPr/>
            </a:pPr>
            <a:r>
              <a:rPr lang="en-US" sz="2400" dirty="0">
                <a:solidFill>
                  <a:schemeClr val="bg1"/>
                </a:solidFill>
                <a:latin typeface="+mn-lt"/>
              </a:rPr>
              <a:t>Review by Established Committee</a:t>
            </a:r>
          </a:p>
          <a:p>
            <a:pPr lvl="1" algn="just" eaLnBrk="1" hangingPunct="1">
              <a:defRPr/>
            </a:pPr>
            <a:endParaRPr lang="en-US" sz="2400" dirty="0">
              <a:solidFill>
                <a:schemeClr val="bg1"/>
              </a:solidFill>
              <a:latin typeface="+mn-lt"/>
            </a:endParaRPr>
          </a:p>
          <a:p>
            <a:pPr marL="800100" lvl="1" indent="-342900" algn="just" eaLnBrk="1" hangingPunct="1">
              <a:buFont typeface="Arial" panose="020B0604020202020204" pitchFamily="34" charset="0"/>
              <a:buChar char="•"/>
              <a:defRPr/>
            </a:pPr>
            <a:r>
              <a:rPr lang="en-US" sz="2400" dirty="0">
                <a:solidFill>
                  <a:schemeClr val="bg1"/>
                </a:solidFill>
                <a:latin typeface="+mn-lt"/>
              </a:rPr>
              <a:t>Patterns of infractions</a:t>
            </a:r>
          </a:p>
          <a:p>
            <a:pPr marL="800100" lvl="1" indent="-342900" algn="just" eaLnBrk="1" hangingPunct="1">
              <a:buFont typeface="Arial" panose="020B0604020202020204" pitchFamily="34" charset="0"/>
              <a:buChar char="•"/>
              <a:defRPr/>
            </a:pPr>
            <a:endParaRPr lang="en-US" sz="2200" dirty="0">
              <a:solidFill>
                <a:srgbClr val="002060"/>
              </a:solidFill>
              <a:latin typeface="+mn-lt"/>
            </a:endParaRPr>
          </a:p>
          <a:p>
            <a:pPr marL="800100" lvl="1" indent="-342900" algn="just" eaLnBrk="1" hangingPunct="1">
              <a:buFont typeface="Arial" panose="020B0604020202020204" pitchFamily="34" charset="0"/>
              <a:buChar char="•"/>
              <a:defRPr/>
            </a:pPr>
            <a:endParaRPr lang="en-US" sz="2200" dirty="0">
              <a:solidFill>
                <a:srgbClr val="002060"/>
              </a:solidFill>
              <a:latin typeface="+mn-lt"/>
            </a:endParaRPr>
          </a:p>
          <a:p>
            <a:pPr marL="800100" lvl="1" indent="-342900" algn="just" eaLnBrk="1" hangingPunct="1">
              <a:buFont typeface="Arial" panose="020B0604020202020204" pitchFamily="34" charset="0"/>
              <a:buChar char="•"/>
              <a:defRPr/>
            </a:pPr>
            <a:endParaRPr lang="en-US" sz="2200" dirty="0">
              <a:solidFill>
                <a:srgbClr val="002060"/>
              </a:solidFill>
              <a:latin typeface="+mn-lt"/>
            </a:endParaRPr>
          </a:p>
        </p:txBody>
      </p:sp>
    </p:spTree>
    <p:extLst>
      <p:ext uri="{BB962C8B-B14F-4D97-AF65-F5344CB8AC3E}">
        <p14:creationId xmlns:p14="http://schemas.microsoft.com/office/powerpoint/2010/main" val="188322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ext Box 11"/>
          <p:cNvSpPr txBox="1">
            <a:spLocks noChangeArrowheads="1"/>
          </p:cNvSpPr>
          <p:nvPr/>
        </p:nvSpPr>
        <p:spPr bwMode="auto">
          <a:xfrm rot="10800000">
            <a:off x="0" y="0"/>
            <a:ext cx="304800" cy="68580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lIns="91433" tIns="45717" rIns="91433" bIns="45717"/>
          <a:lstStyle>
            <a:lvl1pPr>
              <a:spcBef>
                <a:spcPct val="35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solidFill>
                <a:srgbClr val="C95E0D"/>
              </a:solidFill>
            </a:endParaRPr>
          </a:p>
        </p:txBody>
      </p:sp>
      <p:sp>
        <p:nvSpPr>
          <p:cNvPr id="4" name="Rectangle 2"/>
          <p:cNvSpPr txBox="1">
            <a:spLocks noChangeArrowheads="1"/>
          </p:cNvSpPr>
          <p:nvPr/>
        </p:nvSpPr>
        <p:spPr>
          <a:xfrm>
            <a:off x="479425" y="223382"/>
            <a:ext cx="8664575" cy="1066800"/>
          </a:xfrm>
          <a:prstGeom prst="rect">
            <a:avLst/>
          </a:prstGeom>
        </p:spPr>
        <p:txBody>
          <a:bodyPr anchor="b">
            <a:norm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lnSpc>
                <a:spcPct val="95000"/>
              </a:lnSpc>
            </a:pPr>
            <a:r>
              <a:rPr lang="en-US" altLang="en-US" sz="3800" b="1" dirty="0">
                <a:solidFill>
                  <a:schemeClr val="bg1"/>
                </a:solidFill>
                <a:effectLst>
                  <a:outerShdw blurRad="38100" dist="38100" dir="2700000" algn="tl">
                    <a:srgbClr val="C0C0C0"/>
                  </a:outerShdw>
                </a:effectLst>
                <a:latin typeface="+mn-lt"/>
                <a:ea typeface="Arial" charset="0"/>
                <a:cs typeface="Arial" charset="0"/>
              </a:rPr>
              <a:t>CBC’s—Automatic Disqualification</a:t>
            </a:r>
            <a:endParaRPr lang="en-US" altLang="en-US" sz="3800" b="1" i="1" dirty="0">
              <a:solidFill>
                <a:schemeClr val="bg1"/>
              </a:solidFill>
              <a:effectLst>
                <a:outerShdw blurRad="38100" dist="38100" dir="2700000" algn="tl">
                  <a:srgbClr val="C0C0C0"/>
                </a:outerShdw>
              </a:effectLst>
              <a:latin typeface="+mn-lt"/>
              <a:ea typeface="Arial" charset="0"/>
              <a:cs typeface="Arial" charset="0"/>
            </a:endParaRPr>
          </a:p>
        </p:txBody>
      </p:sp>
      <p:sp>
        <p:nvSpPr>
          <p:cNvPr id="114691" name="Text Box 3"/>
          <p:cNvSpPr txBox="1">
            <a:spLocks noChangeArrowheads="1"/>
          </p:cNvSpPr>
          <p:nvPr/>
        </p:nvSpPr>
        <p:spPr bwMode="auto">
          <a:xfrm>
            <a:off x="5241925" y="5541963"/>
            <a:ext cx="336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latin typeface="Times New Roman" charset="0"/>
            </a:endParaRPr>
          </a:p>
        </p:txBody>
      </p:sp>
      <p:sp>
        <p:nvSpPr>
          <p:cNvPr id="2" name="Rectangle 1"/>
          <p:cNvSpPr/>
          <p:nvPr/>
        </p:nvSpPr>
        <p:spPr>
          <a:xfrm>
            <a:off x="533400" y="1576388"/>
            <a:ext cx="8229600" cy="4401205"/>
          </a:xfrm>
          <a:prstGeom prst="rect">
            <a:avLst/>
          </a:prstGeom>
        </p:spPr>
        <p:txBody>
          <a:bodyPr>
            <a:spAutoFit/>
          </a:bodyPr>
          <a:lstStyle/>
          <a:p>
            <a:pPr algn="just" eaLnBrk="1" hangingPunct="1">
              <a:defRPr/>
            </a:pPr>
            <a:endParaRPr lang="en-US" sz="2000" dirty="0">
              <a:solidFill>
                <a:schemeClr val="bg1"/>
              </a:solidFill>
              <a:latin typeface="+mn-lt"/>
            </a:endParaRPr>
          </a:p>
          <a:p>
            <a:pPr marL="342900" indent="-342900" algn="just" eaLnBrk="1" hangingPunct="1">
              <a:buFont typeface="Arial" panose="020B0604020202020204" pitchFamily="34" charset="0"/>
              <a:buChar char="•"/>
              <a:defRPr/>
            </a:pPr>
            <a:r>
              <a:rPr lang="en-US" sz="2000" dirty="0">
                <a:solidFill>
                  <a:schemeClr val="bg1"/>
                </a:solidFill>
                <a:latin typeface="+mn-lt"/>
              </a:rPr>
              <a:t>Any </a:t>
            </a:r>
            <a:r>
              <a:rPr lang="en-US" sz="2000" b="1" dirty="0">
                <a:solidFill>
                  <a:schemeClr val="bg1"/>
                </a:solidFill>
                <a:latin typeface="+mn-lt"/>
              </a:rPr>
              <a:t>conviction of a sexual nature </a:t>
            </a:r>
            <a:r>
              <a:rPr lang="en-US" sz="2000" dirty="0">
                <a:solidFill>
                  <a:schemeClr val="bg1"/>
                </a:solidFill>
                <a:latin typeface="+mn-lt"/>
              </a:rPr>
              <a:t>(e.g., rape, molestation, sexual assault, sexual battery, sexual harassment, victimless sex crimes); </a:t>
            </a:r>
          </a:p>
          <a:p>
            <a:pPr algn="just" eaLnBrk="1" hangingPunct="1">
              <a:defRPr/>
            </a:pPr>
            <a:endParaRPr lang="en-US" sz="2000" dirty="0">
              <a:solidFill>
                <a:schemeClr val="bg1"/>
              </a:solidFill>
              <a:latin typeface="+mn-lt"/>
            </a:endParaRPr>
          </a:p>
          <a:p>
            <a:pPr marL="342900" indent="-342900" algn="just" eaLnBrk="1" hangingPunct="1">
              <a:buFont typeface="Arial" panose="020B0604020202020204" pitchFamily="34" charset="0"/>
              <a:buChar char="•"/>
              <a:defRPr/>
            </a:pPr>
            <a:r>
              <a:rPr lang="en-US" sz="2000" dirty="0">
                <a:solidFill>
                  <a:schemeClr val="bg1"/>
                </a:solidFill>
                <a:latin typeface="+mn-lt"/>
              </a:rPr>
              <a:t>Any </a:t>
            </a:r>
            <a:r>
              <a:rPr lang="en-US" sz="2000" b="1" dirty="0">
                <a:solidFill>
                  <a:schemeClr val="bg1"/>
                </a:solidFill>
                <a:latin typeface="+mn-lt"/>
              </a:rPr>
              <a:t>conviction of a violent nature </a:t>
            </a:r>
            <a:r>
              <a:rPr lang="en-US" sz="2000" dirty="0">
                <a:solidFill>
                  <a:schemeClr val="bg1"/>
                </a:solidFill>
                <a:latin typeface="+mn-lt"/>
              </a:rPr>
              <a:t>(e.g., murder/homicide, manslaughter, aggravated assault, kidnapping, aggravated burglary, domestic violence);</a:t>
            </a:r>
          </a:p>
          <a:p>
            <a:pPr algn="just" eaLnBrk="1" hangingPunct="1">
              <a:defRPr/>
            </a:pPr>
            <a:endParaRPr lang="en-US" sz="2000" dirty="0">
              <a:solidFill>
                <a:schemeClr val="bg1"/>
              </a:solidFill>
              <a:latin typeface="+mn-lt"/>
            </a:endParaRPr>
          </a:p>
          <a:p>
            <a:pPr marL="342900" indent="-342900" algn="just" eaLnBrk="1" hangingPunct="1">
              <a:buFont typeface="Arial" panose="020B0604020202020204" pitchFamily="34" charset="0"/>
              <a:buChar char="•"/>
              <a:defRPr/>
            </a:pPr>
            <a:r>
              <a:rPr lang="en-US" sz="2000" dirty="0">
                <a:solidFill>
                  <a:schemeClr val="bg1"/>
                </a:solidFill>
                <a:latin typeface="+mn-lt"/>
              </a:rPr>
              <a:t>Any conviction related to the abuse, neglect, mistreatment, or </a:t>
            </a:r>
            <a:r>
              <a:rPr lang="en-US" sz="2000" b="1" dirty="0">
                <a:solidFill>
                  <a:schemeClr val="bg1"/>
                </a:solidFill>
                <a:latin typeface="+mn-lt"/>
              </a:rPr>
              <a:t>endangerment of children</a:t>
            </a:r>
            <a:r>
              <a:rPr lang="en-US" sz="2000" dirty="0">
                <a:solidFill>
                  <a:schemeClr val="bg1"/>
                </a:solidFill>
                <a:latin typeface="+mn-lt"/>
              </a:rPr>
              <a:t>;</a:t>
            </a:r>
          </a:p>
          <a:p>
            <a:pPr algn="just" eaLnBrk="1" hangingPunct="1">
              <a:defRPr/>
            </a:pPr>
            <a:endParaRPr lang="en-US" sz="2000" dirty="0">
              <a:solidFill>
                <a:schemeClr val="bg1"/>
              </a:solidFill>
              <a:latin typeface="+mn-lt"/>
            </a:endParaRPr>
          </a:p>
          <a:p>
            <a:pPr marL="342900" indent="-342900" algn="just" eaLnBrk="1" hangingPunct="1">
              <a:buFont typeface="Arial" panose="020B0604020202020204" pitchFamily="34" charset="0"/>
              <a:buChar char="•"/>
              <a:defRPr/>
            </a:pPr>
            <a:r>
              <a:rPr lang="en-US" sz="2000" dirty="0">
                <a:solidFill>
                  <a:schemeClr val="bg1"/>
                </a:solidFill>
                <a:latin typeface="+mn-lt"/>
              </a:rPr>
              <a:t>Any conviction related to willfully </a:t>
            </a:r>
            <a:r>
              <a:rPr lang="en-US" sz="2000" b="1" dirty="0">
                <a:solidFill>
                  <a:schemeClr val="bg1"/>
                </a:solidFill>
                <a:latin typeface="+mn-lt"/>
              </a:rPr>
              <a:t>providing minors with illegal substances</a:t>
            </a:r>
            <a:r>
              <a:rPr lang="en-US" sz="2000" dirty="0">
                <a:solidFill>
                  <a:schemeClr val="bg1"/>
                </a:solidFill>
                <a:latin typeface="+mn-lt"/>
              </a:rPr>
              <a:t> or materials, such as drugs, alcohol, or pornography; </a:t>
            </a:r>
          </a:p>
          <a:p>
            <a:pPr algn="just" eaLnBrk="1" hangingPunct="1">
              <a:defRPr/>
            </a:pPr>
            <a:endParaRPr lang="en-US" sz="2000" dirty="0">
              <a:solidFill>
                <a:schemeClr val="bg1"/>
              </a:solidFill>
              <a:latin typeface="+mn-lt"/>
            </a:endParaRPr>
          </a:p>
        </p:txBody>
      </p:sp>
    </p:spTree>
    <p:extLst>
      <p:ext uri="{BB962C8B-B14F-4D97-AF65-F5344CB8AC3E}">
        <p14:creationId xmlns:p14="http://schemas.microsoft.com/office/powerpoint/2010/main" val="1700382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ext Box 11"/>
          <p:cNvSpPr txBox="1">
            <a:spLocks noChangeArrowheads="1"/>
          </p:cNvSpPr>
          <p:nvPr/>
        </p:nvSpPr>
        <p:spPr bwMode="auto">
          <a:xfrm rot="10800000">
            <a:off x="0" y="0"/>
            <a:ext cx="304800" cy="68580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lIns="91433" tIns="45717" rIns="91433" bIns="45717"/>
          <a:lstStyle>
            <a:lvl1pPr>
              <a:spcBef>
                <a:spcPct val="35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solidFill>
                <a:srgbClr val="C95E0D"/>
              </a:solidFill>
            </a:endParaRPr>
          </a:p>
        </p:txBody>
      </p:sp>
      <p:sp>
        <p:nvSpPr>
          <p:cNvPr id="4" name="Rectangle 2"/>
          <p:cNvSpPr txBox="1">
            <a:spLocks noChangeArrowheads="1"/>
          </p:cNvSpPr>
          <p:nvPr/>
        </p:nvSpPr>
        <p:spPr>
          <a:xfrm>
            <a:off x="457200" y="369888"/>
            <a:ext cx="8664575" cy="1066800"/>
          </a:xfrm>
          <a:prstGeom prst="rect">
            <a:avLst/>
          </a:prstGeom>
        </p:spPr>
        <p:txBody>
          <a:bodyPr anchor="b">
            <a:norm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lnSpc>
                <a:spcPct val="95000"/>
              </a:lnSpc>
            </a:pPr>
            <a:r>
              <a:rPr lang="en-US" altLang="en-US" sz="3800" b="1" dirty="0">
                <a:solidFill>
                  <a:schemeClr val="bg1"/>
                </a:solidFill>
                <a:effectLst>
                  <a:outerShdw blurRad="38100" dist="38100" dir="2700000" algn="tl">
                    <a:srgbClr val="C0C0C0"/>
                  </a:outerShdw>
                </a:effectLst>
                <a:latin typeface="+mn-lt"/>
                <a:ea typeface="Arial" charset="0"/>
                <a:cs typeface="Arial" charset="0"/>
              </a:rPr>
              <a:t>CBC’s—Automatic Disqualification</a:t>
            </a:r>
            <a:endParaRPr lang="en-US" altLang="en-US" sz="3800" b="1" i="1" dirty="0">
              <a:solidFill>
                <a:schemeClr val="bg1"/>
              </a:solidFill>
              <a:effectLst>
                <a:outerShdw blurRad="38100" dist="38100" dir="2700000" algn="tl">
                  <a:srgbClr val="C0C0C0"/>
                </a:outerShdw>
              </a:effectLst>
              <a:latin typeface="+mn-lt"/>
              <a:ea typeface="Arial" charset="0"/>
              <a:cs typeface="Arial" charset="0"/>
            </a:endParaRPr>
          </a:p>
        </p:txBody>
      </p:sp>
      <p:sp>
        <p:nvSpPr>
          <p:cNvPr id="116739" name="Text Box 3"/>
          <p:cNvSpPr txBox="1">
            <a:spLocks noChangeArrowheads="1"/>
          </p:cNvSpPr>
          <p:nvPr/>
        </p:nvSpPr>
        <p:spPr bwMode="auto">
          <a:xfrm>
            <a:off x="5241925" y="5541963"/>
            <a:ext cx="336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latin typeface="Times New Roman" charset="0"/>
            </a:endParaRPr>
          </a:p>
        </p:txBody>
      </p:sp>
      <p:sp>
        <p:nvSpPr>
          <p:cNvPr id="2" name="Rectangle 1"/>
          <p:cNvSpPr/>
          <p:nvPr/>
        </p:nvSpPr>
        <p:spPr>
          <a:xfrm>
            <a:off x="533400" y="1576388"/>
            <a:ext cx="8229600" cy="4216539"/>
          </a:xfrm>
          <a:prstGeom prst="rect">
            <a:avLst/>
          </a:prstGeom>
        </p:spPr>
        <p:txBody>
          <a:bodyPr>
            <a:spAutoFit/>
          </a:bodyPr>
          <a:lstStyle/>
          <a:p>
            <a:pPr algn="just" eaLnBrk="1" hangingPunct="1">
              <a:defRPr/>
            </a:pPr>
            <a:endParaRPr lang="en-US" sz="800" dirty="0">
              <a:solidFill>
                <a:schemeClr val="bg1"/>
              </a:solidFill>
              <a:latin typeface="+mn-lt"/>
            </a:endParaRPr>
          </a:p>
          <a:p>
            <a:pPr marL="342900" indent="-342900" algn="just" eaLnBrk="1" hangingPunct="1">
              <a:buFont typeface="Arial" panose="020B0604020202020204" pitchFamily="34" charset="0"/>
              <a:buChar char="•"/>
              <a:defRPr/>
            </a:pPr>
            <a:r>
              <a:rPr lang="en-US" sz="2000" dirty="0">
                <a:solidFill>
                  <a:schemeClr val="bg1"/>
                </a:solidFill>
                <a:latin typeface="+mn-lt"/>
              </a:rPr>
              <a:t>Any conviction related to the production, sale, distribution, or transportation of </a:t>
            </a:r>
            <a:r>
              <a:rPr lang="en-US" sz="2000" b="1" dirty="0">
                <a:solidFill>
                  <a:schemeClr val="bg1"/>
                </a:solidFill>
                <a:latin typeface="+mn-lt"/>
              </a:rPr>
              <a:t>illegal drugs and/or controlled substances</a:t>
            </a:r>
            <a:r>
              <a:rPr lang="en-US" sz="2000" dirty="0">
                <a:solidFill>
                  <a:schemeClr val="bg1"/>
                </a:solidFill>
                <a:latin typeface="+mn-lt"/>
              </a:rPr>
              <a:t>; </a:t>
            </a:r>
          </a:p>
          <a:p>
            <a:pPr algn="just" eaLnBrk="1" hangingPunct="1">
              <a:defRPr/>
            </a:pPr>
            <a:endParaRPr lang="en-US" sz="2000" dirty="0">
              <a:solidFill>
                <a:schemeClr val="bg1"/>
              </a:solidFill>
              <a:latin typeface="+mn-lt"/>
            </a:endParaRPr>
          </a:p>
          <a:p>
            <a:pPr marL="342900" indent="-342900" algn="just" eaLnBrk="1" hangingPunct="1">
              <a:buFont typeface="Arial" panose="020B0604020202020204" pitchFamily="34" charset="0"/>
              <a:buChar char="•"/>
              <a:defRPr/>
            </a:pPr>
            <a:r>
              <a:rPr lang="en-US" sz="2000" dirty="0">
                <a:solidFill>
                  <a:schemeClr val="bg1"/>
                </a:solidFill>
                <a:latin typeface="+mn-lt"/>
              </a:rPr>
              <a:t>Any conviction on the part of a host parent or coordinator within five years related to a </a:t>
            </a:r>
            <a:r>
              <a:rPr lang="en-US" sz="2000" b="1" dirty="0">
                <a:solidFill>
                  <a:schemeClr val="bg1"/>
                </a:solidFill>
                <a:latin typeface="+mn-lt"/>
              </a:rPr>
              <a:t>DUI/DWI</a:t>
            </a:r>
            <a:r>
              <a:rPr lang="en-US" sz="2000" dirty="0">
                <a:solidFill>
                  <a:schemeClr val="bg1"/>
                </a:solidFill>
                <a:latin typeface="+mn-lt"/>
              </a:rPr>
              <a:t> or to possession or use of illegal drugs and/or controlled substances;</a:t>
            </a:r>
          </a:p>
          <a:p>
            <a:pPr algn="just" eaLnBrk="1" hangingPunct="1">
              <a:defRPr/>
            </a:pPr>
            <a:endParaRPr lang="en-US" sz="2000" dirty="0">
              <a:solidFill>
                <a:schemeClr val="bg1"/>
              </a:solidFill>
              <a:latin typeface="+mn-lt"/>
            </a:endParaRPr>
          </a:p>
          <a:p>
            <a:pPr marL="342900" indent="-342900" algn="just" eaLnBrk="1" hangingPunct="1">
              <a:buFont typeface="Arial" panose="020B0604020202020204" pitchFamily="34" charset="0"/>
              <a:buChar char="•"/>
              <a:defRPr/>
            </a:pPr>
            <a:r>
              <a:rPr lang="en-US" sz="2000" dirty="0">
                <a:solidFill>
                  <a:schemeClr val="bg1"/>
                </a:solidFill>
                <a:latin typeface="+mn-lt"/>
              </a:rPr>
              <a:t>Any other conviction resulting in </a:t>
            </a:r>
            <a:r>
              <a:rPr lang="en-US" sz="2000" b="1" dirty="0">
                <a:solidFill>
                  <a:schemeClr val="bg1"/>
                </a:solidFill>
                <a:latin typeface="+mn-lt"/>
              </a:rPr>
              <a:t>jail time </a:t>
            </a:r>
            <a:r>
              <a:rPr lang="en-US" sz="2000" dirty="0">
                <a:solidFill>
                  <a:schemeClr val="bg1"/>
                </a:solidFill>
                <a:latin typeface="+mn-lt"/>
              </a:rPr>
              <a:t>served </a:t>
            </a:r>
            <a:r>
              <a:rPr lang="en-US" sz="2000" b="1" dirty="0">
                <a:solidFill>
                  <a:schemeClr val="bg1"/>
                </a:solidFill>
                <a:latin typeface="+mn-lt"/>
              </a:rPr>
              <a:t>of six months </a:t>
            </a:r>
            <a:r>
              <a:rPr lang="en-US" sz="2000" dirty="0">
                <a:solidFill>
                  <a:schemeClr val="bg1"/>
                </a:solidFill>
                <a:latin typeface="+mn-lt"/>
              </a:rPr>
              <a:t>or more; </a:t>
            </a:r>
          </a:p>
          <a:p>
            <a:pPr algn="just" eaLnBrk="1" hangingPunct="1">
              <a:defRPr/>
            </a:pPr>
            <a:endParaRPr lang="en-US" sz="2000" dirty="0">
              <a:solidFill>
                <a:schemeClr val="bg1"/>
              </a:solidFill>
              <a:latin typeface="+mn-lt"/>
            </a:endParaRPr>
          </a:p>
          <a:p>
            <a:pPr marL="342900" indent="-342900" algn="just" eaLnBrk="1" hangingPunct="1">
              <a:buFont typeface="Arial" panose="020B0604020202020204" pitchFamily="34" charset="0"/>
              <a:buChar char="•"/>
              <a:defRPr/>
            </a:pPr>
            <a:r>
              <a:rPr lang="en-US" sz="2000" dirty="0">
                <a:solidFill>
                  <a:schemeClr val="bg1"/>
                </a:solidFill>
                <a:latin typeface="+mn-lt"/>
              </a:rPr>
              <a:t>Any </a:t>
            </a:r>
            <a:r>
              <a:rPr lang="en-US" sz="2000" b="1" dirty="0">
                <a:solidFill>
                  <a:schemeClr val="bg1"/>
                </a:solidFill>
                <a:latin typeface="+mn-lt"/>
              </a:rPr>
              <a:t>charge</a:t>
            </a:r>
            <a:r>
              <a:rPr lang="en-US" sz="2000" dirty="0">
                <a:solidFill>
                  <a:schemeClr val="bg1"/>
                </a:solidFill>
                <a:latin typeface="+mn-lt"/>
              </a:rPr>
              <a:t> for the above disqualifying offenses that is </a:t>
            </a:r>
            <a:r>
              <a:rPr lang="en-US" sz="2000" b="1" dirty="0">
                <a:solidFill>
                  <a:schemeClr val="bg1"/>
                </a:solidFill>
                <a:latin typeface="+mn-lt"/>
              </a:rPr>
              <a:t>currently pending</a:t>
            </a:r>
            <a:r>
              <a:rPr lang="en-US" sz="2000" dirty="0">
                <a:solidFill>
                  <a:schemeClr val="bg1"/>
                </a:solidFill>
                <a:latin typeface="+mn-lt"/>
              </a:rPr>
              <a:t>, or any charge for the above disqualifying offenses for which the applicant is on probation or parole.</a:t>
            </a:r>
          </a:p>
        </p:txBody>
      </p:sp>
    </p:spTree>
    <p:extLst>
      <p:ext uri="{BB962C8B-B14F-4D97-AF65-F5344CB8AC3E}">
        <p14:creationId xmlns:p14="http://schemas.microsoft.com/office/powerpoint/2010/main" val="1127326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ext Box 11"/>
          <p:cNvSpPr txBox="1">
            <a:spLocks noChangeArrowheads="1"/>
          </p:cNvSpPr>
          <p:nvPr/>
        </p:nvSpPr>
        <p:spPr bwMode="auto">
          <a:xfrm rot="10800000">
            <a:off x="0" y="0"/>
            <a:ext cx="304800" cy="68580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lIns="91433" tIns="45717" rIns="91433" bIns="45717"/>
          <a:lstStyle>
            <a:lvl1pPr>
              <a:spcBef>
                <a:spcPct val="35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solidFill>
                <a:srgbClr val="C95E0D"/>
              </a:solidFill>
            </a:endParaRPr>
          </a:p>
        </p:txBody>
      </p:sp>
      <p:sp>
        <p:nvSpPr>
          <p:cNvPr id="4" name="Rectangle 2"/>
          <p:cNvSpPr txBox="1">
            <a:spLocks noChangeArrowheads="1"/>
          </p:cNvSpPr>
          <p:nvPr/>
        </p:nvSpPr>
        <p:spPr>
          <a:xfrm>
            <a:off x="457200" y="369888"/>
            <a:ext cx="8664575" cy="1066800"/>
          </a:xfrm>
          <a:prstGeom prst="rect">
            <a:avLst/>
          </a:prstGeom>
        </p:spPr>
        <p:txBody>
          <a:bodyPr anchor="b">
            <a:no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lnSpc>
                <a:spcPct val="95000"/>
              </a:lnSpc>
            </a:pPr>
            <a:r>
              <a:rPr lang="en-US" altLang="en-US" sz="3800" b="1" dirty="0">
                <a:solidFill>
                  <a:schemeClr val="bg1"/>
                </a:solidFill>
                <a:effectLst>
                  <a:outerShdw blurRad="38100" dist="38100" dir="2700000" algn="tl">
                    <a:srgbClr val="C0C0C0"/>
                  </a:outerShdw>
                </a:effectLst>
                <a:latin typeface="+mn-lt"/>
                <a:ea typeface="Arial" charset="0"/>
                <a:cs typeface="Arial" charset="0"/>
              </a:rPr>
              <a:t>CBC’s—Serious Scrutiny &amp; </a:t>
            </a:r>
          </a:p>
          <a:p>
            <a:pPr eaLnBrk="1" hangingPunct="1">
              <a:lnSpc>
                <a:spcPct val="95000"/>
              </a:lnSpc>
            </a:pPr>
            <a:r>
              <a:rPr lang="en-US" altLang="en-US" sz="3800" b="1" dirty="0">
                <a:solidFill>
                  <a:schemeClr val="bg1"/>
                </a:solidFill>
                <a:effectLst>
                  <a:outerShdw blurRad="38100" dist="38100" dir="2700000" algn="tl">
                    <a:srgbClr val="C0C0C0"/>
                  </a:outerShdw>
                </a:effectLst>
                <a:latin typeface="+mn-lt"/>
                <a:ea typeface="Arial" charset="0"/>
                <a:cs typeface="Arial" charset="0"/>
              </a:rPr>
              <a:t>Further View</a:t>
            </a:r>
            <a:endParaRPr lang="en-US" altLang="en-US" sz="3800" b="1" i="1" dirty="0">
              <a:solidFill>
                <a:schemeClr val="bg1"/>
              </a:solidFill>
              <a:effectLst>
                <a:outerShdw blurRad="38100" dist="38100" dir="2700000" algn="tl">
                  <a:srgbClr val="C0C0C0"/>
                </a:outerShdw>
              </a:effectLst>
              <a:latin typeface="+mn-lt"/>
              <a:ea typeface="Arial" charset="0"/>
              <a:cs typeface="Arial" charset="0"/>
            </a:endParaRPr>
          </a:p>
        </p:txBody>
      </p:sp>
      <p:sp>
        <p:nvSpPr>
          <p:cNvPr id="116739" name="Text Box 3"/>
          <p:cNvSpPr txBox="1">
            <a:spLocks noChangeArrowheads="1"/>
          </p:cNvSpPr>
          <p:nvPr/>
        </p:nvSpPr>
        <p:spPr bwMode="auto">
          <a:xfrm>
            <a:off x="5241925" y="5541963"/>
            <a:ext cx="336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latin typeface="Times New Roman" charset="0"/>
            </a:endParaRPr>
          </a:p>
        </p:txBody>
      </p:sp>
      <p:sp>
        <p:nvSpPr>
          <p:cNvPr id="2" name="Rectangle 1"/>
          <p:cNvSpPr/>
          <p:nvPr/>
        </p:nvSpPr>
        <p:spPr>
          <a:xfrm>
            <a:off x="533400" y="1576388"/>
            <a:ext cx="8229600" cy="1938992"/>
          </a:xfrm>
          <a:prstGeom prst="rect">
            <a:avLst/>
          </a:prstGeom>
        </p:spPr>
        <p:txBody>
          <a:bodyPr>
            <a:spAutoFit/>
          </a:bodyPr>
          <a:lstStyle/>
          <a:p>
            <a:pPr algn="just" eaLnBrk="1" hangingPunct="1">
              <a:defRPr/>
            </a:pPr>
            <a:endParaRPr lang="en-US" sz="800" dirty="0">
              <a:solidFill>
                <a:schemeClr val="bg1"/>
              </a:solidFill>
              <a:latin typeface="+mn-lt"/>
            </a:endParaRPr>
          </a:p>
          <a:p>
            <a:pPr marL="342900" indent="-342900" algn="just" eaLnBrk="1" hangingPunct="1">
              <a:buFont typeface="Arial" panose="020B0604020202020204" pitchFamily="34" charset="0"/>
              <a:buChar char="•"/>
              <a:defRPr/>
            </a:pPr>
            <a:r>
              <a:rPr lang="en-US" sz="2800" dirty="0">
                <a:solidFill>
                  <a:schemeClr val="bg1"/>
                </a:solidFill>
                <a:latin typeface="+mn-lt"/>
              </a:rPr>
              <a:t>Charges, arrest records, or activities related to crimes in the automatic disqualifier  category that did not result in conviction or clear final disposition</a:t>
            </a:r>
          </a:p>
        </p:txBody>
      </p:sp>
    </p:spTree>
    <p:extLst>
      <p:ext uri="{BB962C8B-B14F-4D97-AF65-F5344CB8AC3E}">
        <p14:creationId xmlns:p14="http://schemas.microsoft.com/office/powerpoint/2010/main" val="287551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ext Box 11"/>
          <p:cNvSpPr txBox="1">
            <a:spLocks noChangeArrowheads="1"/>
          </p:cNvSpPr>
          <p:nvPr/>
        </p:nvSpPr>
        <p:spPr bwMode="auto">
          <a:xfrm rot="10800000">
            <a:off x="0" y="0"/>
            <a:ext cx="304800" cy="68580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lIns="91433" tIns="45717" rIns="91433" bIns="45717"/>
          <a:lstStyle>
            <a:lvl1pPr>
              <a:spcBef>
                <a:spcPct val="35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solidFill>
                <a:srgbClr val="C95E0D"/>
              </a:solidFill>
            </a:endParaRPr>
          </a:p>
        </p:txBody>
      </p:sp>
      <p:sp>
        <p:nvSpPr>
          <p:cNvPr id="4" name="Rectangle 2"/>
          <p:cNvSpPr txBox="1">
            <a:spLocks noChangeArrowheads="1"/>
          </p:cNvSpPr>
          <p:nvPr/>
        </p:nvSpPr>
        <p:spPr>
          <a:xfrm>
            <a:off x="479425" y="124432"/>
            <a:ext cx="8664575" cy="1066800"/>
          </a:xfrm>
          <a:prstGeom prst="rect">
            <a:avLst/>
          </a:prstGeom>
        </p:spPr>
        <p:txBody>
          <a:bodyPr anchor="b">
            <a:norm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lnSpc>
                <a:spcPct val="95000"/>
              </a:lnSpc>
            </a:pPr>
            <a:r>
              <a:rPr lang="en-US" altLang="en-US" sz="3800" b="1" dirty="0">
                <a:solidFill>
                  <a:schemeClr val="bg1"/>
                </a:solidFill>
                <a:effectLst>
                  <a:outerShdw blurRad="38100" dist="38100" dir="2700000" algn="tl">
                    <a:srgbClr val="C0C0C0"/>
                  </a:outerShdw>
                </a:effectLst>
                <a:latin typeface="+mn-lt"/>
                <a:ea typeface="Arial" charset="0"/>
                <a:cs typeface="Arial" charset="0"/>
              </a:rPr>
              <a:t>CBC’s—Further Review</a:t>
            </a:r>
            <a:endParaRPr lang="en-US" altLang="en-US" sz="3800" b="1" i="1" dirty="0">
              <a:solidFill>
                <a:schemeClr val="bg1"/>
              </a:solidFill>
              <a:effectLst>
                <a:outerShdw blurRad="38100" dist="38100" dir="2700000" algn="tl">
                  <a:srgbClr val="C0C0C0"/>
                </a:outerShdw>
              </a:effectLst>
              <a:latin typeface="+mn-lt"/>
              <a:ea typeface="Arial" charset="0"/>
              <a:cs typeface="Arial" charset="0"/>
            </a:endParaRPr>
          </a:p>
        </p:txBody>
      </p:sp>
      <p:sp>
        <p:nvSpPr>
          <p:cNvPr id="116739" name="Text Box 3"/>
          <p:cNvSpPr txBox="1">
            <a:spLocks noChangeArrowheads="1"/>
          </p:cNvSpPr>
          <p:nvPr/>
        </p:nvSpPr>
        <p:spPr bwMode="auto">
          <a:xfrm>
            <a:off x="5241925" y="5541963"/>
            <a:ext cx="336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latin typeface="Times New Roman" charset="0"/>
            </a:endParaRPr>
          </a:p>
        </p:txBody>
      </p:sp>
      <p:sp>
        <p:nvSpPr>
          <p:cNvPr id="2" name="Rectangle 1"/>
          <p:cNvSpPr/>
          <p:nvPr/>
        </p:nvSpPr>
        <p:spPr>
          <a:xfrm>
            <a:off x="479425" y="1295400"/>
            <a:ext cx="8229600" cy="4832092"/>
          </a:xfrm>
          <a:prstGeom prst="rect">
            <a:avLst/>
          </a:prstGeom>
        </p:spPr>
        <p:txBody>
          <a:bodyPr>
            <a:spAutoFit/>
          </a:bodyPr>
          <a:lstStyle/>
          <a:p>
            <a:pPr algn="just" eaLnBrk="1" hangingPunct="1">
              <a:defRPr/>
            </a:pPr>
            <a:endParaRPr lang="en-US" sz="800" dirty="0">
              <a:solidFill>
                <a:schemeClr val="bg1"/>
              </a:solidFill>
              <a:latin typeface="+mn-lt"/>
            </a:endParaRPr>
          </a:p>
          <a:p>
            <a:pPr marL="342900" indent="-342900" algn="just" eaLnBrk="1" hangingPunct="1">
              <a:buFont typeface="Arial" panose="020B0604020202020204" pitchFamily="34" charset="0"/>
              <a:buChar char="•"/>
              <a:defRPr/>
            </a:pPr>
            <a:r>
              <a:rPr lang="en-US" sz="2000" dirty="0">
                <a:solidFill>
                  <a:schemeClr val="bg1"/>
                </a:solidFill>
                <a:latin typeface="+mn-lt"/>
              </a:rPr>
              <a:t>Offenses against property (e.g. theft, burglary, larceny, criminal trespassing, shoplifting, vandalism)</a:t>
            </a:r>
          </a:p>
          <a:p>
            <a:pPr marL="342900" indent="-342900" algn="just" eaLnBrk="1" hangingPunct="1">
              <a:buFont typeface="Arial" panose="020B0604020202020204" pitchFamily="34" charset="0"/>
              <a:buChar char="•"/>
              <a:defRPr/>
            </a:pPr>
            <a:r>
              <a:rPr lang="en-US" sz="2000" dirty="0">
                <a:solidFill>
                  <a:schemeClr val="bg1"/>
                </a:solidFill>
                <a:latin typeface="+mn-lt"/>
              </a:rPr>
              <a:t>Offenses older than 5 years related to DUI/DWI, possession or use of illegal drugs or controlled substances by a parent or coordinator</a:t>
            </a:r>
          </a:p>
          <a:p>
            <a:pPr marL="342900" indent="-342900" algn="just" eaLnBrk="1" hangingPunct="1">
              <a:buFont typeface="Arial" panose="020B0604020202020204" pitchFamily="34" charset="0"/>
              <a:buChar char="•"/>
              <a:defRPr/>
            </a:pPr>
            <a:r>
              <a:rPr lang="en-US" sz="2000" dirty="0">
                <a:solidFill>
                  <a:schemeClr val="bg1"/>
                </a:solidFill>
                <a:latin typeface="+mn-lt"/>
              </a:rPr>
              <a:t>Any conviction on the part of a family member or coordinator within five years related to a </a:t>
            </a:r>
            <a:r>
              <a:rPr lang="en-US" sz="2000" b="1" dirty="0">
                <a:solidFill>
                  <a:schemeClr val="bg1"/>
                </a:solidFill>
                <a:latin typeface="+mn-lt"/>
              </a:rPr>
              <a:t>DUI/DWI</a:t>
            </a:r>
            <a:r>
              <a:rPr lang="en-US" sz="2000" dirty="0">
                <a:solidFill>
                  <a:schemeClr val="bg1"/>
                </a:solidFill>
                <a:latin typeface="+mn-lt"/>
              </a:rPr>
              <a:t> or to possession or use of illegal drugs and/or controlled substances;</a:t>
            </a:r>
          </a:p>
          <a:p>
            <a:pPr marL="342900" indent="-342900" algn="just" eaLnBrk="1" hangingPunct="1">
              <a:buFont typeface="Arial" panose="020B0604020202020204" pitchFamily="34" charset="0"/>
              <a:buChar char="•"/>
              <a:defRPr/>
            </a:pPr>
            <a:r>
              <a:rPr lang="en-US" sz="2000" dirty="0">
                <a:solidFill>
                  <a:schemeClr val="bg1"/>
                </a:solidFill>
                <a:latin typeface="+mn-lt"/>
              </a:rPr>
              <a:t>Charges related to or involving children in which the court ruled for the person accused.</a:t>
            </a:r>
          </a:p>
          <a:p>
            <a:pPr marL="342900" indent="-342900" algn="just" eaLnBrk="1" hangingPunct="1">
              <a:buFont typeface="Arial" panose="020B0604020202020204" pitchFamily="34" charset="0"/>
              <a:buChar char="•"/>
              <a:defRPr/>
            </a:pPr>
            <a:r>
              <a:rPr lang="en-US" sz="2000" dirty="0">
                <a:solidFill>
                  <a:schemeClr val="bg1"/>
                </a:solidFill>
                <a:latin typeface="+mn-lt"/>
              </a:rPr>
              <a:t>Offenses related to physical aggression toward animals or property</a:t>
            </a:r>
          </a:p>
          <a:p>
            <a:pPr marL="342900" indent="-342900" algn="just" eaLnBrk="1" hangingPunct="1">
              <a:buFont typeface="Arial" panose="020B0604020202020204" pitchFamily="34" charset="0"/>
              <a:buChar char="•"/>
              <a:defRPr/>
            </a:pPr>
            <a:r>
              <a:rPr lang="en-US" sz="2000" dirty="0">
                <a:solidFill>
                  <a:schemeClr val="bg1"/>
                </a:solidFill>
                <a:latin typeface="+mn-lt"/>
              </a:rPr>
              <a:t>Disorderly conduct</a:t>
            </a:r>
          </a:p>
          <a:p>
            <a:pPr marL="342900" indent="-342900" algn="just" eaLnBrk="1" hangingPunct="1">
              <a:buFont typeface="Arial" panose="020B0604020202020204" pitchFamily="34" charset="0"/>
              <a:buChar char="•"/>
              <a:defRPr/>
            </a:pPr>
            <a:r>
              <a:rPr lang="en-US" sz="2000" dirty="0">
                <a:solidFill>
                  <a:schemeClr val="bg1"/>
                </a:solidFill>
                <a:latin typeface="+mn-lt"/>
              </a:rPr>
              <a:t>Bounced checks</a:t>
            </a:r>
          </a:p>
          <a:p>
            <a:pPr marL="342900" indent="-342900" algn="just" eaLnBrk="1" hangingPunct="1">
              <a:buFont typeface="Arial" panose="020B0604020202020204" pitchFamily="34" charset="0"/>
              <a:buChar char="•"/>
              <a:defRPr/>
            </a:pPr>
            <a:r>
              <a:rPr lang="en-US" sz="2000" dirty="0">
                <a:solidFill>
                  <a:schemeClr val="bg1"/>
                </a:solidFill>
                <a:latin typeface="+mn-lt"/>
              </a:rPr>
              <a:t>Traffic violations</a:t>
            </a:r>
          </a:p>
          <a:p>
            <a:pPr marL="342900" indent="-342900" algn="just" eaLnBrk="1" hangingPunct="1">
              <a:buFont typeface="Arial" panose="020B0604020202020204" pitchFamily="34" charset="0"/>
              <a:buChar char="•"/>
              <a:defRPr/>
            </a:pPr>
            <a:r>
              <a:rPr lang="en-US" sz="2000" dirty="0">
                <a:solidFill>
                  <a:schemeClr val="bg1"/>
                </a:solidFill>
                <a:latin typeface="+mn-lt"/>
              </a:rPr>
              <a:t>Felony or misdemeanor convictions resulting in jail time of less than 6 months or in probation of any length.</a:t>
            </a:r>
          </a:p>
        </p:txBody>
      </p:sp>
    </p:spTree>
    <p:extLst>
      <p:ext uri="{BB962C8B-B14F-4D97-AF65-F5344CB8AC3E}">
        <p14:creationId xmlns:p14="http://schemas.microsoft.com/office/powerpoint/2010/main" val="923719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ext Box 11"/>
          <p:cNvSpPr txBox="1">
            <a:spLocks noChangeArrowheads="1"/>
          </p:cNvSpPr>
          <p:nvPr/>
        </p:nvSpPr>
        <p:spPr bwMode="auto">
          <a:xfrm rot="10800000">
            <a:off x="0" y="0"/>
            <a:ext cx="304800" cy="68580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lIns="91433" tIns="45717" rIns="91433" bIns="45717"/>
          <a:lstStyle>
            <a:lvl1pPr>
              <a:spcBef>
                <a:spcPct val="35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solidFill>
                <a:srgbClr val="C95E0D"/>
              </a:solidFill>
            </a:endParaRPr>
          </a:p>
        </p:txBody>
      </p:sp>
      <p:sp>
        <p:nvSpPr>
          <p:cNvPr id="4" name="Rectangle 2"/>
          <p:cNvSpPr txBox="1">
            <a:spLocks noChangeArrowheads="1"/>
          </p:cNvSpPr>
          <p:nvPr/>
        </p:nvSpPr>
        <p:spPr>
          <a:xfrm>
            <a:off x="568712" y="304800"/>
            <a:ext cx="8664575" cy="1066800"/>
          </a:xfrm>
          <a:prstGeom prst="rect">
            <a:avLst/>
          </a:prstGeom>
        </p:spPr>
        <p:txBody>
          <a:bodyPr anchor="b">
            <a:norm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lnSpc>
                <a:spcPct val="95000"/>
              </a:lnSpc>
            </a:pPr>
            <a:r>
              <a:rPr lang="en-US" altLang="en-US" sz="3200" b="1" dirty="0">
                <a:solidFill>
                  <a:schemeClr val="bg1"/>
                </a:solidFill>
                <a:effectLst>
                  <a:outerShdw blurRad="38100" dist="38100" dir="2700000" algn="tl">
                    <a:srgbClr val="C0C0C0"/>
                  </a:outerShdw>
                </a:effectLst>
                <a:latin typeface="+mn-lt"/>
                <a:ea typeface="Arial" charset="0"/>
                <a:cs typeface="Arial" charset="0"/>
              </a:rPr>
              <a:t>CBC’s—Review Further</a:t>
            </a:r>
            <a:endParaRPr lang="en-US" altLang="en-US" sz="3200" b="1" i="1" dirty="0">
              <a:solidFill>
                <a:schemeClr val="bg1"/>
              </a:solidFill>
              <a:effectLst>
                <a:outerShdw blurRad="38100" dist="38100" dir="2700000" algn="tl">
                  <a:srgbClr val="C0C0C0"/>
                </a:outerShdw>
              </a:effectLst>
              <a:latin typeface="+mn-lt"/>
              <a:ea typeface="Arial" charset="0"/>
              <a:cs typeface="Arial" charset="0"/>
            </a:endParaRPr>
          </a:p>
        </p:txBody>
      </p:sp>
      <p:sp>
        <p:nvSpPr>
          <p:cNvPr id="118787" name="Text Box 3"/>
          <p:cNvSpPr txBox="1">
            <a:spLocks noChangeArrowheads="1"/>
          </p:cNvSpPr>
          <p:nvPr/>
        </p:nvSpPr>
        <p:spPr bwMode="auto">
          <a:xfrm>
            <a:off x="5241925" y="5541963"/>
            <a:ext cx="336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latin typeface="Times New Roman" charset="0"/>
            </a:endParaRPr>
          </a:p>
        </p:txBody>
      </p:sp>
      <p:sp>
        <p:nvSpPr>
          <p:cNvPr id="2" name="Rectangle 1"/>
          <p:cNvSpPr/>
          <p:nvPr/>
        </p:nvSpPr>
        <p:spPr>
          <a:xfrm>
            <a:off x="533400" y="1576388"/>
            <a:ext cx="8229600" cy="3724096"/>
          </a:xfrm>
          <a:prstGeom prst="rect">
            <a:avLst/>
          </a:prstGeom>
        </p:spPr>
        <p:txBody>
          <a:bodyPr>
            <a:spAutoFit/>
          </a:bodyPr>
          <a:lstStyle/>
          <a:p>
            <a:pPr algn="just" eaLnBrk="1" hangingPunct="1">
              <a:defRPr/>
            </a:pPr>
            <a:r>
              <a:rPr lang="en-US" sz="800" dirty="0">
                <a:solidFill>
                  <a:schemeClr val="bg1"/>
                </a:solidFill>
                <a:latin typeface="+mn-lt"/>
              </a:rPr>
              <a:t> </a:t>
            </a:r>
          </a:p>
          <a:p>
            <a:pPr algn="just" eaLnBrk="1" hangingPunct="1">
              <a:defRPr/>
            </a:pPr>
            <a:r>
              <a:rPr lang="en-US" sz="2200" dirty="0">
                <a:solidFill>
                  <a:schemeClr val="bg1"/>
                </a:solidFill>
                <a:latin typeface="+mn-lt"/>
              </a:rPr>
              <a:t>The results of an applicant’s criminal background check may warrant further review to determine participation eligibility. Further review of such CBC results must be done by an established committee. When conducting a review, the committee should seek out and review further information from as many sources as accessible, including (but not limited to):</a:t>
            </a:r>
          </a:p>
          <a:p>
            <a:pPr algn="just" eaLnBrk="1" hangingPunct="1">
              <a:defRPr/>
            </a:pPr>
            <a:r>
              <a:rPr lang="en-US" sz="800" dirty="0">
                <a:solidFill>
                  <a:schemeClr val="bg1"/>
                </a:solidFill>
                <a:latin typeface="+mn-lt"/>
              </a:rPr>
              <a:t> </a:t>
            </a:r>
          </a:p>
          <a:p>
            <a:pPr marL="342900" indent="-342900" algn="just" eaLnBrk="1" hangingPunct="1">
              <a:buFont typeface="Arial" panose="020B0604020202020204" pitchFamily="34" charset="0"/>
              <a:buChar char="•"/>
              <a:defRPr/>
            </a:pPr>
            <a:r>
              <a:rPr lang="en-US" sz="2200" dirty="0">
                <a:solidFill>
                  <a:schemeClr val="bg1"/>
                </a:solidFill>
                <a:latin typeface="+mn-lt"/>
              </a:rPr>
              <a:t>Court documents/records; </a:t>
            </a:r>
          </a:p>
          <a:p>
            <a:pPr marL="342900" indent="-342900" algn="just" eaLnBrk="1" hangingPunct="1">
              <a:buFont typeface="Arial" panose="020B0604020202020204" pitchFamily="34" charset="0"/>
              <a:buChar char="•"/>
              <a:defRPr/>
            </a:pPr>
            <a:r>
              <a:rPr lang="en-US" sz="2200" dirty="0">
                <a:solidFill>
                  <a:schemeClr val="bg1"/>
                </a:solidFill>
                <a:latin typeface="+mn-lt"/>
              </a:rPr>
              <a:t>Personal references/reputation in the community; </a:t>
            </a:r>
          </a:p>
          <a:p>
            <a:pPr marL="342900" indent="-342900" algn="just" eaLnBrk="1" hangingPunct="1">
              <a:buFont typeface="Arial" panose="020B0604020202020204" pitchFamily="34" charset="0"/>
              <a:buChar char="•"/>
              <a:defRPr/>
            </a:pPr>
            <a:r>
              <a:rPr lang="en-US" sz="2200" dirty="0">
                <a:solidFill>
                  <a:schemeClr val="bg1"/>
                </a:solidFill>
                <a:latin typeface="+mn-lt"/>
              </a:rPr>
              <a:t>Personal explanation from the applicant; </a:t>
            </a:r>
          </a:p>
          <a:p>
            <a:pPr marL="342900" indent="-342900" algn="just" eaLnBrk="1" hangingPunct="1">
              <a:buFont typeface="Arial" panose="020B0604020202020204" pitchFamily="34" charset="0"/>
              <a:buChar char="•"/>
              <a:defRPr/>
            </a:pPr>
            <a:r>
              <a:rPr lang="en-US" sz="2200" dirty="0">
                <a:solidFill>
                  <a:schemeClr val="bg1"/>
                </a:solidFill>
                <a:latin typeface="+mn-lt"/>
              </a:rPr>
              <a:t>Reputation with other sponsors (where applicable).</a:t>
            </a:r>
          </a:p>
        </p:txBody>
      </p:sp>
    </p:spTree>
    <p:extLst>
      <p:ext uri="{BB962C8B-B14F-4D97-AF65-F5344CB8AC3E}">
        <p14:creationId xmlns:p14="http://schemas.microsoft.com/office/powerpoint/2010/main" val="281042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n-lt"/>
              </a:rPr>
              <a:t>Host Families</a:t>
            </a:r>
          </a:p>
        </p:txBody>
      </p:sp>
    </p:spTree>
    <p:extLst>
      <p:ext uri="{BB962C8B-B14F-4D97-AF65-F5344CB8AC3E}">
        <p14:creationId xmlns:p14="http://schemas.microsoft.com/office/powerpoint/2010/main" val="26758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216519"/>
            <a:ext cx="8991600" cy="838200"/>
          </a:xfrm>
        </p:spPr>
        <p:txBody>
          <a:bodyPr>
            <a:noAutofit/>
          </a:bodyPr>
          <a:lstStyle/>
          <a:p>
            <a:pPr algn="ctr" eaLnBrk="1" hangingPunct="1"/>
            <a:r>
              <a:rPr lang="en-US" sz="3800" b="1" dirty="0">
                <a:solidFill>
                  <a:schemeClr val="bg1"/>
                </a:solidFill>
                <a:latin typeface="+mn-lt"/>
              </a:rPr>
              <a:t>Selection of the Host Family</a:t>
            </a:r>
          </a:p>
        </p:txBody>
      </p:sp>
      <p:sp>
        <p:nvSpPr>
          <p:cNvPr id="3075" name="Rectangle 3"/>
          <p:cNvSpPr>
            <a:spLocks noGrp="1" noChangeArrowheads="1"/>
          </p:cNvSpPr>
          <p:nvPr>
            <p:ph idx="1"/>
          </p:nvPr>
        </p:nvSpPr>
        <p:spPr>
          <a:xfrm>
            <a:off x="0" y="1054719"/>
            <a:ext cx="9144000" cy="5334000"/>
          </a:xfrm>
        </p:spPr>
        <p:txBody>
          <a:bodyPr>
            <a:normAutofit/>
          </a:bodyPr>
          <a:lstStyle/>
          <a:p>
            <a:pPr lvl="1">
              <a:lnSpc>
                <a:spcPct val="80000"/>
              </a:lnSpc>
              <a:buNone/>
            </a:pPr>
            <a:endParaRPr lang="en-US" sz="3100" dirty="0"/>
          </a:p>
          <a:p>
            <a:pPr marL="850392" lvl="1" indent="-457200">
              <a:lnSpc>
                <a:spcPct val="80000"/>
              </a:lnSpc>
              <a:buFont typeface="+mj-lt"/>
              <a:buAutoNum type="arabicPeriod"/>
            </a:pPr>
            <a:r>
              <a:rPr lang="en-US" dirty="0"/>
              <a:t>Family has submits the HF-1 (host family application).</a:t>
            </a:r>
          </a:p>
          <a:p>
            <a:pPr marL="850392" lvl="1" indent="-457200">
              <a:lnSpc>
                <a:spcPct val="80000"/>
              </a:lnSpc>
              <a:buFont typeface="+mj-lt"/>
              <a:buAutoNum type="arabicPeriod"/>
            </a:pPr>
            <a:r>
              <a:rPr lang="en-US" dirty="0"/>
              <a:t>Each adult family member is fully vetted by:</a:t>
            </a:r>
          </a:p>
          <a:p>
            <a:pPr lvl="2">
              <a:lnSpc>
                <a:spcPct val="80000"/>
              </a:lnSpc>
            </a:pPr>
            <a:r>
              <a:rPr lang="en-US" sz="2400" dirty="0"/>
              <a:t>Submitting a V-1 (volunteer application)</a:t>
            </a:r>
          </a:p>
          <a:p>
            <a:pPr lvl="2">
              <a:lnSpc>
                <a:spcPct val="80000"/>
              </a:lnSpc>
            </a:pPr>
            <a:r>
              <a:rPr lang="en-US" sz="2400" dirty="0"/>
              <a:t>Passing a criminal background check that includes a search of the DOJ National Sexual Offender Public Registry</a:t>
            </a:r>
          </a:p>
          <a:p>
            <a:pPr lvl="2">
              <a:lnSpc>
                <a:spcPct val="80000"/>
              </a:lnSpc>
            </a:pPr>
            <a:r>
              <a:rPr lang="en-US" sz="2400" dirty="0"/>
              <a:t>Submitting two references (HFV-1) </a:t>
            </a:r>
          </a:p>
          <a:p>
            <a:pPr marL="667512" lvl="2" indent="0">
              <a:lnSpc>
                <a:spcPct val="80000"/>
              </a:lnSpc>
              <a:buNone/>
            </a:pPr>
            <a:r>
              <a:rPr lang="en-US" sz="2400" dirty="0"/>
              <a:t>You must determine that under the Department of State guidelines, the  family and each of its members person is eligible to serve.</a:t>
            </a:r>
          </a:p>
          <a:p>
            <a:pPr marL="850392" lvl="1" indent="-457200">
              <a:lnSpc>
                <a:spcPct val="80000"/>
              </a:lnSpc>
              <a:buFont typeface="+mj-lt"/>
              <a:buAutoNum type="arabicPeriod"/>
            </a:pPr>
            <a:r>
              <a:rPr lang="en-US" dirty="0"/>
              <a:t>A Local Coordinator inspects the home, interviews all family members and receives or takes required photos of the home. (HF-2) The Local Coordinator must determine that the home and the family meets the Department of State criteria for serving as a host family.</a:t>
            </a:r>
          </a:p>
          <a:p>
            <a:pPr>
              <a:lnSpc>
                <a:spcPct val="80000"/>
              </a:lnSpc>
            </a:pPr>
            <a:endParaRPr lang="en-US" sz="2800" dirty="0"/>
          </a:p>
          <a:p>
            <a:pPr lvl="1">
              <a:lnSpc>
                <a:spcPct val="80000"/>
              </a:lnSpc>
              <a:buNone/>
            </a:pPr>
            <a:endParaRPr lang="en-US" sz="2000" dirty="0"/>
          </a:p>
        </p:txBody>
      </p:sp>
    </p:spTree>
    <p:extLst>
      <p:ext uri="{BB962C8B-B14F-4D97-AF65-F5344CB8AC3E}">
        <p14:creationId xmlns:p14="http://schemas.microsoft.com/office/powerpoint/2010/main" val="104277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fade">
                                      <p:cBhvr>
                                        <p:cTn id="7" dur="1000"/>
                                        <p:tgtEl>
                                          <p:spTgt spid="3075">
                                            <p:txEl>
                                              <p:pRg st="1" end="1"/>
                                            </p:txEl>
                                          </p:spTgt>
                                        </p:tgtEl>
                                      </p:cBhvr>
                                    </p:animEffect>
                                    <p:anim calcmode="lin" valueType="num">
                                      <p:cBhvr>
                                        <p:cTn id="8" dur="1000" fill="hold"/>
                                        <p:tgtEl>
                                          <p:spTgt spid="307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5">
                                            <p:txEl>
                                              <p:pRg st="2" end="2"/>
                                            </p:txEl>
                                          </p:spTgt>
                                        </p:tgtEl>
                                        <p:attrNameLst>
                                          <p:attrName>style.visibility</p:attrName>
                                        </p:attrNameLst>
                                      </p:cBhvr>
                                      <p:to>
                                        <p:strVal val="visible"/>
                                      </p:to>
                                    </p:set>
                                    <p:animEffect transition="in" filter="fade">
                                      <p:cBhvr>
                                        <p:cTn id="14" dur="1000"/>
                                        <p:tgtEl>
                                          <p:spTgt spid="3075">
                                            <p:txEl>
                                              <p:pRg st="2" end="2"/>
                                            </p:txEl>
                                          </p:spTgt>
                                        </p:tgtEl>
                                      </p:cBhvr>
                                    </p:animEffect>
                                    <p:anim calcmode="lin" valueType="num">
                                      <p:cBhvr>
                                        <p:cTn id="15" dur="10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0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5">
                                            <p:txEl>
                                              <p:pRg st="3" end="3"/>
                                            </p:txEl>
                                          </p:spTgt>
                                        </p:tgtEl>
                                        <p:attrNameLst>
                                          <p:attrName>style.visibility</p:attrName>
                                        </p:attrNameLst>
                                      </p:cBhvr>
                                      <p:to>
                                        <p:strVal val="visible"/>
                                      </p:to>
                                    </p:set>
                                    <p:animEffect transition="in" filter="fade">
                                      <p:cBhvr>
                                        <p:cTn id="21" dur="1000"/>
                                        <p:tgtEl>
                                          <p:spTgt spid="3075">
                                            <p:txEl>
                                              <p:pRg st="3" end="3"/>
                                            </p:txEl>
                                          </p:spTgt>
                                        </p:tgtEl>
                                      </p:cBhvr>
                                    </p:animEffect>
                                    <p:anim calcmode="lin" valueType="num">
                                      <p:cBhvr>
                                        <p:cTn id="22" dur="1000" fill="hold"/>
                                        <p:tgtEl>
                                          <p:spTgt spid="307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0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75">
                                            <p:txEl>
                                              <p:pRg st="4" end="4"/>
                                            </p:txEl>
                                          </p:spTgt>
                                        </p:tgtEl>
                                        <p:attrNameLst>
                                          <p:attrName>style.visibility</p:attrName>
                                        </p:attrNameLst>
                                      </p:cBhvr>
                                      <p:to>
                                        <p:strVal val="visible"/>
                                      </p:to>
                                    </p:set>
                                    <p:animEffect transition="in" filter="fade">
                                      <p:cBhvr>
                                        <p:cTn id="28" dur="1000"/>
                                        <p:tgtEl>
                                          <p:spTgt spid="3075">
                                            <p:txEl>
                                              <p:pRg st="4" end="4"/>
                                            </p:txEl>
                                          </p:spTgt>
                                        </p:tgtEl>
                                      </p:cBhvr>
                                    </p:animEffect>
                                    <p:anim calcmode="lin" valueType="num">
                                      <p:cBhvr>
                                        <p:cTn id="29" dur="1000" fill="hold"/>
                                        <p:tgtEl>
                                          <p:spTgt spid="307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0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xEl>
                                              <p:pRg st="5" end="5"/>
                                            </p:txEl>
                                          </p:spTgt>
                                        </p:tgtEl>
                                        <p:attrNameLst>
                                          <p:attrName>style.visibility</p:attrName>
                                        </p:attrNameLst>
                                      </p:cBhvr>
                                      <p:to>
                                        <p:strVal val="visible"/>
                                      </p:to>
                                    </p:set>
                                    <p:animEffect transition="in" filter="fade">
                                      <p:cBhvr>
                                        <p:cTn id="35" dur="1000"/>
                                        <p:tgtEl>
                                          <p:spTgt spid="3075">
                                            <p:txEl>
                                              <p:pRg st="5" end="5"/>
                                            </p:txEl>
                                          </p:spTgt>
                                        </p:tgtEl>
                                      </p:cBhvr>
                                    </p:animEffect>
                                    <p:anim calcmode="lin" valueType="num">
                                      <p:cBhvr>
                                        <p:cTn id="36" dur="1000" fill="hold"/>
                                        <p:tgtEl>
                                          <p:spTgt spid="307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07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075">
                                            <p:txEl>
                                              <p:pRg st="6" end="6"/>
                                            </p:txEl>
                                          </p:spTgt>
                                        </p:tgtEl>
                                        <p:attrNameLst>
                                          <p:attrName>style.visibility</p:attrName>
                                        </p:attrNameLst>
                                      </p:cBhvr>
                                      <p:to>
                                        <p:strVal val="visible"/>
                                      </p:to>
                                    </p:set>
                                    <p:animEffect transition="in" filter="fade">
                                      <p:cBhvr>
                                        <p:cTn id="42" dur="1000"/>
                                        <p:tgtEl>
                                          <p:spTgt spid="3075">
                                            <p:txEl>
                                              <p:pRg st="6" end="6"/>
                                            </p:txEl>
                                          </p:spTgt>
                                        </p:tgtEl>
                                      </p:cBhvr>
                                    </p:animEffect>
                                    <p:anim calcmode="lin" valueType="num">
                                      <p:cBhvr>
                                        <p:cTn id="43" dur="1000" fill="hold"/>
                                        <p:tgtEl>
                                          <p:spTgt spid="307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07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075">
                                            <p:txEl>
                                              <p:pRg st="7" end="7"/>
                                            </p:txEl>
                                          </p:spTgt>
                                        </p:tgtEl>
                                        <p:attrNameLst>
                                          <p:attrName>style.visibility</p:attrName>
                                        </p:attrNameLst>
                                      </p:cBhvr>
                                      <p:to>
                                        <p:strVal val="visible"/>
                                      </p:to>
                                    </p:set>
                                    <p:animEffect transition="in" filter="fade">
                                      <p:cBhvr>
                                        <p:cTn id="49" dur="1000"/>
                                        <p:tgtEl>
                                          <p:spTgt spid="3075">
                                            <p:txEl>
                                              <p:pRg st="7" end="7"/>
                                            </p:txEl>
                                          </p:spTgt>
                                        </p:tgtEl>
                                      </p:cBhvr>
                                    </p:animEffect>
                                    <p:anim calcmode="lin" valueType="num">
                                      <p:cBhvr>
                                        <p:cTn id="50" dur="1000" fill="hold"/>
                                        <p:tgtEl>
                                          <p:spTgt spid="3075">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07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914400"/>
          </a:xfrm>
        </p:spPr>
        <p:txBody>
          <a:bodyPr/>
          <a:lstStyle/>
          <a:p>
            <a:pPr eaLnBrk="1" hangingPunct="1"/>
            <a:r>
              <a:rPr lang="en-US" sz="4000" b="1" dirty="0">
                <a:solidFill>
                  <a:schemeClr val="bg1"/>
                </a:solidFill>
                <a:latin typeface="+mn-lt"/>
              </a:rPr>
              <a:t>Host Family Access to Application</a:t>
            </a:r>
          </a:p>
        </p:txBody>
      </p:sp>
      <p:sp>
        <p:nvSpPr>
          <p:cNvPr id="10243" name="Rectangle 3"/>
          <p:cNvSpPr>
            <a:spLocks noGrp="1" noChangeArrowheads="1"/>
          </p:cNvSpPr>
          <p:nvPr>
            <p:ph idx="1"/>
          </p:nvPr>
        </p:nvSpPr>
        <p:spPr>
          <a:xfrm>
            <a:off x="457200" y="990600"/>
            <a:ext cx="8229600" cy="6019800"/>
          </a:xfrm>
        </p:spPr>
        <p:txBody>
          <a:bodyPr>
            <a:normAutofit/>
          </a:bodyPr>
          <a:lstStyle/>
          <a:p>
            <a:pPr eaLnBrk="1" hangingPunct="1">
              <a:lnSpc>
                <a:spcPct val="80000"/>
              </a:lnSpc>
            </a:pPr>
            <a:r>
              <a:rPr lang="en-US" sz="2400" dirty="0"/>
              <a:t>Provide the selected host family with a copy of the entire student application</a:t>
            </a:r>
            <a:br>
              <a:rPr lang="en-US" sz="2400" dirty="0"/>
            </a:br>
            <a:endParaRPr lang="en-US" sz="2400" dirty="0"/>
          </a:p>
          <a:p>
            <a:pPr eaLnBrk="1" hangingPunct="1">
              <a:lnSpc>
                <a:spcPct val="80000"/>
              </a:lnSpc>
            </a:pPr>
            <a:r>
              <a:rPr lang="en-US" sz="2400" i="1" dirty="0"/>
              <a:t>The host family may </a:t>
            </a:r>
            <a:r>
              <a:rPr lang="en-US" sz="2400" b="1" i="1" dirty="0"/>
              <a:t>not </a:t>
            </a:r>
            <a:r>
              <a:rPr lang="en-US" sz="2400" i="1" dirty="0"/>
              <a:t>view the complete application until it has been fully vetted and selected as a host family.  You can provide general information about the student that does not include any identifying data such as name, city, school etc.  This is a DOS rule and is for the safety of the student. </a:t>
            </a:r>
            <a:br>
              <a:rPr lang="en-US" sz="2400" i="1" dirty="0"/>
            </a:br>
            <a:endParaRPr lang="en-US" sz="2400" i="1" dirty="0"/>
          </a:p>
        </p:txBody>
      </p:sp>
    </p:spTree>
    <p:extLst>
      <p:ext uri="{BB962C8B-B14F-4D97-AF65-F5344CB8AC3E}">
        <p14:creationId xmlns:p14="http://schemas.microsoft.com/office/powerpoint/2010/main" val="181315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43">
                                            <p:txEl>
                                              <p:pRg st="1" end="1"/>
                                            </p:txEl>
                                          </p:spTgt>
                                        </p:tgtEl>
                                        <p:attrNameLst>
                                          <p:attrName>style.visibility</p:attrName>
                                        </p:attrNameLst>
                                      </p:cBhvr>
                                      <p:to>
                                        <p:strVal val="visible"/>
                                      </p:to>
                                    </p:set>
                                    <p:animEffect transition="in" filter="fade">
                                      <p:cBhvr>
                                        <p:cTn id="14" dur="1000"/>
                                        <p:tgtEl>
                                          <p:spTgt spid="10243">
                                            <p:txEl>
                                              <p:pRg st="1" end="1"/>
                                            </p:txEl>
                                          </p:spTgt>
                                        </p:tgtEl>
                                      </p:cBhvr>
                                    </p:animEffect>
                                    <p:anim calcmode="lin" valueType="num">
                                      <p:cBhvr>
                                        <p:cTn id="15"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24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18585"/>
            <a:ext cx="8229600" cy="838200"/>
          </a:xfrm>
        </p:spPr>
        <p:txBody>
          <a:bodyPr>
            <a:noAutofit/>
          </a:bodyPr>
          <a:lstStyle/>
          <a:p>
            <a:pPr algn="ctr" eaLnBrk="1" hangingPunct="1"/>
            <a:r>
              <a:rPr lang="en-US" sz="4000" b="1" dirty="0">
                <a:solidFill>
                  <a:schemeClr val="bg1"/>
                </a:solidFill>
                <a:latin typeface="+mn-lt"/>
              </a:rPr>
              <a:t>Host Family Requirements </a:t>
            </a:r>
          </a:p>
        </p:txBody>
      </p:sp>
      <p:sp>
        <p:nvSpPr>
          <p:cNvPr id="11267" name="Rectangle 3"/>
          <p:cNvSpPr>
            <a:spLocks noGrp="1" noChangeArrowheads="1"/>
          </p:cNvSpPr>
          <p:nvPr>
            <p:ph idx="1"/>
          </p:nvPr>
        </p:nvSpPr>
        <p:spPr>
          <a:xfrm>
            <a:off x="152400" y="864219"/>
            <a:ext cx="8991600" cy="4678363"/>
          </a:xfrm>
        </p:spPr>
        <p:txBody>
          <a:bodyPr>
            <a:noAutofit/>
          </a:bodyPr>
          <a:lstStyle/>
          <a:p>
            <a:pPr eaLnBrk="1" hangingPunct="1">
              <a:lnSpc>
                <a:spcPct val="80000"/>
              </a:lnSpc>
            </a:pPr>
            <a:r>
              <a:rPr lang="en-US" sz="2000" dirty="0"/>
              <a:t>Must be capable of providing a comfortable and nurturing environment and home must be clean and sanitary.</a:t>
            </a:r>
          </a:p>
          <a:p>
            <a:pPr eaLnBrk="1" hangingPunct="1">
              <a:lnSpc>
                <a:spcPct val="80000"/>
              </a:lnSpc>
            </a:pPr>
            <a:endParaRPr lang="en-US" sz="2000" dirty="0"/>
          </a:p>
          <a:p>
            <a:pPr eaLnBrk="1" hangingPunct="1">
              <a:lnSpc>
                <a:spcPct val="80000"/>
              </a:lnSpc>
            </a:pPr>
            <a:r>
              <a:rPr lang="en-US" sz="2000" dirty="0"/>
              <a:t>Must have adequate financial resources to host and is not receiving needs-based subsidies government subsidies for food or housing.</a:t>
            </a:r>
          </a:p>
          <a:p>
            <a:pPr eaLnBrk="1" hangingPunct="1">
              <a:lnSpc>
                <a:spcPct val="80000"/>
              </a:lnSpc>
            </a:pPr>
            <a:endParaRPr lang="en-US" sz="2000" dirty="0"/>
          </a:p>
          <a:p>
            <a:pPr eaLnBrk="1" hangingPunct="1">
              <a:lnSpc>
                <a:spcPct val="80000"/>
              </a:lnSpc>
            </a:pPr>
            <a:r>
              <a:rPr lang="en-US" sz="2000" dirty="0"/>
              <a:t>May not receive money or other financial incentives to host a student </a:t>
            </a:r>
            <a:br>
              <a:rPr lang="en-US" sz="2000" dirty="0"/>
            </a:br>
            <a:endParaRPr lang="en-US" sz="2000" dirty="0"/>
          </a:p>
          <a:p>
            <a:pPr eaLnBrk="1" hangingPunct="1">
              <a:lnSpc>
                <a:spcPct val="80000"/>
              </a:lnSpc>
            </a:pPr>
            <a:r>
              <a:rPr lang="en-US" sz="2000" dirty="0"/>
              <a:t>Must provide exchange student with reasonable access to natural parents and family by telephone and email </a:t>
            </a:r>
            <a:br>
              <a:rPr lang="en-US" sz="2000" dirty="0"/>
            </a:br>
            <a:endParaRPr lang="en-US" sz="2000" dirty="0"/>
          </a:p>
          <a:p>
            <a:pPr eaLnBrk="1" hangingPunct="1">
              <a:lnSpc>
                <a:spcPct val="80000"/>
              </a:lnSpc>
            </a:pPr>
            <a:r>
              <a:rPr lang="en-US" sz="2000" dirty="0"/>
              <a:t>May not remove government issued documents (i.e. passports, Visas, DS-2019) from student’s possession </a:t>
            </a:r>
            <a:br>
              <a:rPr lang="en-US" sz="2000" dirty="0"/>
            </a:br>
            <a:endParaRPr lang="en-US" sz="2000" dirty="0"/>
          </a:p>
          <a:p>
            <a:pPr eaLnBrk="1" hangingPunct="1">
              <a:lnSpc>
                <a:spcPct val="80000"/>
              </a:lnSpc>
            </a:pPr>
            <a:r>
              <a:rPr lang="en-US" sz="2000" dirty="0"/>
              <a:t>May not act as Host Family and Local Coordinator for the same student</a:t>
            </a:r>
            <a:br>
              <a:rPr lang="en-US" sz="2000" dirty="0"/>
            </a:br>
            <a:endParaRPr lang="en-US" sz="2000" dirty="0"/>
          </a:p>
          <a:p>
            <a:pPr eaLnBrk="1" hangingPunct="1">
              <a:lnSpc>
                <a:spcPct val="80000"/>
              </a:lnSpc>
            </a:pPr>
            <a:r>
              <a:rPr lang="en-US" sz="2000" dirty="0"/>
              <a:t>May not act as a Host Family for one program and a Local Coordinator for another program</a:t>
            </a:r>
            <a:br>
              <a:rPr lang="en-US" sz="2000" dirty="0"/>
            </a:br>
            <a:endParaRPr lang="en-US" sz="2000" dirty="0"/>
          </a:p>
          <a:p>
            <a:pPr eaLnBrk="1" hangingPunct="1">
              <a:lnSpc>
                <a:spcPct val="80000"/>
              </a:lnSpc>
            </a:pPr>
            <a:r>
              <a:rPr lang="en-US" sz="2000" dirty="0"/>
              <a:t>May not be related to the student. </a:t>
            </a:r>
            <a:br>
              <a:rPr lang="en-US" sz="2000" dirty="0"/>
            </a:br>
            <a:endParaRPr lang="en-US" sz="2000" dirty="0"/>
          </a:p>
        </p:txBody>
      </p:sp>
    </p:spTree>
    <p:extLst>
      <p:ext uri="{BB962C8B-B14F-4D97-AF65-F5344CB8AC3E}">
        <p14:creationId xmlns:p14="http://schemas.microsoft.com/office/powerpoint/2010/main" val="324854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1000"/>
                                        <p:tgtEl>
                                          <p:spTgt spid="11267">
                                            <p:txEl>
                                              <p:pRg st="0" end="0"/>
                                            </p:txEl>
                                          </p:spTgt>
                                        </p:tgtEl>
                                      </p:cBhvr>
                                    </p:animEffect>
                                    <p:anim calcmode="lin" valueType="num">
                                      <p:cBhvr>
                                        <p:cTn id="8"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267">
                                            <p:txEl>
                                              <p:pRg st="2" end="2"/>
                                            </p:txEl>
                                          </p:spTgt>
                                        </p:tgtEl>
                                        <p:attrNameLst>
                                          <p:attrName>style.visibility</p:attrName>
                                        </p:attrNameLst>
                                      </p:cBhvr>
                                      <p:to>
                                        <p:strVal val="visible"/>
                                      </p:to>
                                    </p:set>
                                    <p:animEffect transition="in" filter="fade">
                                      <p:cBhvr>
                                        <p:cTn id="14" dur="1000"/>
                                        <p:tgtEl>
                                          <p:spTgt spid="11267">
                                            <p:txEl>
                                              <p:pRg st="2" end="2"/>
                                            </p:txEl>
                                          </p:spTgt>
                                        </p:tgtEl>
                                      </p:cBhvr>
                                    </p:animEffect>
                                    <p:anim calcmode="lin" valueType="num">
                                      <p:cBhvr>
                                        <p:cTn id="15"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2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267">
                                            <p:txEl>
                                              <p:pRg st="4" end="4"/>
                                            </p:txEl>
                                          </p:spTgt>
                                        </p:tgtEl>
                                        <p:attrNameLst>
                                          <p:attrName>style.visibility</p:attrName>
                                        </p:attrNameLst>
                                      </p:cBhvr>
                                      <p:to>
                                        <p:strVal val="visible"/>
                                      </p:to>
                                    </p:set>
                                    <p:animEffect transition="in" filter="fade">
                                      <p:cBhvr>
                                        <p:cTn id="21" dur="1000"/>
                                        <p:tgtEl>
                                          <p:spTgt spid="11267">
                                            <p:txEl>
                                              <p:pRg st="4" end="4"/>
                                            </p:txEl>
                                          </p:spTgt>
                                        </p:tgtEl>
                                      </p:cBhvr>
                                    </p:animEffect>
                                    <p:anim calcmode="lin" valueType="num">
                                      <p:cBhvr>
                                        <p:cTn id="22"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126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267">
                                            <p:txEl>
                                              <p:pRg st="5" end="5"/>
                                            </p:txEl>
                                          </p:spTgt>
                                        </p:tgtEl>
                                        <p:attrNameLst>
                                          <p:attrName>style.visibility</p:attrName>
                                        </p:attrNameLst>
                                      </p:cBhvr>
                                      <p:to>
                                        <p:strVal val="visible"/>
                                      </p:to>
                                    </p:set>
                                    <p:animEffect transition="in" filter="fade">
                                      <p:cBhvr>
                                        <p:cTn id="28" dur="1000"/>
                                        <p:tgtEl>
                                          <p:spTgt spid="11267">
                                            <p:txEl>
                                              <p:pRg st="5" end="5"/>
                                            </p:txEl>
                                          </p:spTgt>
                                        </p:tgtEl>
                                      </p:cBhvr>
                                    </p:animEffect>
                                    <p:anim calcmode="lin" valueType="num">
                                      <p:cBhvr>
                                        <p:cTn id="29" dur="10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126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267">
                                            <p:txEl>
                                              <p:pRg st="6" end="6"/>
                                            </p:txEl>
                                          </p:spTgt>
                                        </p:tgtEl>
                                        <p:attrNameLst>
                                          <p:attrName>style.visibility</p:attrName>
                                        </p:attrNameLst>
                                      </p:cBhvr>
                                      <p:to>
                                        <p:strVal val="visible"/>
                                      </p:to>
                                    </p:set>
                                    <p:animEffect transition="in" filter="fade">
                                      <p:cBhvr>
                                        <p:cTn id="35" dur="1000"/>
                                        <p:tgtEl>
                                          <p:spTgt spid="11267">
                                            <p:txEl>
                                              <p:pRg st="6" end="6"/>
                                            </p:txEl>
                                          </p:spTgt>
                                        </p:tgtEl>
                                      </p:cBhvr>
                                    </p:animEffect>
                                    <p:anim calcmode="lin" valueType="num">
                                      <p:cBhvr>
                                        <p:cTn id="36" dur="10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1126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267">
                                            <p:txEl>
                                              <p:pRg st="7" end="7"/>
                                            </p:txEl>
                                          </p:spTgt>
                                        </p:tgtEl>
                                        <p:attrNameLst>
                                          <p:attrName>style.visibility</p:attrName>
                                        </p:attrNameLst>
                                      </p:cBhvr>
                                      <p:to>
                                        <p:strVal val="visible"/>
                                      </p:to>
                                    </p:set>
                                    <p:animEffect transition="in" filter="fade">
                                      <p:cBhvr>
                                        <p:cTn id="42" dur="1000"/>
                                        <p:tgtEl>
                                          <p:spTgt spid="11267">
                                            <p:txEl>
                                              <p:pRg st="7" end="7"/>
                                            </p:txEl>
                                          </p:spTgt>
                                        </p:tgtEl>
                                      </p:cBhvr>
                                    </p:animEffect>
                                    <p:anim calcmode="lin" valueType="num">
                                      <p:cBhvr>
                                        <p:cTn id="43" dur="10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1126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267">
                                            <p:txEl>
                                              <p:pRg st="8" end="8"/>
                                            </p:txEl>
                                          </p:spTgt>
                                        </p:tgtEl>
                                        <p:attrNameLst>
                                          <p:attrName>style.visibility</p:attrName>
                                        </p:attrNameLst>
                                      </p:cBhvr>
                                      <p:to>
                                        <p:strVal val="visible"/>
                                      </p:to>
                                    </p:set>
                                    <p:animEffect transition="in" filter="fade">
                                      <p:cBhvr>
                                        <p:cTn id="49" dur="1000"/>
                                        <p:tgtEl>
                                          <p:spTgt spid="11267">
                                            <p:txEl>
                                              <p:pRg st="8" end="8"/>
                                            </p:txEl>
                                          </p:spTgt>
                                        </p:tgtEl>
                                      </p:cBhvr>
                                    </p:animEffect>
                                    <p:anim calcmode="lin" valueType="num">
                                      <p:cBhvr>
                                        <p:cTn id="50" dur="1000" fill="hold"/>
                                        <p:tgtEl>
                                          <p:spTgt spid="11267">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1126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267">
                                            <p:txEl>
                                              <p:pRg st="9" end="9"/>
                                            </p:txEl>
                                          </p:spTgt>
                                        </p:tgtEl>
                                        <p:attrNameLst>
                                          <p:attrName>style.visibility</p:attrName>
                                        </p:attrNameLst>
                                      </p:cBhvr>
                                      <p:to>
                                        <p:strVal val="visible"/>
                                      </p:to>
                                    </p:set>
                                    <p:animEffect transition="in" filter="fade">
                                      <p:cBhvr>
                                        <p:cTn id="56" dur="1000"/>
                                        <p:tgtEl>
                                          <p:spTgt spid="11267">
                                            <p:txEl>
                                              <p:pRg st="9" end="9"/>
                                            </p:txEl>
                                          </p:spTgt>
                                        </p:tgtEl>
                                      </p:cBhvr>
                                    </p:animEffect>
                                    <p:anim calcmode="lin" valueType="num">
                                      <p:cBhvr>
                                        <p:cTn id="57" dur="1000" fill="hold"/>
                                        <p:tgtEl>
                                          <p:spTgt spid="11267">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112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mn-lt"/>
              </a:rPr>
              <a:t>What we will cover</a:t>
            </a:r>
          </a:p>
        </p:txBody>
      </p:sp>
      <p:sp>
        <p:nvSpPr>
          <p:cNvPr id="3" name="Content Placeholder 2"/>
          <p:cNvSpPr>
            <a:spLocks noGrp="1"/>
          </p:cNvSpPr>
          <p:nvPr>
            <p:ph idx="1"/>
          </p:nvPr>
        </p:nvSpPr>
        <p:spPr/>
        <p:txBody>
          <a:bodyPr>
            <a:normAutofit fontScale="77500" lnSpcReduction="20000"/>
          </a:bodyPr>
          <a:lstStyle/>
          <a:p>
            <a:r>
              <a:rPr lang="en-US" sz="2800" dirty="0"/>
              <a:t>Protecting confidential information.</a:t>
            </a:r>
          </a:p>
          <a:p>
            <a:endParaRPr lang="en-US" sz="2800" dirty="0"/>
          </a:p>
          <a:p>
            <a:r>
              <a:rPr lang="en-US" sz="2800" dirty="0"/>
              <a:t>State Department regulations – What are they and how do they impact Rotary Youth Exchange and the Youth Exchange Officer</a:t>
            </a:r>
          </a:p>
          <a:p>
            <a:endParaRPr lang="en-US" sz="2800" dirty="0"/>
          </a:p>
          <a:p>
            <a:r>
              <a:rPr lang="en-US" sz="2800" dirty="0"/>
              <a:t>The DS-2019—The form the inbound student needs to apply for a visa </a:t>
            </a:r>
          </a:p>
          <a:p>
            <a:endParaRPr lang="en-US" sz="2800" dirty="0"/>
          </a:p>
          <a:p>
            <a:r>
              <a:rPr lang="en-US" sz="2800" dirty="0"/>
              <a:t>Outbound Visas</a:t>
            </a:r>
          </a:p>
          <a:p>
            <a:endParaRPr lang="en-US" sz="2800" dirty="0"/>
          </a:p>
          <a:p>
            <a:r>
              <a:rPr lang="en-US" sz="2800" dirty="0"/>
              <a:t>RYE Budget</a:t>
            </a:r>
          </a:p>
          <a:p>
            <a:pPr>
              <a:buNone/>
            </a:pPr>
            <a:endParaRPr lang="en-US" dirty="0"/>
          </a:p>
          <a:p>
            <a:pPr>
              <a:buNone/>
            </a:pPr>
            <a:r>
              <a:rPr lang="en-US"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28600"/>
            <a:ext cx="8229600" cy="838200"/>
          </a:xfrm>
        </p:spPr>
        <p:txBody>
          <a:bodyPr>
            <a:normAutofit/>
          </a:bodyPr>
          <a:lstStyle/>
          <a:p>
            <a:pPr eaLnBrk="1" hangingPunct="1"/>
            <a:r>
              <a:rPr lang="en-US" sz="4000" b="1" dirty="0">
                <a:solidFill>
                  <a:schemeClr val="bg1"/>
                </a:solidFill>
                <a:latin typeface="+mn-lt"/>
              </a:rPr>
              <a:t>Host Family Requirements (cont.)</a:t>
            </a:r>
          </a:p>
        </p:txBody>
      </p:sp>
      <p:sp>
        <p:nvSpPr>
          <p:cNvPr id="12291" name="Rectangle 3"/>
          <p:cNvSpPr>
            <a:spLocks noGrp="1" noChangeArrowheads="1"/>
          </p:cNvSpPr>
          <p:nvPr>
            <p:ph idx="1"/>
          </p:nvPr>
        </p:nvSpPr>
        <p:spPr>
          <a:xfrm>
            <a:off x="457200" y="1219200"/>
            <a:ext cx="8229600" cy="2743200"/>
          </a:xfrm>
        </p:spPr>
        <p:txBody>
          <a:bodyPr/>
          <a:lstStyle/>
          <a:p>
            <a:pPr>
              <a:lnSpc>
                <a:spcPct val="80000"/>
              </a:lnSpc>
            </a:pPr>
            <a:r>
              <a:rPr lang="en-US" sz="2000" dirty="0"/>
              <a:t>Student’s bedroom must contain a separate bed for the student that is neither convertible nor inflatable. </a:t>
            </a:r>
          </a:p>
          <a:p>
            <a:pPr>
              <a:lnSpc>
                <a:spcPct val="80000"/>
              </a:lnSpc>
            </a:pPr>
            <a:endParaRPr lang="en-US" sz="2000" dirty="0"/>
          </a:p>
          <a:p>
            <a:pPr>
              <a:lnSpc>
                <a:spcPct val="80000"/>
              </a:lnSpc>
            </a:pPr>
            <a:r>
              <a:rPr lang="en-US" sz="2000" dirty="0"/>
              <a:t>Student must have adequate storage space for clothes and personal belongings and reasonable access to bathroom facilities, study space, if not otherwise available in the house and reasonable and unimpeded access to the outside of the house</a:t>
            </a:r>
            <a:br>
              <a:rPr lang="en-US" sz="2000" dirty="0"/>
            </a:br>
            <a:endParaRPr lang="en-US" sz="2000" dirty="0"/>
          </a:p>
          <a:p>
            <a:pPr eaLnBrk="1" hangingPunct="1">
              <a:lnSpc>
                <a:spcPct val="80000"/>
              </a:lnSpc>
            </a:pPr>
            <a:r>
              <a:rPr lang="en-US" sz="2000" dirty="0"/>
              <a:t>Student may share a bedroom, but with no more than one other individual of the same sex</a:t>
            </a:r>
          </a:p>
          <a:p>
            <a:pPr eaLnBrk="1" hangingPunct="1">
              <a:lnSpc>
                <a:spcPct val="80000"/>
              </a:lnSpc>
            </a:pPr>
            <a:endParaRPr lang="en-US" sz="2000" dirty="0"/>
          </a:p>
        </p:txBody>
      </p:sp>
      <p:pic>
        <p:nvPicPr>
          <p:cNvPr id="12292" name="Picture 4" descr="newpice5ab68e6e4dabcf78101ad0c20acead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3733800"/>
            <a:ext cx="1955800" cy="2945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5800" y="4114800"/>
            <a:ext cx="6096000" cy="1815882"/>
          </a:xfrm>
          <a:prstGeom prst="rect">
            <a:avLst/>
          </a:prstGeom>
          <a:noFill/>
        </p:spPr>
        <p:txBody>
          <a:bodyPr wrap="square" rtlCol="0">
            <a:spAutoFit/>
          </a:bodyPr>
          <a:lstStyle/>
          <a:p>
            <a:pPr>
              <a:lnSpc>
                <a:spcPct val="80000"/>
              </a:lnSpc>
            </a:pPr>
            <a:r>
              <a:rPr lang="en-US" sz="2000" dirty="0">
                <a:latin typeface="+mn-lt"/>
              </a:rPr>
              <a:t>*  If potential host family is a single adult without a child in the home, then:</a:t>
            </a:r>
          </a:p>
          <a:p>
            <a:pPr marL="742950" lvl="1" indent="-285750">
              <a:lnSpc>
                <a:spcPct val="80000"/>
              </a:lnSpc>
              <a:buFont typeface="Arial" charset="0"/>
              <a:buChar char="•"/>
            </a:pPr>
            <a:r>
              <a:rPr lang="en-US" sz="2000" dirty="0">
                <a:latin typeface="+mn-lt"/>
              </a:rPr>
              <a:t>Application must be reviewed by a person other than person who recruited and selected the applicant.</a:t>
            </a:r>
          </a:p>
          <a:p>
            <a:pPr marL="742950" lvl="1" indent="-285750">
              <a:lnSpc>
                <a:spcPct val="80000"/>
              </a:lnSpc>
              <a:buFont typeface="Arial" charset="0"/>
              <a:buChar char="•"/>
            </a:pPr>
            <a:r>
              <a:rPr lang="en-US" sz="2000" dirty="0">
                <a:latin typeface="+mn-lt"/>
              </a:rPr>
              <a:t>Obtain written agreement from student and natural parents for placement</a:t>
            </a:r>
          </a:p>
        </p:txBody>
      </p:sp>
    </p:spTree>
    <p:extLst>
      <p:ext uri="{BB962C8B-B14F-4D97-AF65-F5344CB8AC3E}">
        <p14:creationId xmlns:p14="http://schemas.microsoft.com/office/powerpoint/2010/main" val="361205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1000"/>
                                        <p:tgtEl>
                                          <p:spTgt spid="12291">
                                            <p:txEl>
                                              <p:pRg st="0" end="0"/>
                                            </p:txEl>
                                          </p:spTgt>
                                        </p:tgtEl>
                                      </p:cBhvr>
                                    </p:animEffect>
                                    <p:anim calcmode="lin" valueType="num">
                                      <p:cBhvr>
                                        <p:cTn id="8"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2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291">
                                            <p:txEl>
                                              <p:pRg st="2" end="2"/>
                                            </p:txEl>
                                          </p:spTgt>
                                        </p:tgtEl>
                                        <p:attrNameLst>
                                          <p:attrName>style.visibility</p:attrName>
                                        </p:attrNameLst>
                                      </p:cBhvr>
                                      <p:to>
                                        <p:strVal val="visible"/>
                                      </p:to>
                                    </p:set>
                                    <p:animEffect transition="in" filter="fade">
                                      <p:cBhvr>
                                        <p:cTn id="14" dur="1000"/>
                                        <p:tgtEl>
                                          <p:spTgt spid="12291">
                                            <p:txEl>
                                              <p:pRg st="2" end="2"/>
                                            </p:txEl>
                                          </p:spTgt>
                                        </p:tgtEl>
                                      </p:cBhvr>
                                    </p:animEffect>
                                    <p:anim calcmode="lin" valueType="num">
                                      <p:cBhvr>
                                        <p:cTn id="15" dur="10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2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291">
                                            <p:txEl>
                                              <p:pRg st="3" end="3"/>
                                            </p:txEl>
                                          </p:spTgt>
                                        </p:tgtEl>
                                        <p:attrNameLst>
                                          <p:attrName>style.visibility</p:attrName>
                                        </p:attrNameLst>
                                      </p:cBhvr>
                                      <p:to>
                                        <p:strVal val="visible"/>
                                      </p:to>
                                    </p:set>
                                    <p:animEffect transition="in" filter="fade">
                                      <p:cBhvr>
                                        <p:cTn id="21" dur="1000"/>
                                        <p:tgtEl>
                                          <p:spTgt spid="12291">
                                            <p:txEl>
                                              <p:pRg st="3" end="3"/>
                                            </p:txEl>
                                          </p:spTgt>
                                        </p:tgtEl>
                                      </p:cBhvr>
                                    </p:animEffect>
                                    <p:anim calcmode="lin" valueType="num">
                                      <p:cBhvr>
                                        <p:cTn id="22" dur="10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229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a:solidFill>
                  <a:schemeClr val="bg1"/>
                </a:solidFill>
                <a:latin typeface="+mn-lt"/>
              </a:rPr>
              <a:t>Host Family Orientation (HF-4)</a:t>
            </a:r>
          </a:p>
        </p:txBody>
      </p:sp>
      <p:sp>
        <p:nvSpPr>
          <p:cNvPr id="3" name="Content Placeholder 2"/>
          <p:cNvSpPr>
            <a:spLocks noGrp="1"/>
          </p:cNvSpPr>
          <p:nvPr>
            <p:ph idx="1"/>
          </p:nvPr>
        </p:nvSpPr>
        <p:spPr>
          <a:xfrm>
            <a:off x="152400" y="1935480"/>
            <a:ext cx="8839200" cy="4389120"/>
          </a:xfrm>
        </p:spPr>
        <p:txBody>
          <a:bodyPr>
            <a:normAutofit/>
          </a:bodyPr>
          <a:lstStyle/>
          <a:p>
            <a:pPr lvl="1">
              <a:lnSpc>
                <a:spcPct val="80000"/>
              </a:lnSpc>
            </a:pPr>
            <a:r>
              <a:rPr lang="en-US" sz="2800" dirty="0"/>
              <a:t>NAYEN Host Family Training Module is very helpful</a:t>
            </a:r>
          </a:p>
          <a:p>
            <a:pPr lvl="1">
              <a:lnSpc>
                <a:spcPct val="80000"/>
              </a:lnSpc>
            </a:pPr>
            <a:r>
              <a:rPr lang="en-US" sz="2800" dirty="0"/>
              <a:t>Supplement module with personal visit in which you provide District specific information and answer questions.</a:t>
            </a:r>
          </a:p>
          <a:p>
            <a:pPr lvl="1">
              <a:lnSpc>
                <a:spcPct val="80000"/>
              </a:lnSpc>
            </a:pPr>
            <a:r>
              <a:rPr lang="en-US" sz="2800" dirty="0"/>
              <a:t>May not occur until after you have accepted the family as a host family and conducted the interview and home inspection (HF-2). </a:t>
            </a:r>
          </a:p>
          <a:p>
            <a:pPr lvl="1">
              <a:lnSpc>
                <a:spcPct val="80000"/>
              </a:lnSpc>
            </a:pPr>
            <a:r>
              <a:rPr lang="en-US" sz="2800" dirty="0"/>
              <a:t>Give the Host Family the DOS regulations (HF-6) and letter from DOS (HF-7)</a:t>
            </a:r>
          </a:p>
          <a:p>
            <a:pPr lvl="1">
              <a:lnSpc>
                <a:spcPct val="80000"/>
              </a:lnSpc>
            </a:pPr>
            <a:r>
              <a:rPr lang="en-US" sz="2800" dirty="0"/>
              <a:t>Complete the Host Family Orientation Form (HF-4)</a:t>
            </a:r>
          </a:p>
          <a:p>
            <a:pPr lvl="1">
              <a:lnSpc>
                <a:spcPct val="80000"/>
              </a:lnSpc>
            </a:pPr>
            <a:r>
              <a:rPr lang="en-US" sz="2800" dirty="0"/>
              <a:t>Submit Host Family certification documents (HF-5)</a:t>
            </a:r>
          </a:p>
          <a:p>
            <a:endParaRPr lang="en-US" sz="2800" dirty="0"/>
          </a:p>
        </p:txBody>
      </p:sp>
    </p:spTree>
    <p:extLst>
      <p:ext uri="{BB962C8B-B14F-4D97-AF65-F5344CB8AC3E}">
        <p14:creationId xmlns:p14="http://schemas.microsoft.com/office/powerpoint/2010/main" val="508263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mn-lt"/>
              </a:rPr>
              <a:t>Inbound Exchange Student</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93167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04800"/>
            <a:ext cx="8229600" cy="1143000"/>
          </a:xfrm>
        </p:spPr>
        <p:txBody>
          <a:bodyPr>
            <a:normAutofit/>
          </a:bodyPr>
          <a:lstStyle/>
          <a:p>
            <a:pPr eaLnBrk="1" hangingPunct="1"/>
            <a:r>
              <a:rPr lang="en-US" sz="4400" b="1" dirty="0">
                <a:solidFill>
                  <a:schemeClr val="bg1"/>
                </a:solidFill>
                <a:latin typeface="+mn-lt"/>
              </a:rPr>
              <a:t>Exchange Student Eligibility</a:t>
            </a:r>
          </a:p>
        </p:txBody>
      </p:sp>
      <p:sp>
        <p:nvSpPr>
          <p:cNvPr id="5123" name="Rectangle 3"/>
          <p:cNvSpPr>
            <a:spLocks noGrp="1" noChangeArrowheads="1"/>
          </p:cNvSpPr>
          <p:nvPr>
            <p:ph idx="1"/>
          </p:nvPr>
        </p:nvSpPr>
        <p:spPr>
          <a:xfrm>
            <a:off x="457200" y="1600200"/>
            <a:ext cx="8229600" cy="5029200"/>
          </a:xfrm>
        </p:spPr>
        <p:txBody>
          <a:bodyPr/>
          <a:lstStyle/>
          <a:p>
            <a:pPr eaLnBrk="1" hangingPunct="1">
              <a:lnSpc>
                <a:spcPct val="80000"/>
              </a:lnSpc>
            </a:pPr>
            <a:r>
              <a:rPr lang="en-US" sz="2000" dirty="0"/>
              <a:t>Student must be a secondary school student in the home country who: </a:t>
            </a:r>
          </a:p>
          <a:p>
            <a:pPr lvl="1">
              <a:lnSpc>
                <a:spcPct val="80000"/>
              </a:lnSpc>
            </a:pPr>
            <a:r>
              <a:rPr lang="en-US" sz="1800" dirty="0"/>
              <a:t>Has not completed more than </a:t>
            </a:r>
            <a:r>
              <a:rPr lang="en-US" sz="1800" b="1" dirty="0"/>
              <a:t>11 </a:t>
            </a:r>
            <a:r>
              <a:rPr lang="en-US" sz="1800" dirty="0"/>
              <a:t>years of primary and secondary study, exclusive of </a:t>
            </a:r>
            <a:r>
              <a:rPr lang="en-US" sz="1800"/>
              <a:t>Kindergarten;</a:t>
            </a:r>
          </a:p>
          <a:p>
            <a:pPr marL="393192" lvl="1" indent="0" algn="ctr">
              <a:lnSpc>
                <a:spcPct val="80000"/>
              </a:lnSpc>
              <a:buNone/>
            </a:pPr>
            <a:r>
              <a:rPr lang="en-US" sz="1500"/>
              <a:t>OR </a:t>
            </a:r>
            <a:endParaRPr lang="en-US" sz="1500" dirty="0"/>
          </a:p>
          <a:p>
            <a:pPr lvl="1">
              <a:lnSpc>
                <a:spcPct val="80000"/>
              </a:lnSpc>
            </a:pPr>
            <a:r>
              <a:rPr lang="en-US" sz="1800" dirty="0"/>
              <a:t>Is at least 15 years of age, but not more than 18 years and six months of age as of the program start date.</a:t>
            </a:r>
            <a:br>
              <a:rPr lang="en-US" sz="1800" dirty="0"/>
            </a:br>
            <a:endParaRPr lang="en-US" sz="1800" dirty="0"/>
          </a:p>
          <a:p>
            <a:pPr eaLnBrk="1" hangingPunct="1">
              <a:lnSpc>
                <a:spcPct val="80000"/>
              </a:lnSpc>
            </a:pPr>
            <a:r>
              <a:rPr lang="en-US" sz="2000" dirty="0"/>
              <a:t>Student is not eligible if they have previously participated in an academic year or semester secondary school exchange program in the U.S. or attended school in the U.S. in either F-1 or J-1 visa status.</a:t>
            </a:r>
            <a:br>
              <a:rPr lang="en-US" sz="2000" dirty="0"/>
            </a:br>
            <a:endParaRPr lang="en-US" sz="2000" dirty="0"/>
          </a:p>
          <a:p>
            <a:pPr eaLnBrk="1" hangingPunct="1">
              <a:lnSpc>
                <a:spcPct val="80000"/>
              </a:lnSpc>
            </a:pPr>
            <a:r>
              <a:rPr lang="en-US" sz="2000" dirty="0"/>
              <a:t>Student is allowed to attend a private school but may not be charged tuition unless arrangements are finalized in writing prior to the issuance of the DS-2019.</a:t>
            </a:r>
            <a:br>
              <a:rPr lang="en-US" sz="2000" dirty="0"/>
            </a:br>
            <a:endParaRPr lang="en-US" sz="2000" dirty="0"/>
          </a:p>
          <a:p>
            <a:pPr eaLnBrk="1" hangingPunct="1">
              <a:lnSpc>
                <a:spcPct val="80000"/>
              </a:lnSpc>
            </a:pPr>
            <a:r>
              <a:rPr lang="en-US" sz="2000" dirty="0"/>
              <a:t>Exchange students are not permitted to reside with their relatives.</a:t>
            </a:r>
            <a:br>
              <a:rPr lang="en-US" sz="2000" dirty="0"/>
            </a:br>
            <a:endParaRPr lang="en-US" sz="2000" dirty="0"/>
          </a:p>
          <a:p>
            <a:pPr eaLnBrk="1" hangingPunct="1">
              <a:lnSpc>
                <a:spcPct val="80000"/>
              </a:lnSpc>
            </a:pPr>
            <a:r>
              <a:rPr lang="en-US" sz="2000" dirty="0"/>
              <a:t>Program cannot place more than 5 students in a school without prior written consent.</a:t>
            </a:r>
          </a:p>
        </p:txBody>
      </p:sp>
    </p:spTree>
    <p:extLst>
      <p:ext uri="{BB962C8B-B14F-4D97-AF65-F5344CB8AC3E}">
        <p14:creationId xmlns:p14="http://schemas.microsoft.com/office/powerpoint/2010/main" val="331533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1000"/>
                                        <p:tgtEl>
                                          <p:spTgt spid="5123">
                                            <p:txEl>
                                              <p:pRg st="1" end="1"/>
                                            </p:txEl>
                                          </p:spTgt>
                                        </p:tgtEl>
                                      </p:cBhvr>
                                    </p:animEffect>
                                    <p:anim calcmode="lin" valueType="num">
                                      <p:cBhvr>
                                        <p:cTn id="1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1000"/>
                                        <p:tgtEl>
                                          <p:spTgt spid="5123">
                                            <p:txEl>
                                              <p:pRg st="2" end="2"/>
                                            </p:txEl>
                                          </p:spTgt>
                                        </p:tgtEl>
                                      </p:cBhvr>
                                    </p:animEffect>
                                    <p:anim calcmode="lin" valueType="num">
                                      <p:cBhvr>
                                        <p:cTn id="22"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Effect transition="in" filter="fade">
                                      <p:cBhvr>
                                        <p:cTn id="28" dur="1000"/>
                                        <p:tgtEl>
                                          <p:spTgt spid="5123">
                                            <p:txEl>
                                              <p:pRg st="3" end="3"/>
                                            </p:txEl>
                                          </p:spTgt>
                                        </p:tgtEl>
                                      </p:cBhvr>
                                    </p:animEffect>
                                    <p:anim calcmode="lin" valueType="num">
                                      <p:cBhvr>
                                        <p:cTn id="29"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123">
                                            <p:txEl>
                                              <p:pRg st="4" end="4"/>
                                            </p:txEl>
                                          </p:spTgt>
                                        </p:tgtEl>
                                        <p:attrNameLst>
                                          <p:attrName>style.visibility</p:attrName>
                                        </p:attrNameLst>
                                      </p:cBhvr>
                                      <p:to>
                                        <p:strVal val="visible"/>
                                      </p:to>
                                    </p:set>
                                    <p:animEffect transition="in" filter="fade">
                                      <p:cBhvr>
                                        <p:cTn id="35" dur="1000"/>
                                        <p:tgtEl>
                                          <p:spTgt spid="5123">
                                            <p:txEl>
                                              <p:pRg st="4" end="4"/>
                                            </p:txEl>
                                          </p:spTgt>
                                        </p:tgtEl>
                                      </p:cBhvr>
                                    </p:animEffect>
                                    <p:anim calcmode="lin" valueType="num">
                                      <p:cBhvr>
                                        <p:cTn id="36"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123">
                                            <p:txEl>
                                              <p:pRg st="5" end="5"/>
                                            </p:txEl>
                                          </p:spTgt>
                                        </p:tgtEl>
                                        <p:attrNameLst>
                                          <p:attrName>style.visibility</p:attrName>
                                        </p:attrNameLst>
                                      </p:cBhvr>
                                      <p:to>
                                        <p:strVal val="visible"/>
                                      </p:to>
                                    </p:set>
                                    <p:animEffect transition="in" filter="fade">
                                      <p:cBhvr>
                                        <p:cTn id="42" dur="1000"/>
                                        <p:tgtEl>
                                          <p:spTgt spid="5123">
                                            <p:txEl>
                                              <p:pRg st="5" end="5"/>
                                            </p:txEl>
                                          </p:spTgt>
                                        </p:tgtEl>
                                      </p:cBhvr>
                                    </p:animEffect>
                                    <p:anim calcmode="lin" valueType="num">
                                      <p:cBhvr>
                                        <p:cTn id="43"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1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123">
                                            <p:txEl>
                                              <p:pRg st="6" end="6"/>
                                            </p:txEl>
                                          </p:spTgt>
                                        </p:tgtEl>
                                        <p:attrNameLst>
                                          <p:attrName>style.visibility</p:attrName>
                                        </p:attrNameLst>
                                      </p:cBhvr>
                                      <p:to>
                                        <p:strVal val="visible"/>
                                      </p:to>
                                    </p:set>
                                    <p:animEffect transition="in" filter="fade">
                                      <p:cBhvr>
                                        <p:cTn id="49" dur="1000"/>
                                        <p:tgtEl>
                                          <p:spTgt spid="5123">
                                            <p:txEl>
                                              <p:pRg st="6" end="6"/>
                                            </p:txEl>
                                          </p:spTgt>
                                        </p:tgtEl>
                                      </p:cBhvr>
                                    </p:animEffect>
                                    <p:anim calcmode="lin" valueType="num">
                                      <p:cBhvr>
                                        <p:cTn id="50"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123">
                                            <p:txEl>
                                              <p:pRg st="7" end="7"/>
                                            </p:txEl>
                                          </p:spTgt>
                                        </p:tgtEl>
                                        <p:attrNameLst>
                                          <p:attrName>style.visibility</p:attrName>
                                        </p:attrNameLst>
                                      </p:cBhvr>
                                      <p:to>
                                        <p:strVal val="visible"/>
                                      </p:to>
                                    </p:set>
                                    <p:animEffect transition="in" filter="fade">
                                      <p:cBhvr>
                                        <p:cTn id="56" dur="1000"/>
                                        <p:tgtEl>
                                          <p:spTgt spid="5123">
                                            <p:txEl>
                                              <p:pRg st="7" end="7"/>
                                            </p:txEl>
                                          </p:spTgt>
                                        </p:tgtEl>
                                      </p:cBhvr>
                                    </p:animEffect>
                                    <p:anim calcmode="lin" valueType="num">
                                      <p:cBhvr>
                                        <p:cTn id="57"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1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896112"/>
            <a:ext cx="8229600" cy="780288"/>
          </a:xfrm>
        </p:spPr>
        <p:txBody>
          <a:bodyPr>
            <a:normAutofit fontScale="90000"/>
          </a:bodyPr>
          <a:lstStyle/>
          <a:p>
            <a:pPr algn="ctr"/>
            <a:r>
              <a:rPr lang="en-US" b="1" dirty="0">
                <a:solidFill>
                  <a:schemeClr val="bg1"/>
                </a:solidFill>
                <a:latin typeface="+mn-lt"/>
              </a:rPr>
              <a:t>English Proficiency</a:t>
            </a:r>
          </a:p>
        </p:txBody>
      </p:sp>
      <p:sp>
        <p:nvSpPr>
          <p:cNvPr id="20483" name="Rectangle 3"/>
          <p:cNvSpPr>
            <a:spLocks noGrp="1" noChangeArrowheads="1"/>
          </p:cNvSpPr>
          <p:nvPr>
            <p:ph idx="1"/>
          </p:nvPr>
        </p:nvSpPr>
        <p:spPr/>
        <p:txBody>
          <a:bodyPr>
            <a:normAutofit/>
          </a:bodyPr>
          <a:lstStyle/>
          <a:p>
            <a:pPr>
              <a:lnSpc>
                <a:spcPct val="80000"/>
              </a:lnSpc>
            </a:pPr>
            <a:r>
              <a:rPr lang="en-US" sz="1800" dirty="0"/>
              <a:t>Inbound student’s English language proficiency must be determined by an objective measurement of English language proficiency  so that student can successfully</a:t>
            </a:r>
          </a:p>
          <a:p>
            <a:pPr marL="685800" lvl="1" indent="-273050">
              <a:lnSpc>
                <a:spcPct val="80000"/>
              </a:lnSpc>
            </a:pPr>
            <a:r>
              <a:rPr lang="en-US" sz="1800" dirty="0"/>
              <a:t>Participate in the exchange program and</a:t>
            </a:r>
          </a:p>
          <a:p>
            <a:pPr marL="685800" lvl="1" indent="-273050">
              <a:lnSpc>
                <a:spcPct val="80000"/>
              </a:lnSpc>
            </a:pPr>
            <a:r>
              <a:rPr lang="en-US" sz="1800" dirty="0"/>
              <a:t>Function on a day-to-day basis</a:t>
            </a:r>
          </a:p>
          <a:p>
            <a:pPr eaLnBrk="1" hangingPunct="1">
              <a:lnSpc>
                <a:spcPct val="80000"/>
              </a:lnSpc>
            </a:pPr>
            <a:r>
              <a:rPr lang="en-US" sz="1800" dirty="0"/>
              <a:t>Verify student’s English language proficiency with:</a:t>
            </a:r>
          </a:p>
          <a:p>
            <a:pPr lvl="1">
              <a:lnSpc>
                <a:spcPct val="80000"/>
              </a:lnSpc>
            </a:pPr>
            <a:r>
              <a:rPr lang="en-US" sz="1800" dirty="0"/>
              <a:t>A recognized English language test,</a:t>
            </a:r>
          </a:p>
          <a:p>
            <a:pPr lvl="1">
              <a:lnSpc>
                <a:spcPct val="80000"/>
              </a:lnSpc>
            </a:pPr>
            <a:r>
              <a:rPr lang="en-US" sz="1800" dirty="0"/>
              <a:t>Signed documentation from an academic institution* or English language school, or</a:t>
            </a:r>
          </a:p>
          <a:p>
            <a:pPr lvl="1">
              <a:lnSpc>
                <a:spcPct val="80000"/>
              </a:lnSpc>
            </a:pPr>
            <a:r>
              <a:rPr lang="en-US" sz="1800" dirty="0"/>
              <a:t>A documented interview conducted by the host district either in-person or by videoconferencing, or by telephone if videoconferencing is not a viable option</a:t>
            </a:r>
          </a:p>
          <a:p>
            <a:pPr>
              <a:lnSpc>
                <a:spcPct val="80000"/>
              </a:lnSpc>
            </a:pPr>
            <a:r>
              <a:rPr lang="en-US" sz="1800" dirty="0"/>
              <a:t>Document student’s English language proficiency with Form IB-8</a:t>
            </a:r>
          </a:p>
          <a:p>
            <a:pPr>
              <a:lnSpc>
                <a:spcPct val="80000"/>
              </a:lnSpc>
            </a:pPr>
            <a:r>
              <a:rPr lang="en-US" sz="1800" dirty="0"/>
              <a:t>*An academic institution is any publicly or privately operated primary, secondary, or post-secondary institution in the United States or abroad that offers primarily academic programs.  </a:t>
            </a:r>
          </a:p>
        </p:txBody>
      </p:sp>
    </p:spTree>
    <p:extLst>
      <p:ext uri="{BB962C8B-B14F-4D97-AF65-F5344CB8AC3E}">
        <p14:creationId xmlns:p14="http://schemas.microsoft.com/office/powerpoint/2010/main" val="172492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down)">
                                      <p:cBhvr>
                                        <p:cTn id="7" dur="580">
                                          <p:stCondLst>
                                            <p:cond delay="0"/>
                                          </p:stCondLst>
                                        </p:cTn>
                                        <p:tgtEl>
                                          <p:spTgt spid="20482"/>
                                        </p:tgtEl>
                                      </p:cBhvr>
                                    </p:animEffect>
                                    <p:anim calcmode="lin" valueType="num">
                                      <p:cBhvr>
                                        <p:cTn id="8" dur="1822" tmFilter="0,0; 0.14,0.36; 0.43,0.73; 0.71,0.91; 1.0,1.0">
                                          <p:stCondLst>
                                            <p:cond delay="0"/>
                                          </p:stCondLst>
                                        </p:cTn>
                                        <p:tgtEl>
                                          <p:spTgt spid="2048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48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48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48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482"/>
                                        </p:tgtEl>
                                        <p:attrNameLst>
                                          <p:attrName>ppt_y</p:attrName>
                                        </p:attrNameLst>
                                      </p:cBhvr>
                                      <p:tavLst>
                                        <p:tav tm="0" fmla="#ppt_y-sin(pi*$)/81">
                                          <p:val>
                                            <p:fltVal val="0"/>
                                          </p:val>
                                        </p:tav>
                                        <p:tav tm="100000">
                                          <p:val>
                                            <p:fltVal val="1"/>
                                          </p:val>
                                        </p:tav>
                                      </p:tavLst>
                                    </p:anim>
                                    <p:animScale>
                                      <p:cBhvr>
                                        <p:cTn id="13" dur="26">
                                          <p:stCondLst>
                                            <p:cond delay="650"/>
                                          </p:stCondLst>
                                        </p:cTn>
                                        <p:tgtEl>
                                          <p:spTgt spid="20482"/>
                                        </p:tgtEl>
                                      </p:cBhvr>
                                      <p:to x="100000" y="60000"/>
                                    </p:animScale>
                                    <p:animScale>
                                      <p:cBhvr>
                                        <p:cTn id="14" dur="166" decel="50000">
                                          <p:stCondLst>
                                            <p:cond delay="676"/>
                                          </p:stCondLst>
                                        </p:cTn>
                                        <p:tgtEl>
                                          <p:spTgt spid="20482"/>
                                        </p:tgtEl>
                                      </p:cBhvr>
                                      <p:to x="100000" y="100000"/>
                                    </p:animScale>
                                    <p:animScale>
                                      <p:cBhvr>
                                        <p:cTn id="15" dur="26">
                                          <p:stCondLst>
                                            <p:cond delay="1312"/>
                                          </p:stCondLst>
                                        </p:cTn>
                                        <p:tgtEl>
                                          <p:spTgt spid="20482"/>
                                        </p:tgtEl>
                                      </p:cBhvr>
                                      <p:to x="100000" y="80000"/>
                                    </p:animScale>
                                    <p:animScale>
                                      <p:cBhvr>
                                        <p:cTn id="16" dur="166" decel="50000">
                                          <p:stCondLst>
                                            <p:cond delay="1338"/>
                                          </p:stCondLst>
                                        </p:cTn>
                                        <p:tgtEl>
                                          <p:spTgt spid="20482"/>
                                        </p:tgtEl>
                                      </p:cBhvr>
                                      <p:to x="100000" y="100000"/>
                                    </p:animScale>
                                    <p:animScale>
                                      <p:cBhvr>
                                        <p:cTn id="17" dur="26">
                                          <p:stCondLst>
                                            <p:cond delay="1642"/>
                                          </p:stCondLst>
                                        </p:cTn>
                                        <p:tgtEl>
                                          <p:spTgt spid="20482"/>
                                        </p:tgtEl>
                                      </p:cBhvr>
                                      <p:to x="100000" y="90000"/>
                                    </p:animScale>
                                    <p:animScale>
                                      <p:cBhvr>
                                        <p:cTn id="18" dur="166" decel="50000">
                                          <p:stCondLst>
                                            <p:cond delay="1668"/>
                                          </p:stCondLst>
                                        </p:cTn>
                                        <p:tgtEl>
                                          <p:spTgt spid="20482"/>
                                        </p:tgtEl>
                                      </p:cBhvr>
                                      <p:to x="100000" y="100000"/>
                                    </p:animScale>
                                    <p:animScale>
                                      <p:cBhvr>
                                        <p:cTn id="19" dur="26">
                                          <p:stCondLst>
                                            <p:cond delay="1808"/>
                                          </p:stCondLst>
                                        </p:cTn>
                                        <p:tgtEl>
                                          <p:spTgt spid="20482"/>
                                        </p:tgtEl>
                                      </p:cBhvr>
                                      <p:to x="100000" y="95000"/>
                                    </p:animScale>
                                    <p:animScale>
                                      <p:cBhvr>
                                        <p:cTn id="20" dur="166" decel="50000">
                                          <p:stCondLst>
                                            <p:cond delay="1834"/>
                                          </p:stCondLst>
                                        </p:cTn>
                                        <p:tgtEl>
                                          <p:spTgt spid="2048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0483">
                                            <p:txEl>
                                              <p:pRg st="0" end="0"/>
                                            </p:txEl>
                                          </p:spTgt>
                                        </p:tgtEl>
                                        <p:attrNameLst>
                                          <p:attrName>style.visibility</p:attrName>
                                        </p:attrNameLst>
                                      </p:cBhvr>
                                      <p:to>
                                        <p:strVal val="visible"/>
                                      </p:to>
                                    </p:set>
                                    <p:animEffect transition="in" filter="fade">
                                      <p:cBhvr>
                                        <p:cTn id="25" dur="1000"/>
                                        <p:tgtEl>
                                          <p:spTgt spid="20483">
                                            <p:txEl>
                                              <p:pRg st="0" end="0"/>
                                            </p:txEl>
                                          </p:spTgt>
                                        </p:tgtEl>
                                      </p:cBhvr>
                                    </p:animEffect>
                                    <p:anim calcmode="lin" valueType="num">
                                      <p:cBhvr>
                                        <p:cTn id="26" dur="10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204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0483">
                                            <p:txEl>
                                              <p:pRg st="1" end="1"/>
                                            </p:txEl>
                                          </p:spTgt>
                                        </p:tgtEl>
                                        <p:attrNameLst>
                                          <p:attrName>style.visibility</p:attrName>
                                        </p:attrNameLst>
                                      </p:cBhvr>
                                      <p:to>
                                        <p:strVal val="visible"/>
                                      </p:to>
                                    </p:set>
                                    <p:animEffect transition="in" filter="fade">
                                      <p:cBhvr>
                                        <p:cTn id="32" dur="1000"/>
                                        <p:tgtEl>
                                          <p:spTgt spid="20483">
                                            <p:txEl>
                                              <p:pRg st="1" end="1"/>
                                            </p:txEl>
                                          </p:spTgt>
                                        </p:tgtEl>
                                      </p:cBhvr>
                                    </p:animEffect>
                                    <p:anim calcmode="lin" valueType="num">
                                      <p:cBhvr>
                                        <p:cTn id="33" dur="10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04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0483">
                                            <p:txEl>
                                              <p:pRg st="2" end="2"/>
                                            </p:txEl>
                                          </p:spTgt>
                                        </p:tgtEl>
                                        <p:attrNameLst>
                                          <p:attrName>style.visibility</p:attrName>
                                        </p:attrNameLst>
                                      </p:cBhvr>
                                      <p:to>
                                        <p:strVal val="visible"/>
                                      </p:to>
                                    </p:set>
                                    <p:animEffect transition="in" filter="fade">
                                      <p:cBhvr>
                                        <p:cTn id="39" dur="1000"/>
                                        <p:tgtEl>
                                          <p:spTgt spid="20483">
                                            <p:txEl>
                                              <p:pRg st="2" end="2"/>
                                            </p:txEl>
                                          </p:spTgt>
                                        </p:tgtEl>
                                      </p:cBhvr>
                                    </p:animEffect>
                                    <p:anim calcmode="lin" valueType="num">
                                      <p:cBhvr>
                                        <p:cTn id="40" dur="10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2048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0483">
                                            <p:txEl>
                                              <p:pRg st="3" end="3"/>
                                            </p:txEl>
                                          </p:spTgt>
                                        </p:tgtEl>
                                        <p:attrNameLst>
                                          <p:attrName>style.visibility</p:attrName>
                                        </p:attrNameLst>
                                      </p:cBhvr>
                                      <p:to>
                                        <p:strVal val="visible"/>
                                      </p:to>
                                    </p:set>
                                    <p:animEffect transition="in" filter="fade">
                                      <p:cBhvr>
                                        <p:cTn id="46" dur="1000"/>
                                        <p:tgtEl>
                                          <p:spTgt spid="20483">
                                            <p:txEl>
                                              <p:pRg st="3" end="3"/>
                                            </p:txEl>
                                          </p:spTgt>
                                        </p:tgtEl>
                                      </p:cBhvr>
                                    </p:animEffect>
                                    <p:anim calcmode="lin" valueType="num">
                                      <p:cBhvr>
                                        <p:cTn id="47" dur="10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048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0483">
                                            <p:txEl>
                                              <p:pRg st="4" end="4"/>
                                            </p:txEl>
                                          </p:spTgt>
                                        </p:tgtEl>
                                        <p:attrNameLst>
                                          <p:attrName>style.visibility</p:attrName>
                                        </p:attrNameLst>
                                      </p:cBhvr>
                                      <p:to>
                                        <p:strVal val="visible"/>
                                      </p:to>
                                    </p:set>
                                    <p:animEffect transition="in" filter="fade">
                                      <p:cBhvr>
                                        <p:cTn id="53" dur="1000"/>
                                        <p:tgtEl>
                                          <p:spTgt spid="20483">
                                            <p:txEl>
                                              <p:pRg st="4" end="4"/>
                                            </p:txEl>
                                          </p:spTgt>
                                        </p:tgtEl>
                                      </p:cBhvr>
                                    </p:animEffect>
                                    <p:anim calcmode="lin" valueType="num">
                                      <p:cBhvr>
                                        <p:cTn id="54" dur="10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2048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20483">
                                            <p:txEl>
                                              <p:pRg st="5" end="5"/>
                                            </p:txEl>
                                          </p:spTgt>
                                        </p:tgtEl>
                                        <p:attrNameLst>
                                          <p:attrName>style.visibility</p:attrName>
                                        </p:attrNameLst>
                                      </p:cBhvr>
                                      <p:to>
                                        <p:strVal val="visible"/>
                                      </p:to>
                                    </p:set>
                                    <p:animEffect transition="in" filter="fade">
                                      <p:cBhvr>
                                        <p:cTn id="60" dur="1000"/>
                                        <p:tgtEl>
                                          <p:spTgt spid="20483">
                                            <p:txEl>
                                              <p:pRg st="5" end="5"/>
                                            </p:txEl>
                                          </p:spTgt>
                                        </p:tgtEl>
                                      </p:cBhvr>
                                    </p:animEffect>
                                    <p:anim calcmode="lin" valueType="num">
                                      <p:cBhvr>
                                        <p:cTn id="61" dur="1000" fill="hold"/>
                                        <p:tgtEl>
                                          <p:spTgt spid="20483">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048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20483">
                                            <p:txEl>
                                              <p:pRg st="6" end="6"/>
                                            </p:txEl>
                                          </p:spTgt>
                                        </p:tgtEl>
                                        <p:attrNameLst>
                                          <p:attrName>style.visibility</p:attrName>
                                        </p:attrNameLst>
                                      </p:cBhvr>
                                      <p:to>
                                        <p:strVal val="visible"/>
                                      </p:to>
                                    </p:set>
                                    <p:animEffect transition="in" filter="fade">
                                      <p:cBhvr>
                                        <p:cTn id="67" dur="1000"/>
                                        <p:tgtEl>
                                          <p:spTgt spid="20483">
                                            <p:txEl>
                                              <p:pRg st="6" end="6"/>
                                            </p:txEl>
                                          </p:spTgt>
                                        </p:tgtEl>
                                      </p:cBhvr>
                                    </p:animEffect>
                                    <p:anim calcmode="lin" valueType="num">
                                      <p:cBhvr>
                                        <p:cTn id="68" dur="1000" fill="hold"/>
                                        <p:tgtEl>
                                          <p:spTgt spid="20483">
                                            <p:txEl>
                                              <p:pRg st="6" end="6"/>
                                            </p:txEl>
                                          </p:spTgt>
                                        </p:tgtEl>
                                        <p:attrNameLst>
                                          <p:attrName>ppt_x</p:attrName>
                                        </p:attrNameLst>
                                      </p:cBhvr>
                                      <p:tavLst>
                                        <p:tav tm="0">
                                          <p:val>
                                            <p:strVal val="#ppt_x"/>
                                          </p:val>
                                        </p:tav>
                                        <p:tav tm="100000">
                                          <p:val>
                                            <p:strVal val="#ppt_x"/>
                                          </p:val>
                                        </p:tav>
                                      </p:tavLst>
                                    </p:anim>
                                    <p:anim calcmode="lin" valueType="num">
                                      <p:cBhvr>
                                        <p:cTn id="69" dur="1000" fill="hold"/>
                                        <p:tgtEl>
                                          <p:spTgt spid="2048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20483">
                                            <p:txEl>
                                              <p:pRg st="7" end="7"/>
                                            </p:txEl>
                                          </p:spTgt>
                                        </p:tgtEl>
                                        <p:attrNameLst>
                                          <p:attrName>style.visibility</p:attrName>
                                        </p:attrNameLst>
                                      </p:cBhvr>
                                      <p:to>
                                        <p:strVal val="visible"/>
                                      </p:to>
                                    </p:set>
                                    <p:animEffect transition="in" filter="fade">
                                      <p:cBhvr>
                                        <p:cTn id="74" dur="1000"/>
                                        <p:tgtEl>
                                          <p:spTgt spid="20483">
                                            <p:txEl>
                                              <p:pRg st="7" end="7"/>
                                            </p:txEl>
                                          </p:spTgt>
                                        </p:tgtEl>
                                      </p:cBhvr>
                                    </p:animEffect>
                                    <p:anim calcmode="lin" valueType="num">
                                      <p:cBhvr>
                                        <p:cTn id="75" dur="1000" fill="hold"/>
                                        <p:tgtEl>
                                          <p:spTgt spid="20483">
                                            <p:txEl>
                                              <p:pRg st="7" end="7"/>
                                            </p:txEl>
                                          </p:spTgt>
                                        </p:tgtEl>
                                        <p:attrNameLst>
                                          <p:attrName>ppt_x</p:attrName>
                                        </p:attrNameLst>
                                      </p:cBhvr>
                                      <p:tavLst>
                                        <p:tav tm="0">
                                          <p:val>
                                            <p:strVal val="#ppt_x"/>
                                          </p:val>
                                        </p:tav>
                                        <p:tav tm="100000">
                                          <p:val>
                                            <p:strVal val="#ppt_x"/>
                                          </p:val>
                                        </p:tav>
                                      </p:tavLst>
                                    </p:anim>
                                    <p:anim calcmode="lin" valueType="num">
                                      <p:cBhvr>
                                        <p:cTn id="76" dur="1000" fill="hold"/>
                                        <p:tgtEl>
                                          <p:spTgt spid="2048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20483">
                                            <p:txEl>
                                              <p:pRg st="8" end="8"/>
                                            </p:txEl>
                                          </p:spTgt>
                                        </p:tgtEl>
                                        <p:attrNameLst>
                                          <p:attrName>style.visibility</p:attrName>
                                        </p:attrNameLst>
                                      </p:cBhvr>
                                      <p:to>
                                        <p:strVal val="visible"/>
                                      </p:to>
                                    </p:set>
                                    <p:animEffect transition="in" filter="fade">
                                      <p:cBhvr>
                                        <p:cTn id="81" dur="1000"/>
                                        <p:tgtEl>
                                          <p:spTgt spid="20483">
                                            <p:txEl>
                                              <p:pRg st="8" end="8"/>
                                            </p:txEl>
                                          </p:spTgt>
                                        </p:tgtEl>
                                      </p:cBhvr>
                                    </p:animEffect>
                                    <p:anim calcmode="lin" valueType="num">
                                      <p:cBhvr>
                                        <p:cTn id="82" dur="1000" fill="hold"/>
                                        <p:tgtEl>
                                          <p:spTgt spid="20483">
                                            <p:txEl>
                                              <p:pRg st="8" end="8"/>
                                            </p:txEl>
                                          </p:spTgt>
                                        </p:tgtEl>
                                        <p:attrNameLst>
                                          <p:attrName>ppt_x</p:attrName>
                                        </p:attrNameLst>
                                      </p:cBhvr>
                                      <p:tavLst>
                                        <p:tav tm="0">
                                          <p:val>
                                            <p:strVal val="#ppt_x"/>
                                          </p:val>
                                        </p:tav>
                                        <p:tav tm="100000">
                                          <p:val>
                                            <p:strVal val="#ppt_x"/>
                                          </p:val>
                                        </p:tav>
                                      </p:tavLst>
                                    </p:anim>
                                    <p:anim calcmode="lin" valueType="num">
                                      <p:cBhvr>
                                        <p:cTn id="83" dur="1000" fill="hold"/>
                                        <p:tgtEl>
                                          <p:spTgt spid="2048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81000"/>
            <a:ext cx="8229600" cy="1143000"/>
          </a:xfrm>
        </p:spPr>
        <p:txBody>
          <a:bodyPr/>
          <a:lstStyle/>
          <a:p>
            <a:pPr algn="ctr" eaLnBrk="1" hangingPunct="1"/>
            <a:r>
              <a:rPr lang="en-US" b="1" dirty="0">
                <a:solidFill>
                  <a:schemeClr val="bg1"/>
                </a:solidFill>
                <a:latin typeface="+mn-lt"/>
              </a:rPr>
              <a:t>Academic Program</a:t>
            </a:r>
          </a:p>
        </p:txBody>
      </p:sp>
      <p:sp>
        <p:nvSpPr>
          <p:cNvPr id="14339" name="Rectangle 3"/>
          <p:cNvSpPr>
            <a:spLocks noGrp="1" noChangeArrowheads="1"/>
          </p:cNvSpPr>
          <p:nvPr>
            <p:ph idx="1"/>
          </p:nvPr>
        </p:nvSpPr>
        <p:spPr/>
        <p:txBody>
          <a:bodyPr/>
          <a:lstStyle/>
          <a:p>
            <a:pPr eaLnBrk="1" hangingPunct="1">
              <a:lnSpc>
                <a:spcPct val="90000"/>
              </a:lnSpc>
            </a:pPr>
            <a:r>
              <a:rPr lang="en-US" sz="2400" dirty="0"/>
              <a:t>Must be enrolled and participating in a full course of study at an </a:t>
            </a:r>
            <a:r>
              <a:rPr lang="en-US" sz="2400" i="1" dirty="0"/>
              <a:t>accredited</a:t>
            </a:r>
            <a:r>
              <a:rPr lang="en-US" sz="2400" dirty="0"/>
              <a:t> academic institution.</a:t>
            </a:r>
            <a:br>
              <a:rPr lang="en-US" sz="2400" dirty="0"/>
            </a:br>
            <a:endParaRPr lang="en-US" sz="2400" dirty="0"/>
          </a:p>
          <a:p>
            <a:pPr eaLnBrk="1" hangingPunct="1">
              <a:lnSpc>
                <a:spcPct val="90000"/>
              </a:lnSpc>
            </a:pPr>
            <a:r>
              <a:rPr lang="en-US" sz="2400" dirty="0"/>
              <a:t>Entry is for “not less than one academic semester or quarter equivalency) and not more than two academic semesters (or quarter equivalency)”</a:t>
            </a:r>
            <a:br>
              <a:rPr lang="en-US" sz="2400" dirty="0"/>
            </a:br>
            <a:endParaRPr lang="en-US" sz="2400" dirty="0"/>
          </a:p>
          <a:p>
            <a:pPr eaLnBrk="1" hangingPunct="1">
              <a:lnSpc>
                <a:spcPct val="90000"/>
              </a:lnSpc>
            </a:pPr>
            <a:r>
              <a:rPr lang="en-US" sz="2400" dirty="0"/>
              <a:t>Ensure that the program is conducted on a U.S. academic calendar year basis, except for students from countries whose academic year is opposite that of the U.S. (must have permission in writing from the school)</a:t>
            </a:r>
          </a:p>
        </p:txBody>
      </p:sp>
    </p:spTree>
    <p:extLst>
      <p:ext uri="{BB962C8B-B14F-4D97-AF65-F5344CB8AC3E}">
        <p14:creationId xmlns:p14="http://schemas.microsoft.com/office/powerpoint/2010/main" val="129569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1000"/>
                                        <p:tgtEl>
                                          <p:spTgt spid="14339">
                                            <p:txEl>
                                              <p:pRg st="0" end="0"/>
                                            </p:txEl>
                                          </p:spTgt>
                                        </p:tgtEl>
                                      </p:cBhvr>
                                    </p:animEffect>
                                    <p:anim calcmode="lin" valueType="num">
                                      <p:cBhvr>
                                        <p:cTn id="8" dur="1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3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339">
                                            <p:txEl>
                                              <p:pRg st="1" end="1"/>
                                            </p:txEl>
                                          </p:spTgt>
                                        </p:tgtEl>
                                        <p:attrNameLst>
                                          <p:attrName>style.visibility</p:attrName>
                                        </p:attrNameLst>
                                      </p:cBhvr>
                                      <p:to>
                                        <p:strVal val="visible"/>
                                      </p:to>
                                    </p:set>
                                    <p:animEffect transition="in" filter="fade">
                                      <p:cBhvr>
                                        <p:cTn id="14" dur="1000"/>
                                        <p:tgtEl>
                                          <p:spTgt spid="14339">
                                            <p:txEl>
                                              <p:pRg st="1" end="1"/>
                                            </p:txEl>
                                          </p:spTgt>
                                        </p:tgtEl>
                                      </p:cBhvr>
                                    </p:animEffect>
                                    <p:anim calcmode="lin" valueType="num">
                                      <p:cBhvr>
                                        <p:cTn id="15" dur="10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3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339">
                                            <p:txEl>
                                              <p:pRg st="2" end="2"/>
                                            </p:txEl>
                                          </p:spTgt>
                                        </p:tgtEl>
                                        <p:attrNameLst>
                                          <p:attrName>style.visibility</p:attrName>
                                        </p:attrNameLst>
                                      </p:cBhvr>
                                      <p:to>
                                        <p:strVal val="visible"/>
                                      </p:to>
                                    </p:set>
                                    <p:animEffect transition="in" filter="fade">
                                      <p:cBhvr>
                                        <p:cTn id="21" dur="1000"/>
                                        <p:tgtEl>
                                          <p:spTgt spid="14339">
                                            <p:txEl>
                                              <p:pRg st="2" end="2"/>
                                            </p:txEl>
                                          </p:spTgt>
                                        </p:tgtEl>
                                      </p:cBhvr>
                                    </p:animEffect>
                                    <p:anim calcmode="lin" valueType="num">
                                      <p:cBhvr>
                                        <p:cTn id="22" dur="10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33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381000"/>
            <a:ext cx="8229600" cy="914400"/>
          </a:xfrm>
        </p:spPr>
        <p:txBody>
          <a:bodyPr>
            <a:normAutofit/>
          </a:bodyPr>
          <a:lstStyle/>
          <a:p>
            <a:pPr eaLnBrk="1" hangingPunct="1"/>
            <a:r>
              <a:rPr lang="en-US" sz="4400" b="1" dirty="0">
                <a:solidFill>
                  <a:schemeClr val="bg1"/>
                </a:solidFill>
                <a:latin typeface="+mn-lt"/>
              </a:rPr>
              <a:t>Other requirements</a:t>
            </a:r>
          </a:p>
        </p:txBody>
      </p:sp>
      <p:sp>
        <p:nvSpPr>
          <p:cNvPr id="6147" name="Rectangle 3"/>
          <p:cNvSpPr>
            <a:spLocks noGrp="1" noChangeArrowheads="1"/>
          </p:cNvSpPr>
          <p:nvPr>
            <p:ph idx="1"/>
          </p:nvPr>
        </p:nvSpPr>
        <p:spPr>
          <a:xfrm>
            <a:off x="457200" y="1219200"/>
            <a:ext cx="8229600" cy="4800600"/>
          </a:xfrm>
        </p:spPr>
        <p:txBody>
          <a:bodyPr/>
          <a:lstStyle/>
          <a:p>
            <a:pPr eaLnBrk="1" hangingPunct="1">
              <a:lnSpc>
                <a:spcPct val="90000"/>
              </a:lnSpc>
            </a:pPr>
            <a:r>
              <a:rPr lang="en-US" sz="2000" dirty="0"/>
              <a:t>Students are allowed to participate in school sanctioned activities including athletics.  However, student may NOT be placed based on athletic ability no matter who initiates it.</a:t>
            </a:r>
            <a:br>
              <a:rPr lang="en-US" sz="2000" dirty="0"/>
            </a:br>
            <a:endParaRPr lang="en-US" sz="2000" dirty="0"/>
          </a:p>
          <a:p>
            <a:pPr eaLnBrk="1" hangingPunct="1">
              <a:lnSpc>
                <a:spcPct val="90000"/>
              </a:lnSpc>
            </a:pPr>
            <a:r>
              <a:rPr lang="en-US" sz="2000" dirty="0"/>
              <a:t>Students may not be employed on either full or part-time basis but may accept sporadic or intermittent employment such as babysitting or yard work.</a:t>
            </a:r>
          </a:p>
          <a:p>
            <a:pPr eaLnBrk="1" hangingPunct="1">
              <a:lnSpc>
                <a:spcPct val="90000"/>
              </a:lnSpc>
            </a:pPr>
            <a:endParaRPr lang="en-US" sz="2000" dirty="0"/>
          </a:p>
          <a:p>
            <a:pPr eaLnBrk="1" hangingPunct="1">
              <a:lnSpc>
                <a:spcPct val="90000"/>
              </a:lnSpc>
              <a:buNone/>
            </a:pPr>
            <a:r>
              <a:rPr lang="en-US" sz="2000" dirty="0"/>
              <a:t> *  </a:t>
            </a:r>
            <a:r>
              <a:rPr lang="en-US" sz="2000" i="1" dirty="0"/>
              <a:t>These last two requirements must be part of the info provided to students before their arrival in the U.S</a:t>
            </a:r>
            <a:r>
              <a:rPr lang="en-US" sz="2000" dirty="0"/>
              <a:t>.</a:t>
            </a:r>
          </a:p>
        </p:txBody>
      </p:sp>
      <p:pic>
        <p:nvPicPr>
          <p:cNvPr id="6148" name="Picture 4" descr="sRIYEIntDin0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1716" y="4343401"/>
            <a:ext cx="3434284"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766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1000"/>
                                        <p:tgtEl>
                                          <p:spTgt spid="6147">
                                            <p:txEl>
                                              <p:pRg st="0" end="0"/>
                                            </p:txEl>
                                          </p:spTgt>
                                        </p:tgtEl>
                                      </p:cBhvr>
                                    </p:animEffect>
                                    <p:anim calcmode="lin" valueType="num">
                                      <p:cBhvr>
                                        <p:cTn id="8"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1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47">
                                            <p:txEl>
                                              <p:pRg st="1" end="1"/>
                                            </p:txEl>
                                          </p:spTgt>
                                        </p:tgtEl>
                                        <p:attrNameLst>
                                          <p:attrName>style.visibility</p:attrName>
                                        </p:attrNameLst>
                                      </p:cBhvr>
                                      <p:to>
                                        <p:strVal val="visible"/>
                                      </p:to>
                                    </p:set>
                                    <p:animEffect transition="in" filter="fade">
                                      <p:cBhvr>
                                        <p:cTn id="14" dur="1000"/>
                                        <p:tgtEl>
                                          <p:spTgt spid="6147">
                                            <p:txEl>
                                              <p:pRg st="1" end="1"/>
                                            </p:txEl>
                                          </p:spTgt>
                                        </p:tgtEl>
                                      </p:cBhvr>
                                    </p:animEffect>
                                    <p:anim calcmode="lin" valueType="num">
                                      <p:cBhvr>
                                        <p:cTn id="15" dur="1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1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147">
                                            <p:txEl>
                                              <p:pRg st="3" end="3"/>
                                            </p:txEl>
                                          </p:spTgt>
                                        </p:tgtEl>
                                        <p:attrNameLst>
                                          <p:attrName>style.visibility</p:attrName>
                                        </p:attrNameLst>
                                      </p:cBhvr>
                                      <p:to>
                                        <p:strVal val="visible"/>
                                      </p:to>
                                    </p:set>
                                    <p:animEffect transition="in" filter="fade">
                                      <p:cBhvr>
                                        <p:cTn id="21" dur="1000"/>
                                        <p:tgtEl>
                                          <p:spTgt spid="6147">
                                            <p:txEl>
                                              <p:pRg st="3" end="3"/>
                                            </p:txEl>
                                          </p:spTgt>
                                        </p:tgtEl>
                                      </p:cBhvr>
                                    </p:animEffect>
                                    <p:anim calcmode="lin" valueType="num">
                                      <p:cBhvr>
                                        <p:cTn id="22" dur="1000" fill="hold"/>
                                        <p:tgtEl>
                                          <p:spTgt spid="614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14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39" y="152400"/>
            <a:ext cx="9067800" cy="838200"/>
          </a:xfrm>
        </p:spPr>
        <p:txBody>
          <a:bodyPr>
            <a:noAutofit/>
          </a:bodyPr>
          <a:lstStyle/>
          <a:p>
            <a:pPr algn="ctr"/>
            <a:r>
              <a:rPr lang="en-US" sz="3800" dirty="0">
                <a:solidFill>
                  <a:schemeClr val="bg1"/>
                </a:solidFill>
                <a:latin typeface="+mn-lt"/>
              </a:rPr>
              <a:t>Pre-Arrival Info You Must Provide Student</a:t>
            </a:r>
          </a:p>
        </p:txBody>
      </p:sp>
      <p:sp>
        <p:nvSpPr>
          <p:cNvPr id="3" name="Content Placeholder 2"/>
          <p:cNvSpPr>
            <a:spLocks noGrp="1"/>
          </p:cNvSpPr>
          <p:nvPr>
            <p:ph idx="1"/>
          </p:nvPr>
        </p:nvSpPr>
        <p:spPr>
          <a:xfrm>
            <a:off x="304800" y="1066800"/>
            <a:ext cx="8534400" cy="4876800"/>
          </a:xfrm>
        </p:spPr>
        <p:txBody>
          <a:bodyPr numCol="2">
            <a:normAutofit fontScale="85000" lnSpcReduction="10000"/>
          </a:bodyPr>
          <a:lstStyle/>
          <a:p>
            <a:pPr marL="687388" indent="-287338">
              <a:spcBef>
                <a:spcPts val="0"/>
              </a:spcBef>
              <a:buClr>
                <a:schemeClr val="tx2"/>
              </a:buClr>
              <a:buFont typeface="Arial" pitchFamily="34" charset="0"/>
              <a:buChar char="•"/>
              <a:defRPr/>
            </a:pPr>
            <a:endParaRPr lang="en-US" sz="2000" dirty="0"/>
          </a:p>
          <a:p>
            <a:pPr marL="742950" indent="-342900">
              <a:spcBef>
                <a:spcPts val="0"/>
              </a:spcBef>
              <a:buClrTx/>
              <a:defRPr/>
            </a:pPr>
            <a:r>
              <a:rPr lang="en-US" sz="2000" dirty="0"/>
              <a:t>Program activities (calendar)</a:t>
            </a:r>
          </a:p>
          <a:p>
            <a:pPr marL="742950" indent="-342900">
              <a:spcBef>
                <a:spcPts val="0"/>
              </a:spcBef>
              <a:buClrTx/>
              <a:defRPr/>
            </a:pPr>
            <a:r>
              <a:rPr lang="en-US" sz="2000" dirty="0"/>
              <a:t>Cultural goals &amp; components</a:t>
            </a:r>
          </a:p>
          <a:p>
            <a:pPr marL="742950" indent="-342900">
              <a:spcBef>
                <a:spcPts val="0"/>
              </a:spcBef>
              <a:buClrTx/>
              <a:defRPr/>
            </a:pPr>
            <a:r>
              <a:rPr lang="en-US" sz="2000" dirty="0"/>
              <a:t>Required insurance &amp; cost</a:t>
            </a:r>
          </a:p>
          <a:p>
            <a:pPr marL="742950" indent="-342900">
              <a:spcBef>
                <a:spcPts val="0"/>
              </a:spcBef>
              <a:buClrTx/>
              <a:defRPr/>
            </a:pPr>
            <a:r>
              <a:rPr lang="en-US" sz="2000" dirty="0"/>
              <a:t>RI &amp; district program rules</a:t>
            </a:r>
          </a:p>
          <a:p>
            <a:pPr marL="742950" indent="-342900">
              <a:spcBef>
                <a:spcPts val="0"/>
              </a:spcBef>
              <a:buClrTx/>
              <a:defRPr/>
            </a:pPr>
            <a:r>
              <a:rPr lang="en-US" sz="2000" dirty="0"/>
              <a:t>Purpose of program</a:t>
            </a:r>
          </a:p>
          <a:p>
            <a:pPr marL="742950" indent="-342900">
              <a:spcBef>
                <a:spcPts val="0"/>
              </a:spcBef>
              <a:buClrTx/>
              <a:defRPr/>
            </a:pPr>
            <a:r>
              <a:rPr lang="en-US" sz="2000" dirty="0"/>
              <a:t>Explanation of home-country physical requirement</a:t>
            </a:r>
          </a:p>
          <a:p>
            <a:pPr marL="742950" indent="-342900">
              <a:spcBef>
                <a:spcPts val="0"/>
              </a:spcBef>
              <a:buClrTx/>
              <a:defRPr/>
            </a:pPr>
            <a:r>
              <a:rPr lang="en-US" sz="2000" dirty="0"/>
              <a:t>Information &amp; materials for travel &amp; entry into US (IB-5)</a:t>
            </a:r>
          </a:p>
          <a:p>
            <a:pPr marL="742950" indent="-342900">
              <a:spcBef>
                <a:spcPts val="0"/>
              </a:spcBef>
              <a:buClrTx/>
              <a:defRPr/>
            </a:pPr>
            <a:r>
              <a:rPr lang="en-US" sz="2000" dirty="0"/>
              <a:t>List of fees student will pay to Rotary &amp; 3</a:t>
            </a:r>
            <a:r>
              <a:rPr lang="en-US" sz="2000" baseline="30000" dirty="0"/>
              <a:t>rd</a:t>
            </a:r>
            <a:r>
              <a:rPr lang="en-US" sz="2000" dirty="0"/>
              <a:t> parties</a:t>
            </a:r>
          </a:p>
          <a:p>
            <a:pPr marL="742950" indent="-342900">
              <a:spcBef>
                <a:spcPts val="0"/>
              </a:spcBef>
              <a:buClrTx/>
              <a:defRPr/>
            </a:pPr>
            <a:r>
              <a:rPr lang="en-US" sz="2000" dirty="0"/>
              <a:t>Other likely expenses &amp; their amount</a:t>
            </a:r>
          </a:p>
          <a:p>
            <a:pPr marL="742950" indent="-342900">
              <a:spcBef>
                <a:spcPts val="0"/>
              </a:spcBef>
              <a:buClrTx/>
              <a:defRPr/>
            </a:pPr>
            <a:r>
              <a:rPr lang="en-US" sz="2000" dirty="0"/>
              <a:t>Arrival notification requirements</a:t>
            </a:r>
          </a:p>
          <a:p>
            <a:pPr marL="742950" indent="-342900">
              <a:spcBef>
                <a:spcPts val="0"/>
              </a:spcBef>
              <a:buClrTx/>
              <a:defRPr/>
            </a:pPr>
            <a:r>
              <a:rPr lang="en-US" sz="2000" dirty="0"/>
              <a:t>Other info that will help student</a:t>
            </a:r>
          </a:p>
          <a:p>
            <a:pPr marL="742950" indent="-342900">
              <a:spcBef>
                <a:spcPts val="0"/>
              </a:spcBef>
              <a:buClrTx/>
              <a:defRPr/>
            </a:pPr>
            <a:r>
              <a:rPr lang="en-US" sz="2000" dirty="0"/>
              <a:t>DOS welcome letter (IB-4)</a:t>
            </a:r>
          </a:p>
          <a:p>
            <a:pPr marL="742950" indent="-342900">
              <a:spcBef>
                <a:spcPts val="0"/>
              </a:spcBef>
              <a:buClrTx/>
              <a:defRPr/>
            </a:pPr>
            <a:endParaRPr lang="en-US" sz="2000" dirty="0"/>
          </a:p>
          <a:p>
            <a:pPr marL="742950" indent="-342900">
              <a:spcBef>
                <a:spcPts val="0"/>
              </a:spcBef>
              <a:buClrTx/>
              <a:defRPr/>
            </a:pPr>
            <a:endParaRPr lang="en-US" sz="2000" dirty="0"/>
          </a:p>
          <a:p>
            <a:pPr marL="400050" indent="0">
              <a:spcBef>
                <a:spcPts val="0"/>
              </a:spcBef>
              <a:buClrTx/>
              <a:buNone/>
              <a:defRPr/>
            </a:pPr>
            <a:endParaRPr lang="en-US" sz="2000" dirty="0"/>
          </a:p>
          <a:p>
            <a:pPr marL="742950" indent="-342900">
              <a:spcBef>
                <a:spcPts val="0"/>
              </a:spcBef>
              <a:buClrTx/>
              <a:defRPr/>
            </a:pPr>
            <a:endParaRPr lang="en-US" sz="2000" dirty="0"/>
          </a:p>
          <a:p>
            <a:pPr marL="742950" indent="-342900">
              <a:spcBef>
                <a:spcPts val="0"/>
              </a:spcBef>
              <a:buClrTx/>
              <a:defRPr/>
            </a:pPr>
            <a:r>
              <a:rPr lang="en-US" sz="2000" dirty="0"/>
              <a:t>Age &amp; language appropriate info on how to identify &amp; report sexual abuse or exploitation</a:t>
            </a:r>
          </a:p>
          <a:p>
            <a:pPr marL="742950" indent="-342900">
              <a:spcBef>
                <a:spcPts val="0"/>
              </a:spcBef>
              <a:buClrTx/>
              <a:defRPr/>
            </a:pPr>
            <a:r>
              <a:rPr lang="en-US" sz="2000" dirty="0"/>
              <a:t>Detailed profile &amp; statement of whether family is permanent or temporary/arrival</a:t>
            </a:r>
          </a:p>
          <a:p>
            <a:pPr marL="742950" indent="-342900">
              <a:spcBef>
                <a:spcPts val="0"/>
              </a:spcBef>
              <a:buClrTx/>
              <a:defRPr/>
            </a:pPr>
            <a:r>
              <a:rPr lang="en-US" sz="2000" dirty="0"/>
              <a:t>Detailed profile of school &amp; community &amp; statement of whether student will pay tuition</a:t>
            </a:r>
          </a:p>
          <a:p>
            <a:pPr marL="742950" indent="-342900">
              <a:spcBef>
                <a:spcPts val="0"/>
              </a:spcBef>
              <a:buClrTx/>
              <a:defRPr/>
            </a:pPr>
            <a:r>
              <a:rPr lang="en-US" sz="2000" dirty="0"/>
              <a:t>ID card that includes contact information</a:t>
            </a:r>
          </a:p>
          <a:p>
            <a:pPr marL="742950" indent="-342900">
              <a:spcBef>
                <a:spcPts val="0"/>
              </a:spcBef>
              <a:buClrTx/>
              <a:defRPr/>
            </a:pPr>
            <a:r>
              <a:rPr lang="en-US" sz="2000" dirty="0"/>
              <a:t>Other conditions or restrictions on student</a:t>
            </a:r>
          </a:p>
          <a:p>
            <a:pPr marL="742950" indent="-342900">
              <a:spcBef>
                <a:spcPts val="0"/>
              </a:spcBef>
              <a:buClrTx/>
              <a:defRPr/>
            </a:pPr>
            <a:r>
              <a:rPr lang="en-US" sz="2000" dirty="0"/>
              <a:t>Wilberforce Pamphlet (DOS requirement)</a:t>
            </a:r>
          </a:p>
          <a:p>
            <a:pPr marL="742950" indent="-342900">
              <a:spcBef>
                <a:spcPts val="0"/>
              </a:spcBef>
              <a:buClrTx/>
              <a:defRPr/>
            </a:pPr>
            <a:r>
              <a:rPr lang="en-US" sz="2000" dirty="0"/>
              <a:t>Rights and Protection for Temporary Workers (DOS requirement)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Effect transition="in" filter="fade">
                                      <p:cBhvr>
                                        <p:cTn id="77" dur="1000"/>
                                        <p:tgtEl>
                                          <p:spTgt spid="3">
                                            <p:txEl>
                                              <p:pRg st="11" end="11"/>
                                            </p:txEl>
                                          </p:spTgt>
                                        </p:tgtEl>
                                      </p:cBhvr>
                                    </p:animEffect>
                                    <p:anim calcmode="lin" valueType="num">
                                      <p:cBhvr>
                                        <p:cTn id="7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2" end="12"/>
                                            </p:txEl>
                                          </p:spTgt>
                                        </p:tgtEl>
                                        <p:attrNameLst>
                                          <p:attrName>style.visibility</p:attrName>
                                        </p:attrNameLst>
                                      </p:cBhvr>
                                      <p:to>
                                        <p:strVal val="visible"/>
                                      </p:to>
                                    </p:set>
                                    <p:animEffect transition="in" filter="fade">
                                      <p:cBhvr>
                                        <p:cTn id="84" dur="1000"/>
                                        <p:tgtEl>
                                          <p:spTgt spid="3">
                                            <p:txEl>
                                              <p:pRg st="12" end="12"/>
                                            </p:txEl>
                                          </p:spTgt>
                                        </p:tgtEl>
                                      </p:cBhvr>
                                    </p:animEffect>
                                    <p:anim calcmode="lin" valueType="num">
                                      <p:cBhvr>
                                        <p:cTn id="8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
                                            <p:txEl>
                                              <p:pRg st="17" end="17"/>
                                            </p:txEl>
                                          </p:spTgt>
                                        </p:tgtEl>
                                        <p:attrNameLst>
                                          <p:attrName>style.visibility</p:attrName>
                                        </p:attrNameLst>
                                      </p:cBhvr>
                                      <p:to>
                                        <p:strVal val="visible"/>
                                      </p:to>
                                    </p:set>
                                    <p:animEffect transition="in" filter="fade">
                                      <p:cBhvr>
                                        <p:cTn id="91" dur="1000"/>
                                        <p:tgtEl>
                                          <p:spTgt spid="3">
                                            <p:txEl>
                                              <p:pRg st="17" end="17"/>
                                            </p:txEl>
                                          </p:spTgt>
                                        </p:tgtEl>
                                      </p:cBhvr>
                                    </p:animEffect>
                                    <p:anim calcmode="lin" valueType="num">
                                      <p:cBhvr>
                                        <p:cTn id="92"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3">
                                            <p:txEl>
                                              <p:pRg st="18" end="18"/>
                                            </p:txEl>
                                          </p:spTgt>
                                        </p:tgtEl>
                                        <p:attrNameLst>
                                          <p:attrName>style.visibility</p:attrName>
                                        </p:attrNameLst>
                                      </p:cBhvr>
                                      <p:to>
                                        <p:strVal val="visible"/>
                                      </p:to>
                                    </p:set>
                                    <p:animEffect transition="in" filter="fade">
                                      <p:cBhvr>
                                        <p:cTn id="98" dur="1000"/>
                                        <p:tgtEl>
                                          <p:spTgt spid="3">
                                            <p:txEl>
                                              <p:pRg st="18" end="18"/>
                                            </p:txEl>
                                          </p:spTgt>
                                        </p:tgtEl>
                                      </p:cBhvr>
                                    </p:animEffect>
                                    <p:anim calcmode="lin" valueType="num">
                                      <p:cBhvr>
                                        <p:cTn id="99"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3">
                                            <p:txEl>
                                              <p:pRg st="19" end="19"/>
                                            </p:txEl>
                                          </p:spTgt>
                                        </p:tgtEl>
                                        <p:attrNameLst>
                                          <p:attrName>style.visibility</p:attrName>
                                        </p:attrNameLst>
                                      </p:cBhvr>
                                      <p:to>
                                        <p:strVal val="visible"/>
                                      </p:to>
                                    </p:set>
                                    <p:animEffect transition="in" filter="fade">
                                      <p:cBhvr>
                                        <p:cTn id="105" dur="1000"/>
                                        <p:tgtEl>
                                          <p:spTgt spid="3">
                                            <p:txEl>
                                              <p:pRg st="19" end="19"/>
                                            </p:txEl>
                                          </p:spTgt>
                                        </p:tgtEl>
                                      </p:cBhvr>
                                    </p:animEffect>
                                    <p:anim calcmode="lin" valueType="num">
                                      <p:cBhvr>
                                        <p:cTn id="106" dur="1000" fill="hold"/>
                                        <p:tgtEl>
                                          <p:spTgt spid="3">
                                            <p:txEl>
                                              <p:pRg st="19" end="19"/>
                                            </p:txEl>
                                          </p:spTgt>
                                        </p:tgtEl>
                                        <p:attrNameLst>
                                          <p:attrName>ppt_x</p:attrName>
                                        </p:attrNameLst>
                                      </p:cBhvr>
                                      <p:tavLst>
                                        <p:tav tm="0">
                                          <p:val>
                                            <p:strVal val="#ppt_x"/>
                                          </p:val>
                                        </p:tav>
                                        <p:tav tm="100000">
                                          <p:val>
                                            <p:strVal val="#ppt_x"/>
                                          </p:val>
                                        </p:tav>
                                      </p:tavLst>
                                    </p:anim>
                                    <p:anim calcmode="lin" valueType="num">
                                      <p:cBhvr>
                                        <p:cTn id="107" dur="1000" fill="hold"/>
                                        <p:tgtEl>
                                          <p:spTgt spid="3">
                                            <p:txEl>
                                              <p:pRg st="19" end="19"/>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3">
                                            <p:txEl>
                                              <p:pRg st="20" end="20"/>
                                            </p:txEl>
                                          </p:spTgt>
                                        </p:tgtEl>
                                        <p:attrNameLst>
                                          <p:attrName>style.visibility</p:attrName>
                                        </p:attrNameLst>
                                      </p:cBhvr>
                                      <p:to>
                                        <p:strVal val="visible"/>
                                      </p:to>
                                    </p:set>
                                    <p:animEffect transition="in" filter="fade">
                                      <p:cBhvr>
                                        <p:cTn id="112" dur="1000"/>
                                        <p:tgtEl>
                                          <p:spTgt spid="3">
                                            <p:txEl>
                                              <p:pRg st="20" end="20"/>
                                            </p:txEl>
                                          </p:spTgt>
                                        </p:tgtEl>
                                      </p:cBhvr>
                                    </p:animEffect>
                                    <p:anim calcmode="lin" valueType="num">
                                      <p:cBhvr>
                                        <p:cTn id="113" dur="1000" fill="hold"/>
                                        <p:tgtEl>
                                          <p:spTgt spid="3">
                                            <p:txEl>
                                              <p:pRg st="20" end="20"/>
                                            </p:txEl>
                                          </p:spTgt>
                                        </p:tgtEl>
                                        <p:attrNameLst>
                                          <p:attrName>ppt_x</p:attrName>
                                        </p:attrNameLst>
                                      </p:cBhvr>
                                      <p:tavLst>
                                        <p:tav tm="0">
                                          <p:val>
                                            <p:strVal val="#ppt_x"/>
                                          </p:val>
                                        </p:tav>
                                        <p:tav tm="100000">
                                          <p:val>
                                            <p:strVal val="#ppt_x"/>
                                          </p:val>
                                        </p:tav>
                                      </p:tavLst>
                                    </p:anim>
                                    <p:anim calcmode="lin" valueType="num">
                                      <p:cBhvr>
                                        <p:cTn id="114" dur="1000" fill="hold"/>
                                        <p:tgtEl>
                                          <p:spTgt spid="3">
                                            <p:txEl>
                                              <p:pRg st="20" end="20"/>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3">
                                            <p:txEl>
                                              <p:pRg st="21" end="21"/>
                                            </p:txEl>
                                          </p:spTgt>
                                        </p:tgtEl>
                                        <p:attrNameLst>
                                          <p:attrName>style.visibility</p:attrName>
                                        </p:attrNameLst>
                                      </p:cBhvr>
                                      <p:to>
                                        <p:strVal val="visible"/>
                                      </p:to>
                                    </p:set>
                                    <p:animEffect transition="in" filter="fade">
                                      <p:cBhvr>
                                        <p:cTn id="119" dur="1000"/>
                                        <p:tgtEl>
                                          <p:spTgt spid="3">
                                            <p:txEl>
                                              <p:pRg st="21" end="21"/>
                                            </p:txEl>
                                          </p:spTgt>
                                        </p:tgtEl>
                                      </p:cBhvr>
                                    </p:animEffect>
                                    <p:anim calcmode="lin" valueType="num">
                                      <p:cBhvr>
                                        <p:cTn id="120" dur="1000" fill="hold"/>
                                        <p:tgtEl>
                                          <p:spTgt spid="3">
                                            <p:txEl>
                                              <p:pRg st="21" end="21"/>
                                            </p:txEl>
                                          </p:spTgt>
                                        </p:tgtEl>
                                        <p:attrNameLst>
                                          <p:attrName>ppt_x</p:attrName>
                                        </p:attrNameLst>
                                      </p:cBhvr>
                                      <p:tavLst>
                                        <p:tav tm="0">
                                          <p:val>
                                            <p:strVal val="#ppt_x"/>
                                          </p:val>
                                        </p:tav>
                                        <p:tav tm="100000">
                                          <p:val>
                                            <p:strVal val="#ppt_x"/>
                                          </p:val>
                                        </p:tav>
                                      </p:tavLst>
                                    </p:anim>
                                    <p:anim calcmode="lin" valueType="num">
                                      <p:cBhvr>
                                        <p:cTn id="121" dur="1000" fill="hold"/>
                                        <p:tgtEl>
                                          <p:spTgt spid="3">
                                            <p:txEl>
                                              <p:pRg st="21" end="21"/>
                                            </p:txEl>
                                          </p:spTgt>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nodeType="clickEffect">
                                  <p:stCondLst>
                                    <p:cond delay="0"/>
                                  </p:stCondLst>
                                  <p:childTnLst>
                                    <p:set>
                                      <p:cBhvr>
                                        <p:cTn id="125" dur="1" fill="hold">
                                          <p:stCondLst>
                                            <p:cond delay="0"/>
                                          </p:stCondLst>
                                        </p:cTn>
                                        <p:tgtEl>
                                          <p:spTgt spid="3">
                                            <p:txEl>
                                              <p:pRg st="22" end="22"/>
                                            </p:txEl>
                                          </p:spTgt>
                                        </p:tgtEl>
                                        <p:attrNameLst>
                                          <p:attrName>style.visibility</p:attrName>
                                        </p:attrNameLst>
                                      </p:cBhvr>
                                      <p:to>
                                        <p:strVal val="visible"/>
                                      </p:to>
                                    </p:set>
                                    <p:animEffect transition="in" filter="fade">
                                      <p:cBhvr>
                                        <p:cTn id="126" dur="1000"/>
                                        <p:tgtEl>
                                          <p:spTgt spid="3">
                                            <p:txEl>
                                              <p:pRg st="22" end="22"/>
                                            </p:txEl>
                                          </p:spTgt>
                                        </p:tgtEl>
                                      </p:cBhvr>
                                    </p:animEffect>
                                    <p:anim calcmode="lin" valueType="num">
                                      <p:cBhvr>
                                        <p:cTn id="127" dur="1000" fill="hold"/>
                                        <p:tgtEl>
                                          <p:spTgt spid="3">
                                            <p:txEl>
                                              <p:pRg st="22" end="22"/>
                                            </p:txEl>
                                          </p:spTgt>
                                        </p:tgtEl>
                                        <p:attrNameLst>
                                          <p:attrName>ppt_x</p:attrName>
                                        </p:attrNameLst>
                                      </p:cBhvr>
                                      <p:tavLst>
                                        <p:tav tm="0">
                                          <p:val>
                                            <p:strVal val="#ppt_x"/>
                                          </p:val>
                                        </p:tav>
                                        <p:tav tm="100000">
                                          <p:val>
                                            <p:strVal val="#ppt_x"/>
                                          </p:val>
                                        </p:tav>
                                      </p:tavLst>
                                    </p:anim>
                                    <p:anim calcmode="lin" valueType="num">
                                      <p:cBhvr>
                                        <p:cTn id="128" dur="1000" fill="hold"/>
                                        <p:tgtEl>
                                          <p:spTgt spid="3">
                                            <p:txEl>
                                              <p:pRg st="22" end="22"/>
                                            </p:tx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3">
                                            <p:txEl>
                                              <p:pRg st="23" end="23"/>
                                            </p:txEl>
                                          </p:spTgt>
                                        </p:tgtEl>
                                        <p:attrNameLst>
                                          <p:attrName>style.visibility</p:attrName>
                                        </p:attrNameLst>
                                      </p:cBhvr>
                                      <p:to>
                                        <p:strVal val="visible"/>
                                      </p:to>
                                    </p:set>
                                    <p:animEffect transition="in" filter="fade">
                                      <p:cBhvr>
                                        <p:cTn id="133" dur="1000"/>
                                        <p:tgtEl>
                                          <p:spTgt spid="3">
                                            <p:txEl>
                                              <p:pRg st="23" end="23"/>
                                            </p:txEl>
                                          </p:spTgt>
                                        </p:tgtEl>
                                      </p:cBhvr>
                                    </p:animEffect>
                                    <p:anim calcmode="lin" valueType="num">
                                      <p:cBhvr>
                                        <p:cTn id="134" dur="1000" fill="hold"/>
                                        <p:tgtEl>
                                          <p:spTgt spid="3">
                                            <p:txEl>
                                              <p:pRg st="23" end="23"/>
                                            </p:txEl>
                                          </p:spTgt>
                                        </p:tgtEl>
                                        <p:attrNameLst>
                                          <p:attrName>ppt_x</p:attrName>
                                        </p:attrNameLst>
                                      </p:cBhvr>
                                      <p:tavLst>
                                        <p:tav tm="0">
                                          <p:val>
                                            <p:strVal val="#ppt_x"/>
                                          </p:val>
                                        </p:tav>
                                        <p:tav tm="100000">
                                          <p:val>
                                            <p:strVal val="#ppt_x"/>
                                          </p:val>
                                        </p:tav>
                                      </p:tavLst>
                                    </p:anim>
                                    <p:anim calcmode="lin" valueType="num">
                                      <p:cBhvr>
                                        <p:cTn id="135" dur="1000" fill="hold"/>
                                        <p:tgtEl>
                                          <p:spTgt spid="3">
                                            <p:txEl>
                                              <p:pRg st="23" end="2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 y="274638"/>
            <a:ext cx="8839200" cy="715962"/>
          </a:xfrm>
        </p:spPr>
        <p:txBody>
          <a:bodyPr>
            <a:normAutofit fontScale="90000"/>
          </a:bodyPr>
          <a:lstStyle/>
          <a:p>
            <a:pPr algn="ctr" eaLnBrk="1" hangingPunct="1"/>
            <a:r>
              <a:rPr lang="en-US" sz="4000" b="1" dirty="0">
                <a:solidFill>
                  <a:schemeClr val="bg1"/>
                </a:solidFill>
                <a:latin typeface="+mn-lt"/>
              </a:rPr>
              <a:t>Contact Card:</a:t>
            </a:r>
            <a:br>
              <a:rPr lang="en-US" sz="4000" b="1" dirty="0">
                <a:solidFill>
                  <a:schemeClr val="bg1"/>
                </a:solidFill>
                <a:latin typeface="+mn-lt"/>
              </a:rPr>
            </a:br>
            <a:r>
              <a:rPr lang="en-US" sz="3600" b="1" dirty="0">
                <a:solidFill>
                  <a:schemeClr val="bg1"/>
                </a:solidFill>
                <a:latin typeface="+mn-lt"/>
              </a:rPr>
              <a:t>Provide to student before arrival &amp; each move</a:t>
            </a:r>
          </a:p>
        </p:txBody>
      </p:sp>
      <p:sp>
        <p:nvSpPr>
          <p:cNvPr id="31747" name="Rectangle 3"/>
          <p:cNvSpPr>
            <a:spLocks noGrp="1" noChangeArrowheads="1"/>
          </p:cNvSpPr>
          <p:nvPr>
            <p:ph idx="1"/>
          </p:nvPr>
        </p:nvSpPr>
        <p:spPr>
          <a:xfrm>
            <a:off x="457200" y="1066800"/>
            <a:ext cx="8229600" cy="5562600"/>
          </a:xfrm>
        </p:spPr>
        <p:txBody>
          <a:bodyPr/>
          <a:lstStyle/>
          <a:p>
            <a:pPr eaLnBrk="1" hangingPunct="1">
              <a:lnSpc>
                <a:spcPct val="80000"/>
              </a:lnSpc>
            </a:pPr>
            <a:r>
              <a:rPr lang="en-US" sz="1800" dirty="0"/>
              <a:t>Student’s name</a:t>
            </a:r>
          </a:p>
          <a:p>
            <a:pPr eaLnBrk="1" hangingPunct="1">
              <a:lnSpc>
                <a:spcPct val="80000"/>
              </a:lnSpc>
            </a:pPr>
            <a:r>
              <a:rPr lang="en-US" sz="1800" dirty="0"/>
              <a:t>Host family name, address and phone number</a:t>
            </a:r>
          </a:p>
          <a:p>
            <a:pPr eaLnBrk="1" hangingPunct="1">
              <a:lnSpc>
                <a:spcPct val="80000"/>
              </a:lnSpc>
            </a:pPr>
            <a:r>
              <a:rPr lang="en-US" sz="1800" dirty="0"/>
              <a:t>Name, telephone numbers for:</a:t>
            </a:r>
          </a:p>
          <a:p>
            <a:pPr lvl="1" eaLnBrk="1" hangingPunct="1">
              <a:lnSpc>
                <a:spcPct val="80000"/>
              </a:lnSpc>
            </a:pPr>
            <a:r>
              <a:rPr lang="en-US" sz="1800" dirty="0"/>
              <a:t>Rotary Counselor</a:t>
            </a:r>
          </a:p>
          <a:p>
            <a:pPr lvl="1" eaLnBrk="1" hangingPunct="1">
              <a:lnSpc>
                <a:spcPct val="80000"/>
              </a:lnSpc>
            </a:pPr>
            <a:r>
              <a:rPr lang="en-US" sz="1800" dirty="0"/>
              <a:t>Local Coordinator</a:t>
            </a:r>
          </a:p>
          <a:p>
            <a:pPr lvl="1" eaLnBrk="1" hangingPunct="1">
              <a:lnSpc>
                <a:spcPct val="80000"/>
              </a:lnSpc>
            </a:pPr>
            <a:r>
              <a:rPr lang="en-US" sz="1800" dirty="0"/>
              <a:t>Club YEO</a:t>
            </a:r>
          </a:p>
          <a:p>
            <a:pPr lvl="1" eaLnBrk="1" hangingPunct="1">
              <a:lnSpc>
                <a:spcPct val="80000"/>
              </a:lnSpc>
            </a:pPr>
            <a:r>
              <a:rPr lang="en-US" sz="1800" dirty="0"/>
              <a:t>Club President</a:t>
            </a:r>
          </a:p>
          <a:p>
            <a:pPr lvl="1" eaLnBrk="1" hangingPunct="1">
              <a:lnSpc>
                <a:spcPct val="80000"/>
              </a:lnSpc>
            </a:pPr>
            <a:r>
              <a:rPr lang="en-US" sz="1800" dirty="0"/>
              <a:t>District YEO</a:t>
            </a:r>
          </a:p>
          <a:p>
            <a:pPr lvl="1" eaLnBrk="1" hangingPunct="1">
              <a:lnSpc>
                <a:spcPct val="80000"/>
              </a:lnSpc>
            </a:pPr>
            <a:r>
              <a:rPr lang="en-US" sz="1800" dirty="0"/>
              <a:t>District Youth Protection Officer</a:t>
            </a:r>
          </a:p>
          <a:p>
            <a:pPr lvl="1" eaLnBrk="1" hangingPunct="1">
              <a:lnSpc>
                <a:spcPct val="80000"/>
              </a:lnSpc>
            </a:pPr>
            <a:r>
              <a:rPr lang="en-US" sz="1800" dirty="0"/>
              <a:t>District Governor</a:t>
            </a:r>
          </a:p>
          <a:p>
            <a:pPr lvl="1" eaLnBrk="1" hangingPunct="1">
              <a:lnSpc>
                <a:spcPct val="80000"/>
              </a:lnSpc>
            </a:pPr>
            <a:r>
              <a:rPr lang="en-US" sz="1800" dirty="0"/>
              <a:t>Non-Rotarian male and female resources</a:t>
            </a:r>
          </a:p>
          <a:p>
            <a:pPr eaLnBrk="1" hangingPunct="1">
              <a:lnSpc>
                <a:spcPct val="80000"/>
              </a:lnSpc>
            </a:pPr>
            <a:r>
              <a:rPr lang="en-US" sz="1800" dirty="0"/>
              <a:t>Local doctor, dentist and mental care professionals (names and phone numbers)</a:t>
            </a:r>
          </a:p>
          <a:p>
            <a:pPr eaLnBrk="1" hangingPunct="1">
              <a:lnSpc>
                <a:spcPct val="80000"/>
              </a:lnSpc>
            </a:pPr>
            <a:r>
              <a:rPr lang="en-US" sz="1800" dirty="0"/>
              <a:t>Law enforcement agency telephone numbers</a:t>
            </a:r>
          </a:p>
          <a:p>
            <a:pPr eaLnBrk="1" hangingPunct="1">
              <a:lnSpc>
                <a:spcPct val="80000"/>
              </a:lnSpc>
            </a:pPr>
            <a:r>
              <a:rPr lang="en-US" sz="1800" dirty="0"/>
              <a:t>Local social service resources, where available, including suicide prevention hotline, rape crisis hotline and local child protection agencies</a:t>
            </a:r>
          </a:p>
          <a:p>
            <a:pPr eaLnBrk="1" hangingPunct="1">
              <a:lnSpc>
                <a:spcPct val="80000"/>
              </a:lnSpc>
            </a:pPr>
            <a:r>
              <a:rPr lang="en-US" sz="1800" dirty="0"/>
              <a:t>SCRYE mail office and emergency number</a:t>
            </a:r>
          </a:p>
          <a:p>
            <a:pPr eaLnBrk="1" hangingPunct="1">
              <a:lnSpc>
                <a:spcPct val="80000"/>
              </a:lnSpc>
            </a:pPr>
            <a:r>
              <a:rPr lang="en-US" sz="1800" dirty="0"/>
              <a:t>DOS Office of Designation number</a:t>
            </a:r>
          </a:p>
          <a:p>
            <a:pPr eaLnBrk="1" hangingPunct="1">
              <a:lnSpc>
                <a:spcPct val="80000"/>
              </a:lnSpc>
            </a:pPr>
            <a:r>
              <a:rPr lang="en-US" sz="1800" dirty="0"/>
              <a:t>DOS toll free emergency number</a:t>
            </a:r>
          </a:p>
          <a:p>
            <a:pPr eaLnBrk="1" hangingPunct="1">
              <a:lnSpc>
                <a:spcPct val="80000"/>
              </a:lnSpc>
            </a:pPr>
            <a:r>
              <a:rPr lang="en-US" sz="1800" dirty="0"/>
              <a:t>Name of health insurance provider and policy number</a:t>
            </a:r>
          </a:p>
        </p:txBody>
      </p:sp>
    </p:spTree>
    <p:extLst>
      <p:ext uri="{BB962C8B-B14F-4D97-AF65-F5344CB8AC3E}">
        <p14:creationId xmlns:p14="http://schemas.microsoft.com/office/powerpoint/2010/main" val="358967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1000"/>
                                        <p:tgtEl>
                                          <p:spTgt spid="31747">
                                            <p:txEl>
                                              <p:pRg st="0" end="0"/>
                                            </p:txEl>
                                          </p:spTgt>
                                        </p:tgtEl>
                                      </p:cBhvr>
                                    </p:animEffect>
                                    <p:anim calcmode="lin" valueType="num">
                                      <p:cBhvr>
                                        <p:cTn id="8" dur="10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17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747">
                                            <p:txEl>
                                              <p:pRg st="1" end="1"/>
                                            </p:txEl>
                                          </p:spTgt>
                                        </p:tgtEl>
                                        <p:attrNameLst>
                                          <p:attrName>style.visibility</p:attrName>
                                        </p:attrNameLst>
                                      </p:cBhvr>
                                      <p:to>
                                        <p:strVal val="visible"/>
                                      </p:to>
                                    </p:set>
                                    <p:animEffect transition="in" filter="fade">
                                      <p:cBhvr>
                                        <p:cTn id="14" dur="1000"/>
                                        <p:tgtEl>
                                          <p:spTgt spid="31747">
                                            <p:txEl>
                                              <p:pRg st="1" end="1"/>
                                            </p:txEl>
                                          </p:spTgt>
                                        </p:tgtEl>
                                      </p:cBhvr>
                                    </p:animEffect>
                                    <p:anim calcmode="lin" valueType="num">
                                      <p:cBhvr>
                                        <p:cTn id="15" dur="10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17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1747">
                                            <p:txEl>
                                              <p:pRg st="2" end="2"/>
                                            </p:txEl>
                                          </p:spTgt>
                                        </p:tgtEl>
                                        <p:attrNameLst>
                                          <p:attrName>style.visibility</p:attrName>
                                        </p:attrNameLst>
                                      </p:cBhvr>
                                      <p:to>
                                        <p:strVal val="visible"/>
                                      </p:to>
                                    </p:set>
                                    <p:animEffect transition="in" filter="fade">
                                      <p:cBhvr>
                                        <p:cTn id="21" dur="1000"/>
                                        <p:tgtEl>
                                          <p:spTgt spid="31747">
                                            <p:txEl>
                                              <p:pRg st="2" end="2"/>
                                            </p:txEl>
                                          </p:spTgt>
                                        </p:tgtEl>
                                      </p:cBhvr>
                                    </p:animEffect>
                                    <p:anim calcmode="lin" valueType="num">
                                      <p:cBhvr>
                                        <p:cTn id="22" dur="10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17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1747">
                                            <p:txEl>
                                              <p:pRg st="3" end="3"/>
                                            </p:txEl>
                                          </p:spTgt>
                                        </p:tgtEl>
                                        <p:attrNameLst>
                                          <p:attrName>style.visibility</p:attrName>
                                        </p:attrNameLst>
                                      </p:cBhvr>
                                      <p:to>
                                        <p:strVal val="visible"/>
                                      </p:to>
                                    </p:set>
                                    <p:animEffect transition="in" filter="fade">
                                      <p:cBhvr>
                                        <p:cTn id="28" dur="1000"/>
                                        <p:tgtEl>
                                          <p:spTgt spid="31747">
                                            <p:txEl>
                                              <p:pRg st="3" end="3"/>
                                            </p:txEl>
                                          </p:spTgt>
                                        </p:tgtEl>
                                      </p:cBhvr>
                                    </p:animEffect>
                                    <p:anim calcmode="lin" valueType="num">
                                      <p:cBhvr>
                                        <p:cTn id="29" dur="10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174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1747">
                                            <p:txEl>
                                              <p:pRg st="4" end="4"/>
                                            </p:txEl>
                                          </p:spTgt>
                                        </p:tgtEl>
                                        <p:attrNameLst>
                                          <p:attrName>style.visibility</p:attrName>
                                        </p:attrNameLst>
                                      </p:cBhvr>
                                      <p:to>
                                        <p:strVal val="visible"/>
                                      </p:to>
                                    </p:set>
                                    <p:animEffect transition="in" filter="fade">
                                      <p:cBhvr>
                                        <p:cTn id="35" dur="1000"/>
                                        <p:tgtEl>
                                          <p:spTgt spid="31747">
                                            <p:txEl>
                                              <p:pRg st="4" end="4"/>
                                            </p:txEl>
                                          </p:spTgt>
                                        </p:tgtEl>
                                      </p:cBhvr>
                                    </p:animEffect>
                                    <p:anim calcmode="lin" valueType="num">
                                      <p:cBhvr>
                                        <p:cTn id="36" dur="10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174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1747">
                                            <p:txEl>
                                              <p:pRg st="5" end="5"/>
                                            </p:txEl>
                                          </p:spTgt>
                                        </p:tgtEl>
                                        <p:attrNameLst>
                                          <p:attrName>style.visibility</p:attrName>
                                        </p:attrNameLst>
                                      </p:cBhvr>
                                      <p:to>
                                        <p:strVal val="visible"/>
                                      </p:to>
                                    </p:set>
                                    <p:animEffect transition="in" filter="fade">
                                      <p:cBhvr>
                                        <p:cTn id="42" dur="1000"/>
                                        <p:tgtEl>
                                          <p:spTgt spid="31747">
                                            <p:txEl>
                                              <p:pRg st="5" end="5"/>
                                            </p:txEl>
                                          </p:spTgt>
                                        </p:tgtEl>
                                      </p:cBhvr>
                                    </p:animEffect>
                                    <p:anim calcmode="lin" valueType="num">
                                      <p:cBhvr>
                                        <p:cTn id="43" dur="1000" fill="hold"/>
                                        <p:tgtEl>
                                          <p:spTgt spid="3174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174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1747">
                                            <p:txEl>
                                              <p:pRg st="6" end="6"/>
                                            </p:txEl>
                                          </p:spTgt>
                                        </p:tgtEl>
                                        <p:attrNameLst>
                                          <p:attrName>style.visibility</p:attrName>
                                        </p:attrNameLst>
                                      </p:cBhvr>
                                      <p:to>
                                        <p:strVal val="visible"/>
                                      </p:to>
                                    </p:set>
                                    <p:animEffect transition="in" filter="fade">
                                      <p:cBhvr>
                                        <p:cTn id="49" dur="1000"/>
                                        <p:tgtEl>
                                          <p:spTgt spid="31747">
                                            <p:txEl>
                                              <p:pRg st="6" end="6"/>
                                            </p:txEl>
                                          </p:spTgt>
                                        </p:tgtEl>
                                      </p:cBhvr>
                                    </p:animEffect>
                                    <p:anim calcmode="lin" valueType="num">
                                      <p:cBhvr>
                                        <p:cTn id="50" dur="1000" fill="hold"/>
                                        <p:tgtEl>
                                          <p:spTgt spid="3174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174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1747">
                                            <p:txEl>
                                              <p:pRg st="7" end="7"/>
                                            </p:txEl>
                                          </p:spTgt>
                                        </p:tgtEl>
                                        <p:attrNameLst>
                                          <p:attrName>style.visibility</p:attrName>
                                        </p:attrNameLst>
                                      </p:cBhvr>
                                      <p:to>
                                        <p:strVal val="visible"/>
                                      </p:to>
                                    </p:set>
                                    <p:animEffect transition="in" filter="fade">
                                      <p:cBhvr>
                                        <p:cTn id="56" dur="1000"/>
                                        <p:tgtEl>
                                          <p:spTgt spid="31747">
                                            <p:txEl>
                                              <p:pRg st="7" end="7"/>
                                            </p:txEl>
                                          </p:spTgt>
                                        </p:tgtEl>
                                      </p:cBhvr>
                                    </p:animEffect>
                                    <p:anim calcmode="lin" valueType="num">
                                      <p:cBhvr>
                                        <p:cTn id="57" dur="1000" fill="hold"/>
                                        <p:tgtEl>
                                          <p:spTgt spid="31747">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174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1747">
                                            <p:txEl>
                                              <p:pRg st="8" end="8"/>
                                            </p:txEl>
                                          </p:spTgt>
                                        </p:tgtEl>
                                        <p:attrNameLst>
                                          <p:attrName>style.visibility</p:attrName>
                                        </p:attrNameLst>
                                      </p:cBhvr>
                                      <p:to>
                                        <p:strVal val="visible"/>
                                      </p:to>
                                    </p:set>
                                    <p:animEffect transition="in" filter="fade">
                                      <p:cBhvr>
                                        <p:cTn id="63" dur="1000"/>
                                        <p:tgtEl>
                                          <p:spTgt spid="31747">
                                            <p:txEl>
                                              <p:pRg st="8" end="8"/>
                                            </p:txEl>
                                          </p:spTgt>
                                        </p:tgtEl>
                                      </p:cBhvr>
                                    </p:animEffect>
                                    <p:anim calcmode="lin" valueType="num">
                                      <p:cBhvr>
                                        <p:cTn id="64" dur="1000" fill="hold"/>
                                        <p:tgtEl>
                                          <p:spTgt spid="31747">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174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1747">
                                            <p:txEl>
                                              <p:pRg st="9" end="9"/>
                                            </p:txEl>
                                          </p:spTgt>
                                        </p:tgtEl>
                                        <p:attrNameLst>
                                          <p:attrName>style.visibility</p:attrName>
                                        </p:attrNameLst>
                                      </p:cBhvr>
                                      <p:to>
                                        <p:strVal val="visible"/>
                                      </p:to>
                                    </p:set>
                                    <p:animEffect transition="in" filter="fade">
                                      <p:cBhvr>
                                        <p:cTn id="70" dur="1000"/>
                                        <p:tgtEl>
                                          <p:spTgt spid="31747">
                                            <p:txEl>
                                              <p:pRg st="9" end="9"/>
                                            </p:txEl>
                                          </p:spTgt>
                                        </p:tgtEl>
                                      </p:cBhvr>
                                    </p:animEffect>
                                    <p:anim calcmode="lin" valueType="num">
                                      <p:cBhvr>
                                        <p:cTn id="71" dur="1000" fill="hold"/>
                                        <p:tgtEl>
                                          <p:spTgt spid="31747">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174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1747">
                                            <p:txEl>
                                              <p:pRg st="10" end="10"/>
                                            </p:txEl>
                                          </p:spTgt>
                                        </p:tgtEl>
                                        <p:attrNameLst>
                                          <p:attrName>style.visibility</p:attrName>
                                        </p:attrNameLst>
                                      </p:cBhvr>
                                      <p:to>
                                        <p:strVal val="visible"/>
                                      </p:to>
                                    </p:set>
                                    <p:animEffect transition="in" filter="fade">
                                      <p:cBhvr>
                                        <p:cTn id="77" dur="1000"/>
                                        <p:tgtEl>
                                          <p:spTgt spid="31747">
                                            <p:txEl>
                                              <p:pRg st="10" end="10"/>
                                            </p:txEl>
                                          </p:spTgt>
                                        </p:tgtEl>
                                      </p:cBhvr>
                                    </p:animEffect>
                                    <p:anim calcmode="lin" valueType="num">
                                      <p:cBhvr>
                                        <p:cTn id="78" dur="1000" fill="hold"/>
                                        <p:tgtEl>
                                          <p:spTgt spid="31747">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1747">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1747">
                                            <p:txEl>
                                              <p:pRg st="11" end="11"/>
                                            </p:txEl>
                                          </p:spTgt>
                                        </p:tgtEl>
                                        <p:attrNameLst>
                                          <p:attrName>style.visibility</p:attrName>
                                        </p:attrNameLst>
                                      </p:cBhvr>
                                      <p:to>
                                        <p:strVal val="visible"/>
                                      </p:to>
                                    </p:set>
                                    <p:animEffect transition="in" filter="fade">
                                      <p:cBhvr>
                                        <p:cTn id="84" dur="1000"/>
                                        <p:tgtEl>
                                          <p:spTgt spid="31747">
                                            <p:txEl>
                                              <p:pRg st="11" end="11"/>
                                            </p:txEl>
                                          </p:spTgt>
                                        </p:tgtEl>
                                      </p:cBhvr>
                                    </p:animEffect>
                                    <p:anim calcmode="lin" valueType="num">
                                      <p:cBhvr>
                                        <p:cTn id="85" dur="1000" fill="hold"/>
                                        <p:tgtEl>
                                          <p:spTgt spid="31747">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1747">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1747">
                                            <p:txEl>
                                              <p:pRg st="12" end="12"/>
                                            </p:txEl>
                                          </p:spTgt>
                                        </p:tgtEl>
                                        <p:attrNameLst>
                                          <p:attrName>style.visibility</p:attrName>
                                        </p:attrNameLst>
                                      </p:cBhvr>
                                      <p:to>
                                        <p:strVal val="visible"/>
                                      </p:to>
                                    </p:set>
                                    <p:animEffect transition="in" filter="fade">
                                      <p:cBhvr>
                                        <p:cTn id="91" dur="1000"/>
                                        <p:tgtEl>
                                          <p:spTgt spid="31747">
                                            <p:txEl>
                                              <p:pRg st="12" end="12"/>
                                            </p:txEl>
                                          </p:spTgt>
                                        </p:tgtEl>
                                      </p:cBhvr>
                                    </p:animEffect>
                                    <p:anim calcmode="lin" valueType="num">
                                      <p:cBhvr>
                                        <p:cTn id="92" dur="1000" fill="hold"/>
                                        <p:tgtEl>
                                          <p:spTgt spid="31747">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1747">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31747">
                                            <p:txEl>
                                              <p:pRg st="13" end="13"/>
                                            </p:txEl>
                                          </p:spTgt>
                                        </p:tgtEl>
                                        <p:attrNameLst>
                                          <p:attrName>style.visibility</p:attrName>
                                        </p:attrNameLst>
                                      </p:cBhvr>
                                      <p:to>
                                        <p:strVal val="visible"/>
                                      </p:to>
                                    </p:set>
                                    <p:animEffect transition="in" filter="fade">
                                      <p:cBhvr>
                                        <p:cTn id="98" dur="1000"/>
                                        <p:tgtEl>
                                          <p:spTgt spid="31747">
                                            <p:txEl>
                                              <p:pRg st="13" end="13"/>
                                            </p:txEl>
                                          </p:spTgt>
                                        </p:tgtEl>
                                      </p:cBhvr>
                                    </p:animEffect>
                                    <p:anim calcmode="lin" valueType="num">
                                      <p:cBhvr>
                                        <p:cTn id="99" dur="1000" fill="hold"/>
                                        <p:tgtEl>
                                          <p:spTgt spid="31747">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31747">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31747">
                                            <p:txEl>
                                              <p:pRg st="14" end="14"/>
                                            </p:txEl>
                                          </p:spTgt>
                                        </p:tgtEl>
                                        <p:attrNameLst>
                                          <p:attrName>style.visibility</p:attrName>
                                        </p:attrNameLst>
                                      </p:cBhvr>
                                      <p:to>
                                        <p:strVal val="visible"/>
                                      </p:to>
                                    </p:set>
                                    <p:animEffect transition="in" filter="fade">
                                      <p:cBhvr>
                                        <p:cTn id="105" dur="1000"/>
                                        <p:tgtEl>
                                          <p:spTgt spid="31747">
                                            <p:txEl>
                                              <p:pRg st="14" end="14"/>
                                            </p:txEl>
                                          </p:spTgt>
                                        </p:tgtEl>
                                      </p:cBhvr>
                                    </p:animEffect>
                                    <p:anim calcmode="lin" valueType="num">
                                      <p:cBhvr>
                                        <p:cTn id="106" dur="1000" fill="hold"/>
                                        <p:tgtEl>
                                          <p:spTgt spid="31747">
                                            <p:txEl>
                                              <p:pRg st="14" end="14"/>
                                            </p:txEl>
                                          </p:spTgt>
                                        </p:tgtEl>
                                        <p:attrNameLst>
                                          <p:attrName>ppt_x</p:attrName>
                                        </p:attrNameLst>
                                      </p:cBhvr>
                                      <p:tavLst>
                                        <p:tav tm="0">
                                          <p:val>
                                            <p:strVal val="#ppt_x"/>
                                          </p:val>
                                        </p:tav>
                                        <p:tav tm="100000">
                                          <p:val>
                                            <p:strVal val="#ppt_x"/>
                                          </p:val>
                                        </p:tav>
                                      </p:tavLst>
                                    </p:anim>
                                    <p:anim calcmode="lin" valueType="num">
                                      <p:cBhvr>
                                        <p:cTn id="107" dur="1000" fill="hold"/>
                                        <p:tgtEl>
                                          <p:spTgt spid="31747">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31747">
                                            <p:txEl>
                                              <p:pRg st="15" end="15"/>
                                            </p:txEl>
                                          </p:spTgt>
                                        </p:tgtEl>
                                        <p:attrNameLst>
                                          <p:attrName>style.visibility</p:attrName>
                                        </p:attrNameLst>
                                      </p:cBhvr>
                                      <p:to>
                                        <p:strVal val="visible"/>
                                      </p:to>
                                    </p:set>
                                    <p:animEffect transition="in" filter="fade">
                                      <p:cBhvr>
                                        <p:cTn id="112" dur="1000"/>
                                        <p:tgtEl>
                                          <p:spTgt spid="31747">
                                            <p:txEl>
                                              <p:pRg st="15" end="15"/>
                                            </p:txEl>
                                          </p:spTgt>
                                        </p:tgtEl>
                                      </p:cBhvr>
                                    </p:animEffect>
                                    <p:anim calcmode="lin" valueType="num">
                                      <p:cBhvr>
                                        <p:cTn id="113" dur="1000" fill="hold"/>
                                        <p:tgtEl>
                                          <p:spTgt spid="31747">
                                            <p:txEl>
                                              <p:pRg st="15" end="15"/>
                                            </p:txEl>
                                          </p:spTgt>
                                        </p:tgtEl>
                                        <p:attrNameLst>
                                          <p:attrName>ppt_x</p:attrName>
                                        </p:attrNameLst>
                                      </p:cBhvr>
                                      <p:tavLst>
                                        <p:tav tm="0">
                                          <p:val>
                                            <p:strVal val="#ppt_x"/>
                                          </p:val>
                                        </p:tav>
                                        <p:tav tm="100000">
                                          <p:val>
                                            <p:strVal val="#ppt_x"/>
                                          </p:val>
                                        </p:tav>
                                      </p:tavLst>
                                    </p:anim>
                                    <p:anim calcmode="lin" valueType="num">
                                      <p:cBhvr>
                                        <p:cTn id="114" dur="1000" fill="hold"/>
                                        <p:tgtEl>
                                          <p:spTgt spid="31747">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31747">
                                            <p:txEl>
                                              <p:pRg st="16" end="16"/>
                                            </p:txEl>
                                          </p:spTgt>
                                        </p:tgtEl>
                                        <p:attrNameLst>
                                          <p:attrName>style.visibility</p:attrName>
                                        </p:attrNameLst>
                                      </p:cBhvr>
                                      <p:to>
                                        <p:strVal val="visible"/>
                                      </p:to>
                                    </p:set>
                                    <p:animEffect transition="in" filter="fade">
                                      <p:cBhvr>
                                        <p:cTn id="119" dur="1000"/>
                                        <p:tgtEl>
                                          <p:spTgt spid="31747">
                                            <p:txEl>
                                              <p:pRg st="16" end="16"/>
                                            </p:txEl>
                                          </p:spTgt>
                                        </p:tgtEl>
                                      </p:cBhvr>
                                    </p:animEffect>
                                    <p:anim calcmode="lin" valueType="num">
                                      <p:cBhvr>
                                        <p:cTn id="120" dur="1000" fill="hold"/>
                                        <p:tgtEl>
                                          <p:spTgt spid="31747">
                                            <p:txEl>
                                              <p:pRg st="16" end="16"/>
                                            </p:txEl>
                                          </p:spTgt>
                                        </p:tgtEl>
                                        <p:attrNameLst>
                                          <p:attrName>ppt_x</p:attrName>
                                        </p:attrNameLst>
                                      </p:cBhvr>
                                      <p:tavLst>
                                        <p:tav tm="0">
                                          <p:val>
                                            <p:strVal val="#ppt_x"/>
                                          </p:val>
                                        </p:tav>
                                        <p:tav tm="100000">
                                          <p:val>
                                            <p:strVal val="#ppt_x"/>
                                          </p:val>
                                        </p:tav>
                                      </p:tavLst>
                                    </p:anim>
                                    <p:anim calcmode="lin" valueType="num">
                                      <p:cBhvr>
                                        <p:cTn id="121" dur="1000" fill="hold"/>
                                        <p:tgtEl>
                                          <p:spTgt spid="31747">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nodeType="clickEffect">
                                  <p:stCondLst>
                                    <p:cond delay="0"/>
                                  </p:stCondLst>
                                  <p:childTnLst>
                                    <p:set>
                                      <p:cBhvr>
                                        <p:cTn id="125" dur="1" fill="hold">
                                          <p:stCondLst>
                                            <p:cond delay="0"/>
                                          </p:stCondLst>
                                        </p:cTn>
                                        <p:tgtEl>
                                          <p:spTgt spid="31747">
                                            <p:txEl>
                                              <p:pRg st="17" end="17"/>
                                            </p:txEl>
                                          </p:spTgt>
                                        </p:tgtEl>
                                        <p:attrNameLst>
                                          <p:attrName>style.visibility</p:attrName>
                                        </p:attrNameLst>
                                      </p:cBhvr>
                                      <p:to>
                                        <p:strVal val="visible"/>
                                      </p:to>
                                    </p:set>
                                    <p:animEffect transition="in" filter="fade">
                                      <p:cBhvr>
                                        <p:cTn id="126" dur="1000"/>
                                        <p:tgtEl>
                                          <p:spTgt spid="31747">
                                            <p:txEl>
                                              <p:pRg st="17" end="17"/>
                                            </p:txEl>
                                          </p:spTgt>
                                        </p:tgtEl>
                                      </p:cBhvr>
                                    </p:animEffect>
                                    <p:anim calcmode="lin" valueType="num">
                                      <p:cBhvr>
                                        <p:cTn id="127" dur="1000" fill="hold"/>
                                        <p:tgtEl>
                                          <p:spTgt spid="31747">
                                            <p:txEl>
                                              <p:pRg st="17" end="17"/>
                                            </p:txEl>
                                          </p:spTgt>
                                        </p:tgtEl>
                                        <p:attrNameLst>
                                          <p:attrName>ppt_x</p:attrName>
                                        </p:attrNameLst>
                                      </p:cBhvr>
                                      <p:tavLst>
                                        <p:tav tm="0">
                                          <p:val>
                                            <p:strVal val="#ppt_x"/>
                                          </p:val>
                                        </p:tav>
                                        <p:tav tm="100000">
                                          <p:val>
                                            <p:strVal val="#ppt_x"/>
                                          </p:val>
                                        </p:tav>
                                      </p:tavLst>
                                    </p:anim>
                                    <p:anim calcmode="lin" valueType="num">
                                      <p:cBhvr>
                                        <p:cTn id="128" dur="1000" fill="hold"/>
                                        <p:tgtEl>
                                          <p:spTgt spid="31747">
                                            <p:txEl>
                                              <p:pRg st="17" end="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746" y="228600"/>
            <a:ext cx="8229600" cy="1143000"/>
          </a:xfrm>
        </p:spPr>
        <p:txBody>
          <a:bodyPr/>
          <a:lstStyle/>
          <a:p>
            <a:pPr algn="ctr"/>
            <a:r>
              <a:rPr lang="en-US" dirty="0">
                <a:solidFill>
                  <a:schemeClr val="bg1"/>
                </a:solidFill>
                <a:latin typeface="+mn-lt"/>
              </a:rPr>
              <a:t>Required Orientation</a:t>
            </a:r>
          </a:p>
        </p:txBody>
      </p:sp>
      <p:sp>
        <p:nvSpPr>
          <p:cNvPr id="3" name="Content Placeholder 2"/>
          <p:cNvSpPr>
            <a:spLocks noGrp="1"/>
          </p:cNvSpPr>
          <p:nvPr>
            <p:ph idx="1"/>
          </p:nvPr>
        </p:nvSpPr>
        <p:spPr>
          <a:xfrm>
            <a:off x="304800" y="1401336"/>
            <a:ext cx="8458200" cy="4847063"/>
          </a:xfrm>
        </p:spPr>
        <p:txBody>
          <a:bodyPr numCol="2">
            <a:normAutofit/>
          </a:bodyPr>
          <a:lstStyle/>
          <a:p>
            <a:r>
              <a:rPr lang="en-US" sz="2800" dirty="0"/>
              <a:t>US life &amp; customs</a:t>
            </a:r>
          </a:p>
          <a:p>
            <a:r>
              <a:rPr lang="en-US" sz="2800" dirty="0"/>
              <a:t>Local community resources</a:t>
            </a:r>
          </a:p>
          <a:p>
            <a:r>
              <a:rPr lang="en-US" sz="2800" dirty="0"/>
              <a:t>Available healthcare, emergency assistance, &amp; health insurance</a:t>
            </a:r>
          </a:p>
          <a:p>
            <a:r>
              <a:rPr lang="en-US" sz="2800" dirty="0"/>
              <a:t>RI &amp; district rules</a:t>
            </a:r>
          </a:p>
          <a:p>
            <a:r>
              <a:rPr lang="en-US" sz="2800" dirty="0"/>
              <a:t>SCRYE contact  info</a:t>
            </a:r>
          </a:p>
          <a:p>
            <a:r>
              <a:rPr lang="en-US" sz="2800" dirty="0"/>
              <a:t>DOS Office of  Designation contact info</a:t>
            </a:r>
          </a:p>
          <a:p>
            <a:r>
              <a:rPr lang="en-US" sz="2800" dirty="0"/>
              <a:t>DOS Exchange Visitor Brochure</a:t>
            </a:r>
          </a:p>
          <a:p>
            <a:r>
              <a:rPr lang="en-US" sz="2800" dirty="0"/>
              <a:t>Wilberforce Pamphlet o Rights &amp; Protections for Temporary Workers</a:t>
            </a:r>
          </a:p>
          <a:p>
            <a:r>
              <a:rPr lang="en-US" sz="2800" dirty="0"/>
              <a:t>Statement that student must notify you of change in phone, email, address, and school</a:t>
            </a:r>
          </a:p>
        </p:txBody>
      </p:sp>
    </p:spTree>
    <p:extLst>
      <p:ext uri="{BB962C8B-B14F-4D97-AF65-F5344CB8AC3E}">
        <p14:creationId xmlns:p14="http://schemas.microsoft.com/office/powerpoint/2010/main" val="1921756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n-lt"/>
              </a:rPr>
              <a:t>Protecting Confidential Info</a:t>
            </a:r>
          </a:p>
        </p:txBody>
      </p:sp>
      <p:sp>
        <p:nvSpPr>
          <p:cNvPr id="3" name="Content Placeholder 2"/>
          <p:cNvSpPr>
            <a:spLocks noGrp="1"/>
          </p:cNvSpPr>
          <p:nvPr>
            <p:ph idx="1"/>
          </p:nvPr>
        </p:nvSpPr>
        <p:spPr/>
        <p:txBody>
          <a:bodyPr/>
          <a:lstStyle/>
          <a:p>
            <a:r>
              <a:rPr lang="en-US" dirty="0"/>
              <a:t>We need to protect personal information from hacking </a:t>
            </a:r>
          </a:p>
          <a:p>
            <a:r>
              <a:rPr lang="en-US" dirty="0"/>
              <a:t>HIPAA &amp; FERPA laws</a:t>
            </a:r>
          </a:p>
          <a:p>
            <a:r>
              <a:rPr lang="en-US" dirty="0"/>
              <a:t>Personal information should be encrypted. Some options:</a:t>
            </a:r>
          </a:p>
          <a:p>
            <a:pPr lvl="1"/>
            <a:r>
              <a:rPr lang="en-US" dirty="0"/>
              <a:t>Password protection of documents (free)</a:t>
            </a:r>
          </a:p>
          <a:p>
            <a:pPr lvl="1"/>
            <a:r>
              <a:rPr lang="en-US" dirty="0" err="1"/>
              <a:t>Sookasa</a:t>
            </a:r>
            <a:r>
              <a:rPr lang="en-US" dirty="0"/>
              <a:t> ($100/</a:t>
            </a:r>
            <a:r>
              <a:rPr lang="en-US" dirty="0" err="1"/>
              <a:t>yr</a:t>
            </a:r>
            <a:r>
              <a:rPr lang="en-US" dirty="0"/>
              <a:t>)</a:t>
            </a:r>
          </a:p>
          <a:p>
            <a:pPr lvl="1"/>
            <a:r>
              <a:rPr lang="en-US" dirty="0"/>
              <a:t>Citrix ShareFile ($60); </a:t>
            </a:r>
            <a:r>
              <a:rPr lang="en-US" dirty="0" err="1"/>
              <a:t>Digify</a:t>
            </a:r>
            <a:r>
              <a:rPr lang="en-US" dirty="0"/>
              <a:t> ($40/</a:t>
            </a:r>
            <a:r>
              <a:rPr lang="en-US" dirty="0" err="1"/>
              <a:t>mo</a:t>
            </a:r>
            <a:r>
              <a:rPr lang="en-US" dirty="0"/>
              <a:t>); </a:t>
            </a:r>
            <a:r>
              <a:rPr lang="en-US" dirty="0" err="1"/>
              <a:t>Egnyte</a:t>
            </a:r>
            <a:r>
              <a:rPr lang="en-US" dirty="0"/>
              <a:t> ($8-15/m0)</a:t>
            </a:r>
          </a:p>
        </p:txBody>
      </p:sp>
    </p:spTree>
    <p:extLst>
      <p:ext uri="{BB962C8B-B14F-4D97-AF65-F5344CB8AC3E}">
        <p14:creationId xmlns:p14="http://schemas.microsoft.com/office/powerpoint/2010/main" val="445906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n-lt"/>
              </a:rPr>
              <a:t>Local Coordinator</a:t>
            </a:r>
          </a:p>
        </p:txBody>
      </p:sp>
    </p:spTree>
    <p:extLst>
      <p:ext uri="{BB962C8B-B14F-4D97-AF65-F5344CB8AC3E}">
        <p14:creationId xmlns:p14="http://schemas.microsoft.com/office/powerpoint/2010/main" val="2078688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51" y="-20444"/>
            <a:ext cx="8229600" cy="1143000"/>
          </a:xfrm>
        </p:spPr>
        <p:txBody>
          <a:bodyPr/>
          <a:lstStyle/>
          <a:p>
            <a:pPr algn="ctr" eaLnBrk="1" hangingPunct="1"/>
            <a:r>
              <a:rPr lang="en-US" b="1" dirty="0">
                <a:solidFill>
                  <a:schemeClr val="bg1"/>
                </a:solidFill>
                <a:latin typeface="+mn-lt"/>
              </a:rPr>
              <a:t>Local Coordinator</a:t>
            </a:r>
          </a:p>
        </p:txBody>
      </p:sp>
      <p:sp>
        <p:nvSpPr>
          <p:cNvPr id="16387" name="Rectangle 3"/>
          <p:cNvSpPr>
            <a:spLocks noGrp="1" noChangeArrowheads="1"/>
          </p:cNvSpPr>
          <p:nvPr>
            <p:ph idx="1"/>
          </p:nvPr>
        </p:nvSpPr>
        <p:spPr>
          <a:xfrm>
            <a:off x="457200" y="1295400"/>
            <a:ext cx="8229600" cy="5334000"/>
          </a:xfrm>
        </p:spPr>
        <p:txBody>
          <a:bodyPr>
            <a:noAutofit/>
          </a:bodyPr>
          <a:lstStyle/>
          <a:p>
            <a:pPr eaLnBrk="1" hangingPunct="1">
              <a:lnSpc>
                <a:spcPct val="80000"/>
              </a:lnSpc>
            </a:pPr>
            <a:r>
              <a:rPr lang="en-US" sz="2800" dirty="0"/>
              <a:t>Responsible for visiting, interviewing, vetting, and selecting host families.</a:t>
            </a:r>
          </a:p>
          <a:p>
            <a:pPr eaLnBrk="1" hangingPunct="1">
              <a:lnSpc>
                <a:spcPct val="80000"/>
              </a:lnSpc>
            </a:pPr>
            <a:endParaRPr lang="en-US" sz="2800" dirty="0"/>
          </a:p>
          <a:p>
            <a:pPr eaLnBrk="1" hangingPunct="1">
              <a:lnSpc>
                <a:spcPct val="80000"/>
              </a:lnSpc>
            </a:pPr>
            <a:r>
              <a:rPr lang="en-US" sz="2800" dirty="0"/>
              <a:t>Responsible for orientation of host families. (Could be done at district level as well)</a:t>
            </a:r>
            <a:br>
              <a:rPr lang="en-US" sz="2800" dirty="0"/>
            </a:br>
            <a:endParaRPr lang="en-US" sz="2800" dirty="0"/>
          </a:p>
          <a:p>
            <a:pPr eaLnBrk="1" hangingPunct="1">
              <a:lnSpc>
                <a:spcPct val="80000"/>
              </a:lnSpc>
            </a:pPr>
            <a:r>
              <a:rPr lang="en-US" sz="2800" dirty="0"/>
              <a:t>Keeps in contact with student and host family</a:t>
            </a:r>
            <a:br>
              <a:rPr lang="en-US" sz="2800" dirty="0"/>
            </a:br>
            <a:endParaRPr lang="en-US" sz="2800" dirty="0"/>
          </a:p>
        </p:txBody>
      </p:sp>
    </p:spTree>
    <p:extLst>
      <p:ext uri="{BB962C8B-B14F-4D97-AF65-F5344CB8AC3E}">
        <p14:creationId xmlns:p14="http://schemas.microsoft.com/office/powerpoint/2010/main" val="74063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1000"/>
                                        <p:tgtEl>
                                          <p:spTgt spid="16387">
                                            <p:txEl>
                                              <p:pRg st="0" end="0"/>
                                            </p:txEl>
                                          </p:spTgt>
                                        </p:tgtEl>
                                      </p:cBhvr>
                                    </p:animEffect>
                                    <p:anim calcmode="lin" valueType="num">
                                      <p:cBhvr>
                                        <p:cTn id="8" dur="10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387">
                                            <p:txEl>
                                              <p:pRg st="2" end="2"/>
                                            </p:txEl>
                                          </p:spTgt>
                                        </p:tgtEl>
                                        <p:attrNameLst>
                                          <p:attrName>style.visibility</p:attrName>
                                        </p:attrNameLst>
                                      </p:cBhvr>
                                      <p:to>
                                        <p:strVal val="visible"/>
                                      </p:to>
                                    </p:set>
                                    <p:animEffect transition="in" filter="fade">
                                      <p:cBhvr>
                                        <p:cTn id="14" dur="1000"/>
                                        <p:tgtEl>
                                          <p:spTgt spid="16387">
                                            <p:txEl>
                                              <p:pRg st="2" end="2"/>
                                            </p:txEl>
                                          </p:spTgt>
                                        </p:tgtEl>
                                      </p:cBhvr>
                                    </p:animEffect>
                                    <p:anim calcmode="lin" valueType="num">
                                      <p:cBhvr>
                                        <p:cTn id="15" dur="10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63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387">
                                            <p:txEl>
                                              <p:pRg st="3" end="3"/>
                                            </p:txEl>
                                          </p:spTgt>
                                        </p:tgtEl>
                                        <p:attrNameLst>
                                          <p:attrName>style.visibility</p:attrName>
                                        </p:attrNameLst>
                                      </p:cBhvr>
                                      <p:to>
                                        <p:strVal val="visible"/>
                                      </p:to>
                                    </p:set>
                                    <p:animEffect transition="in" filter="fade">
                                      <p:cBhvr>
                                        <p:cTn id="21" dur="1000"/>
                                        <p:tgtEl>
                                          <p:spTgt spid="16387">
                                            <p:txEl>
                                              <p:pRg st="3" end="3"/>
                                            </p:txEl>
                                          </p:spTgt>
                                        </p:tgtEl>
                                      </p:cBhvr>
                                    </p:animEffect>
                                    <p:anim calcmode="lin" valueType="num">
                                      <p:cBhvr>
                                        <p:cTn id="22" dur="10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638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8991600" cy="838200"/>
          </a:xfrm>
        </p:spPr>
        <p:txBody>
          <a:bodyPr>
            <a:noAutofit/>
          </a:bodyPr>
          <a:lstStyle/>
          <a:p>
            <a:pPr algn="ctr" eaLnBrk="1" hangingPunct="1"/>
            <a:r>
              <a:rPr lang="en-US" sz="4000" b="1" dirty="0">
                <a:solidFill>
                  <a:schemeClr val="bg1"/>
                </a:solidFill>
                <a:latin typeface="+mn-lt"/>
              </a:rPr>
              <a:t>Monitoring the Exchange</a:t>
            </a:r>
          </a:p>
        </p:txBody>
      </p:sp>
      <p:sp>
        <p:nvSpPr>
          <p:cNvPr id="3075" name="Rectangle 3"/>
          <p:cNvSpPr>
            <a:spLocks noGrp="1" noChangeArrowheads="1"/>
          </p:cNvSpPr>
          <p:nvPr>
            <p:ph idx="1"/>
          </p:nvPr>
        </p:nvSpPr>
        <p:spPr>
          <a:xfrm>
            <a:off x="304800" y="990600"/>
            <a:ext cx="8610600" cy="5410200"/>
          </a:xfrm>
        </p:spPr>
        <p:txBody>
          <a:bodyPr>
            <a:normAutofit lnSpcReduction="10000"/>
          </a:bodyPr>
          <a:lstStyle/>
          <a:p>
            <a:pPr>
              <a:lnSpc>
                <a:spcPct val="80000"/>
              </a:lnSpc>
            </a:pPr>
            <a:r>
              <a:rPr lang="en-US" sz="2400" b="1" dirty="0"/>
              <a:t>Monthly contact.  </a:t>
            </a:r>
            <a:r>
              <a:rPr lang="en-US" sz="2400" dirty="0"/>
              <a:t>A Local Coordinator must document in the </a:t>
            </a:r>
            <a:r>
              <a:rPr lang="en-US" sz="2400" i="1" dirty="0"/>
              <a:t>SCRYE database </a:t>
            </a:r>
            <a:r>
              <a:rPr lang="en-US" sz="2400" dirty="0"/>
              <a:t>monthly contact with host family and student:</a:t>
            </a:r>
          </a:p>
          <a:p>
            <a:pPr lvl="1">
              <a:lnSpc>
                <a:spcPct val="80000"/>
              </a:lnSpc>
            </a:pPr>
            <a:r>
              <a:rPr lang="en-US" dirty="0"/>
              <a:t>In person;</a:t>
            </a:r>
          </a:p>
          <a:p>
            <a:pPr lvl="1">
              <a:lnSpc>
                <a:spcPct val="80000"/>
              </a:lnSpc>
            </a:pPr>
            <a:r>
              <a:rPr lang="en-US" dirty="0"/>
              <a:t>By phone;</a:t>
            </a:r>
          </a:p>
          <a:p>
            <a:pPr lvl="1">
              <a:lnSpc>
                <a:spcPct val="80000"/>
              </a:lnSpc>
            </a:pPr>
            <a:r>
              <a:rPr lang="en-US" dirty="0"/>
              <a:t>By email</a:t>
            </a:r>
          </a:p>
          <a:p>
            <a:pPr lvl="1">
              <a:lnSpc>
                <a:spcPct val="80000"/>
              </a:lnSpc>
            </a:pPr>
            <a:endParaRPr lang="en-US" b="1" dirty="0"/>
          </a:p>
          <a:p>
            <a:pPr>
              <a:lnSpc>
                <a:spcPct val="80000"/>
              </a:lnSpc>
            </a:pPr>
            <a:r>
              <a:rPr lang="en-US" sz="2400" b="1" dirty="0"/>
              <a:t>In person contact each semester.  </a:t>
            </a:r>
            <a:r>
              <a:rPr lang="en-US" sz="2400" dirty="0"/>
              <a:t>A Local Coordinator must have in person contact with </a:t>
            </a:r>
            <a:r>
              <a:rPr lang="en-US" sz="2400" i="1" dirty="0"/>
              <a:t>each</a:t>
            </a:r>
            <a:r>
              <a:rPr lang="en-US" sz="2400" dirty="0"/>
              <a:t> family that is hosting at least once in the first semester and once in the second semester.</a:t>
            </a:r>
          </a:p>
          <a:p>
            <a:pPr>
              <a:lnSpc>
                <a:spcPct val="80000"/>
              </a:lnSpc>
            </a:pPr>
            <a:endParaRPr lang="en-US" sz="2400" b="1" dirty="0"/>
          </a:p>
          <a:p>
            <a:pPr>
              <a:lnSpc>
                <a:spcPct val="80000"/>
              </a:lnSpc>
            </a:pPr>
            <a:r>
              <a:rPr lang="en-US" sz="2400" b="1" dirty="0"/>
              <a:t>Contact by another Rotarian within first two months.  </a:t>
            </a:r>
            <a:r>
              <a:rPr lang="en-US" sz="2400" dirty="0"/>
              <a:t>Program representative </a:t>
            </a:r>
            <a:r>
              <a:rPr lang="en-US" sz="2400" i="1" dirty="0"/>
              <a:t>other than the local coordinator who recruited, screened, and selected the host family</a:t>
            </a:r>
            <a:r>
              <a:rPr lang="en-US" sz="2400" dirty="0"/>
              <a:t> must visit the student and </a:t>
            </a:r>
            <a:r>
              <a:rPr lang="en-US" sz="2400" i="1" dirty="0"/>
              <a:t>each</a:t>
            </a:r>
            <a:r>
              <a:rPr lang="en-US" sz="2400" dirty="0"/>
              <a:t> family within the first two months. This contact is documented on the HF-3.</a:t>
            </a:r>
          </a:p>
          <a:p>
            <a:pPr>
              <a:lnSpc>
                <a:spcPct val="80000"/>
              </a:lnSpc>
            </a:pPr>
            <a:endParaRPr lang="en-US" sz="2000" b="1" dirty="0"/>
          </a:p>
        </p:txBody>
      </p:sp>
    </p:spTree>
    <p:extLst>
      <p:ext uri="{BB962C8B-B14F-4D97-AF65-F5344CB8AC3E}">
        <p14:creationId xmlns:p14="http://schemas.microsoft.com/office/powerpoint/2010/main" val="155910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1000"/>
                                        <p:tgtEl>
                                          <p:spTgt spid="3075">
                                            <p:txEl>
                                              <p:pRg st="0" end="0"/>
                                            </p:txEl>
                                          </p:spTgt>
                                        </p:tgtEl>
                                      </p:cBhvr>
                                    </p:animEffect>
                                    <p:anim calcmode="lin" valueType="num">
                                      <p:cBhvr>
                                        <p:cTn id="8" dur="1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Effect transition="in" filter="fade">
                                      <p:cBhvr>
                                        <p:cTn id="14" dur="1000"/>
                                        <p:tgtEl>
                                          <p:spTgt spid="3075">
                                            <p:txEl>
                                              <p:pRg st="1" end="1"/>
                                            </p:txEl>
                                          </p:spTgt>
                                        </p:tgtEl>
                                      </p:cBhvr>
                                    </p:animEffect>
                                    <p:anim calcmode="lin" valueType="num">
                                      <p:cBhvr>
                                        <p:cTn id="15" dur="1000" fill="hold"/>
                                        <p:tgtEl>
                                          <p:spTgt spid="307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5">
                                            <p:txEl>
                                              <p:pRg st="2" end="2"/>
                                            </p:txEl>
                                          </p:spTgt>
                                        </p:tgtEl>
                                        <p:attrNameLst>
                                          <p:attrName>style.visibility</p:attrName>
                                        </p:attrNameLst>
                                      </p:cBhvr>
                                      <p:to>
                                        <p:strVal val="visible"/>
                                      </p:to>
                                    </p:set>
                                    <p:animEffect transition="in" filter="fade">
                                      <p:cBhvr>
                                        <p:cTn id="21" dur="1000"/>
                                        <p:tgtEl>
                                          <p:spTgt spid="3075">
                                            <p:txEl>
                                              <p:pRg st="2" end="2"/>
                                            </p:txEl>
                                          </p:spTgt>
                                        </p:tgtEl>
                                      </p:cBhvr>
                                    </p:animEffect>
                                    <p:anim calcmode="lin" valueType="num">
                                      <p:cBhvr>
                                        <p:cTn id="22" dur="10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75">
                                            <p:txEl>
                                              <p:pRg st="3" end="3"/>
                                            </p:txEl>
                                          </p:spTgt>
                                        </p:tgtEl>
                                        <p:attrNameLst>
                                          <p:attrName>style.visibility</p:attrName>
                                        </p:attrNameLst>
                                      </p:cBhvr>
                                      <p:to>
                                        <p:strVal val="visible"/>
                                      </p:to>
                                    </p:set>
                                    <p:animEffect transition="in" filter="fade">
                                      <p:cBhvr>
                                        <p:cTn id="28" dur="1000"/>
                                        <p:tgtEl>
                                          <p:spTgt spid="3075">
                                            <p:txEl>
                                              <p:pRg st="3" end="3"/>
                                            </p:txEl>
                                          </p:spTgt>
                                        </p:tgtEl>
                                      </p:cBhvr>
                                    </p:animEffect>
                                    <p:anim calcmode="lin" valueType="num">
                                      <p:cBhvr>
                                        <p:cTn id="29" dur="1000" fill="hold"/>
                                        <p:tgtEl>
                                          <p:spTgt spid="307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0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xEl>
                                              <p:pRg st="5" end="5"/>
                                            </p:txEl>
                                          </p:spTgt>
                                        </p:tgtEl>
                                        <p:attrNameLst>
                                          <p:attrName>style.visibility</p:attrName>
                                        </p:attrNameLst>
                                      </p:cBhvr>
                                      <p:to>
                                        <p:strVal val="visible"/>
                                      </p:to>
                                    </p:set>
                                    <p:animEffect transition="in" filter="fade">
                                      <p:cBhvr>
                                        <p:cTn id="35" dur="1000"/>
                                        <p:tgtEl>
                                          <p:spTgt spid="3075">
                                            <p:txEl>
                                              <p:pRg st="5" end="5"/>
                                            </p:txEl>
                                          </p:spTgt>
                                        </p:tgtEl>
                                      </p:cBhvr>
                                    </p:animEffect>
                                    <p:anim calcmode="lin" valueType="num">
                                      <p:cBhvr>
                                        <p:cTn id="36" dur="1000" fill="hold"/>
                                        <p:tgtEl>
                                          <p:spTgt spid="307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07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075">
                                            <p:txEl>
                                              <p:pRg st="7" end="7"/>
                                            </p:txEl>
                                          </p:spTgt>
                                        </p:tgtEl>
                                        <p:attrNameLst>
                                          <p:attrName>style.visibility</p:attrName>
                                        </p:attrNameLst>
                                      </p:cBhvr>
                                      <p:to>
                                        <p:strVal val="visible"/>
                                      </p:to>
                                    </p:set>
                                    <p:animEffect transition="in" filter="fade">
                                      <p:cBhvr>
                                        <p:cTn id="42" dur="1000"/>
                                        <p:tgtEl>
                                          <p:spTgt spid="3075">
                                            <p:txEl>
                                              <p:pRg st="7" end="7"/>
                                            </p:txEl>
                                          </p:spTgt>
                                        </p:tgtEl>
                                      </p:cBhvr>
                                    </p:animEffect>
                                    <p:anim calcmode="lin" valueType="num">
                                      <p:cBhvr>
                                        <p:cTn id="43" dur="1000" fill="hold"/>
                                        <p:tgtEl>
                                          <p:spTgt spid="3075">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07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ctr"/>
            <a:r>
              <a:rPr lang="en-US" dirty="0">
                <a:solidFill>
                  <a:schemeClr val="bg1"/>
                </a:solidFill>
                <a:latin typeface="+mn-lt"/>
              </a:rPr>
              <a:t>Local Coordinator Training</a:t>
            </a:r>
          </a:p>
        </p:txBody>
      </p:sp>
      <p:sp>
        <p:nvSpPr>
          <p:cNvPr id="3" name="Content Placeholder 2"/>
          <p:cNvSpPr>
            <a:spLocks noGrp="1"/>
          </p:cNvSpPr>
          <p:nvPr>
            <p:ph idx="1"/>
          </p:nvPr>
        </p:nvSpPr>
        <p:spPr>
          <a:xfrm>
            <a:off x="449766" y="1524000"/>
            <a:ext cx="8229600" cy="4389120"/>
          </a:xfrm>
        </p:spPr>
        <p:txBody>
          <a:bodyPr>
            <a:normAutofit fontScale="92500" lnSpcReduction="10000"/>
          </a:bodyPr>
          <a:lstStyle/>
          <a:p>
            <a:r>
              <a:rPr lang="en-US" sz="2800" dirty="0"/>
              <a:t>Conflict Resolution</a:t>
            </a:r>
          </a:p>
          <a:p>
            <a:r>
              <a:rPr lang="en-US" sz="2800" dirty="0"/>
              <a:t>Procedures in handling and reporting emergency situations</a:t>
            </a:r>
          </a:p>
          <a:p>
            <a:r>
              <a:rPr lang="en-US" sz="2800" dirty="0"/>
              <a:t>Awareness or knowledge of child safety standards</a:t>
            </a:r>
          </a:p>
          <a:p>
            <a:r>
              <a:rPr lang="en-US" sz="2800" dirty="0"/>
              <a:t>Information on sexual conduct codes</a:t>
            </a:r>
          </a:p>
          <a:p>
            <a:r>
              <a:rPr lang="en-US" sz="2800" dirty="0"/>
              <a:t>Procedures for handling and reporting allegations of sexual misconduct or any other allegations of abuse or neglect</a:t>
            </a:r>
          </a:p>
          <a:p>
            <a:r>
              <a:rPr lang="en-US" sz="2800" dirty="0"/>
              <a:t>Criteria to be used to screen potential host families.</a:t>
            </a:r>
          </a:p>
          <a:p>
            <a:r>
              <a:rPr lang="en-US" sz="2800" dirty="0"/>
              <a:t>NAYEN Rotarian Volunteer Module.</a:t>
            </a:r>
          </a:p>
          <a:p>
            <a:endParaRPr lang="en-US" dirty="0"/>
          </a:p>
        </p:txBody>
      </p:sp>
    </p:spTree>
    <p:extLst>
      <p:ext uri="{BB962C8B-B14F-4D97-AF65-F5344CB8AC3E}">
        <p14:creationId xmlns:p14="http://schemas.microsoft.com/office/powerpoint/2010/main" val="878633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1143000"/>
          </a:xfrm>
        </p:spPr>
        <p:txBody>
          <a:bodyPr/>
          <a:lstStyle/>
          <a:p>
            <a:pPr eaLnBrk="1" hangingPunct="1"/>
            <a:r>
              <a:rPr lang="en-US" sz="4000" b="1" dirty="0">
                <a:solidFill>
                  <a:schemeClr val="bg1"/>
                </a:solidFill>
                <a:latin typeface="+mn-lt"/>
              </a:rPr>
              <a:t>Local Coordinator (cont.)</a:t>
            </a:r>
          </a:p>
        </p:txBody>
      </p:sp>
      <p:sp>
        <p:nvSpPr>
          <p:cNvPr id="17411" name="Rectangle 3"/>
          <p:cNvSpPr>
            <a:spLocks noGrp="1" noChangeArrowheads="1"/>
          </p:cNvSpPr>
          <p:nvPr>
            <p:ph idx="1"/>
          </p:nvPr>
        </p:nvSpPr>
        <p:spPr>
          <a:xfrm>
            <a:off x="457200" y="1371600"/>
            <a:ext cx="8229600" cy="4389120"/>
          </a:xfrm>
        </p:spPr>
        <p:txBody>
          <a:bodyPr/>
          <a:lstStyle/>
          <a:p>
            <a:pPr eaLnBrk="1" hangingPunct="1">
              <a:lnSpc>
                <a:spcPct val="80000"/>
              </a:lnSpc>
            </a:pPr>
            <a:r>
              <a:rPr lang="en-US" sz="2000" dirty="0"/>
              <a:t>A Certified Volunteer who has been trained in program basics and has completed the DOS online training module with an exam score of at least 90% </a:t>
            </a:r>
            <a:br>
              <a:rPr lang="en-US" sz="2000" dirty="0"/>
            </a:br>
            <a:endParaRPr lang="en-US" sz="2000" dirty="0"/>
          </a:p>
          <a:p>
            <a:pPr eaLnBrk="1" hangingPunct="1">
              <a:lnSpc>
                <a:spcPct val="80000"/>
              </a:lnSpc>
            </a:pPr>
            <a:r>
              <a:rPr lang="en-US" sz="2000" dirty="0"/>
              <a:t>YEO must submit name to SCRYE for permission to take test</a:t>
            </a:r>
            <a:br>
              <a:rPr lang="en-US" sz="2000" dirty="0"/>
            </a:br>
            <a:endParaRPr lang="en-US" sz="2000" dirty="0"/>
          </a:p>
          <a:p>
            <a:pPr eaLnBrk="1" hangingPunct="1">
              <a:lnSpc>
                <a:spcPct val="80000"/>
              </a:lnSpc>
            </a:pPr>
            <a:r>
              <a:rPr lang="en-US" sz="2000" dirty="0"/>
              <a:t>May not be a LC for a student over whom he/she has a position of trust or authority, such as the student’s teacher or principal, or host family.</a:t>
            </a:r>
            <a:br>
              <a:rPr lang="en-US" sz="2000" dirty="0"/>
            </a:br>
            <a:endParaRPr lang="en-US" sz="2000" dirty="0"/>
          </a:p>
          <a:p>
            <a:pPr eaLnBrk="1" hangingPunct="1">
              <a:lnSpc>
                <a:spcPct val="80000"/>
              </a:lnSpc>
            </a:pPr>
            <a:r>
              <a:rPr lang="en-US" sz="2000" dirty="0"/>
              <a:t>120 mile rule:  Coordinator must be within 120 miles of where the student is living</a:t>
            </a:r>
            <a:br>
              <a:rPr lang="en-US" sz="2000" dirty="0"/>
            </a:br>
            <a:endParaRPr lang="en-US" sz="2000" dirty="0"/>
          </a:p>
          <a:p>
            <a:pPr eaLnBrk="1" hangingPunct="1">
              <a:lnSpc>
                <a:spcPct val="80000"/>
              </a:lnSpc>
            </a:pPr>
            <a:r>
              <a:rPr lang="en-US" sz="2000" dirty="0"/>
              <a:t>Approval is for 12 months</a:t>
            </a:r>
          </a:p>
        </p:txBody>
      </p:sp>
      <p:pic>
        <p:nvPicPr>
          <p:cNvPr id="17412" name="Picture 4" descr="Account_Coordina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629150"/>
            <a:ext cx="401320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063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1000"/>
                                        <p:tgtEl>
                                          <p:spTgt spid="17411">
                                            <p:txEl>
                                              <p:pRg st="0" end="0"/>
                                            </p:txEl>
                                          </p:spTgt>
                                        </p:tgtEl>
                                      </p:cBhvr>
                                    </p:animEffect>
                                    <p:anim calcmode="lin" valueType="num">
                                      <p:cBhvr>
                                        <p:cTn id="8"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4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411">
                                            <p:txEl>
                                              <p:pRg st="1" end="1"/>
                                            </p:txEl>
                                          </p:spTgt>
                                        </p:tgtEl>
                                        <p:attrNameLst>
                                          <p:attrName>style.visibility</p:attrName>
                                        </p:attrNameLst>
                                      </p:cBhvr>
                                      <p:to>
                                        <p:strVal val="visible"/>
                                      </p:to>
                                    </p:set>
                                    <p:animEffect transition="in" filter="fade">
                                      <p:cBhvr>
                                        <p:cTn id="14" dur="1000"/>
                                        <p:tgtEl>
                                          <p:spTgt spid="17411">
                                            <p:txEl>
                                              <p:pRg st="1" end="1"/>
                                            </p:txEl>
                                          </p:spTgt>
                                        </p:tgtEl>
                                      </p:cBhvr>
                                    </p:animEffect>
                                    <p:anim calcmode="lin" valueType="num">
                                      <p:cBhvr>
                                        <p:cTn id="15"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4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411">
                                            <p:txEl>
                                              <p:pRg st="2" end="2"/>
                                            </p:txEl>
                                          </p:spTgt>
                                        </p:tgtEl>
                                        <p:attrNameLst>
                                          <p:attrName>style.visibility</p:attrName>
                                        </p:attrNameLst>
                                      </p:cBhvr>
                                      <p:to>
                                        <p:strVal val="visible"/>
                                      </p:to>
                                    </p:set>
                                    <p:animEffect transition="in" filter="fade">
                                      <p:cBhvr>
                                        <p:cTn id="21" dur="1000"/>
                                        <p:tgtEl>
                                          <p:spTgt spid="17411">
                                            <p:txEl>
                                              <p:pRg st="2" end="2"/>
                                            </p:txEl>
                                          </p:spTgt>
                                        </p:tgtEl>
                                      </p:cBhvr>
                                    </p:animEffect>
                                    <p:anim calcmode="lin" valueType="num">
                                      <p:cBhvr>
                                        <p:cTn id="22" dur="1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74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411">
                                            <p:txEl>
                                              <p:pRg st="3" end="3"/>
                                            </p:txEl>
                                          </p:spTgt>
                                        </p:tgtEl>
                                        <p:attrNameLst>
                                          <p:attrName>style.visibility</p:attrName>
                                        </p:attrNameLst>
                                      </p:cBhvr>
                                      <p:to>
                                        <p:strVal val="visible"/>
                                      </p:to>
                                    </p:set>
                                    <p:animEffect transition="in" filter="fade">
                                      <p:cBhvr>
                                        <p:cTn id="28" dur="1000"/>
                                        <p:tgtEl>
                                          <p:spTgt spid="17411">
                                            <p:txEl>
                                              <p:pRg st="3" end="3"/>
                                            </p:txEl>
                                          </p:spTgt>
                                        </p:tgtEl>
                                      </p:cBhvr>
                                    </p:animEffect>
                                    <p:anim calcmode="lin" valueType="num">
                                      <p:cBhvr>
                                        <p:cTn id="29"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74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7411">
                                            <p:txEl>
                                              <p:pRg st="4" end="4"/>
                                            </p:txEl>
                                          </p:spTgt>
                                        </p:tgtEl>
                                        <p:attrNameLst>
                                          <p:attrName>style.visibility</p:attrName>
                                        </p:attrNameLst>
                                      </p:cBhvr>
                                      <p:to>
                                        <p:strVal val="visible"/>
                                      </p:to>
                                    </p:set>
                                    <p:animEffect transition="in" filter="fade">
                                      <p:cBhvr>
                                        <p:cTn id="35" dur="1000"/>
                                        <p:tgtEl>
                                          <p:spTgt spid="17411">
                                            <p:txEl>
                                              <p:pRg st="4" end="4"/>
                                            </p:txEl>
                                          </p:spTgt>
                                        </p:tgtEl>
                                      </p:cBhvr>
                                    </p:animEffect>
                                    <p:anim calcmode="lin" valueType="num">
                                      <p:cBhvr>
                                        <p:cTn id="36" dur="10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74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152400"/>
            <a:ext cx="8229600" cy="1143000"/>
          </a:xfrm>
        </p:spPr>
        <p:txBody>
          <a:bodyPr>
            <a:normAutofit/>
          </a:bodyPr>
          <a:lstStyle/>
          <a:p>
            <a:pPr algn="ctr" eaLnBrk="1" hangingPunct="1"/>
            <a:r>
              <a:rPr lang="en-US" sz="4000" b="1" dirty="0">
                <a:solidFill>
                  <a:schemeClr val="bg1"/>
                </a:solidFill>
                <a:latin typeface="+mn-lt"/>
              </a:rPr>
              <a:t>Student Identity Protection</a:t>
            </a:r>
          </a:p>
        </p:txBody>
      </p:sp>
      <p:sp>
        <p:nvSpPr>
          <p:cNvPr id="19459" name="Rectangle 3"/>
          <p:cNvSpPr>
            <a:spLocks noGrp="1" noChangeArrowheads="1"/>
          </p:cNvSpPr>
          <p:nvPr>
            <p:ph idx="1"/>
          </p:nvPr>
        </p:nvSpPr>
        <p:spPr/>
        <p:txBody>
          <a:bodyPr/>
          <a:lstStyle/>
          <a:p>
            <a:pPr eaLnBrk="1" hangingPunct="1">
              <a:lnSpc>
                <a:spcPct val="80000"/>
              </a:lnSpc>
            </a:pPr>
            <a:r>
              <a:rPr lang="en-US" sz="2000" dirty="0"/>
              <a:t>DOS rules are specific about protecting the privacy of inbound students</a:t>
            </a:r>
            <a:br>
              <a:rPr lang="en-US" sz="2000" dirty="0"/>
            </a:br>
            <a:endParaRPr lang="en-US" sz="2000" dirty="0"/>
          </a:p>
          <a:p>
            <a:pPr eaLnBrk="1" hangingPunct="1">
              <a:lnSpc>
                <a:spcPct val="80000"/>
              </a:lnSpc>
            </a:pPr>
            <a:r>
              <a:rPr lang="en-US" sz="2000" dirty="0"/>
              <a:t>Inbound student applications may NOT be shared with any person who has not been fully vetted</a:t>
            </a:r>
            <a:br>
              <a:rPr lang="en-US" sz="2000" dirty="0"/>
            </a:br>
            <a:endParaRPr lang="en-US" sz="2000" dirty="0"/>
          </a:p>
          <a:p>
            <a:pPr eaLnBrk="1" hangingPunct="1">
              <a:lnSpc>
                <a:spcPct val="80000"/>
              </a:lnSpc>
            </a:pPr>
            <a:r>
              <a:rPr lang="en-US" sz="2000" dirty="0"/>
              <a:t>Host family must additionally complete application (HF-1) and have their home inspection before viewing</a:t>
            </a:r>
            <a:br>
              <a:rPr lang="en-US" sz="2000" dirty="0"/>
            </a:br>
            <a:endParaRPr lang="en-US" sz="2000" dirty="0"/>
          </a:p>
          <a:p>
            <a:pPr eaLnBrk="1" hangingPunct="1">
              <a:lnSpc>
                <a:spcPct val="80000"/>
              </a:lnSpc>
            </a:pPr>
            <a:r>
              <a:rPr lang="en-US" sz="2000" dirty="0"/>
              <a:t>You may share student application with non-vetted persons providing identity information is redacted. (redacted to remove identifying items such as last name, birth date, address, home city, email address, school name)</a:t>
            </a:r>
          </a:p>
          <a:p>
            <a:pPr eaLnBrk="1" hangingPunct="1">
              <a:lnSpc>
                <a:spcPct val="80000"/>
              </a:lnSpc>
            </a:pPr>
            <a:endParaRPr lang="en-US" sz="2000" dirty="0"/>
          </a:p>
          <a:p>
            <a:pPr eaLnBrk="1" hangingPunct="1">
              <a:lnSpc>
                <a:spcPct val="80000"/>
              </a:lnSpc>
            </a:pPr>
            <a:r>
              <a:rPr lang="en-US" sz="2000" dirty="0"/>
              <a:t>No unprotected Facebook Page until they leave the program. (return home)</a:t>
            </a:r>
          </a:p>
        </p:txBody>
      </p:sp>
    </p:spTree>
    <p:extLst>
      <p:ext uri="{BB962C8B-B14F-4D97-AF65-F5344CB8AC3E}">
        <p14:creationId xmlns:p14="http://schemas.microsoft.com/office/powerpoint/2010/main" val="66936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1000"/>
                                        <p:tgtEl>
                                          <p:spTgt spid="19459">
                                            <p:txEl>
                                              <p:pRg st="0" end="0"/>
                                            </p:txEl>
                                          </p:spTgt>
                                        </p:tgtEl>
                                      </p:cBhvr>
                                    </p:animEffect>
                                    <p:anim calcmode="lin" valueType="num">
                                      <p:cBhvr>
                                        <p:cTn id="8" dur="10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4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459">
                                            <p:txEl>
                                              <p:pRg st="1" end="1"/>
                                            </p:txEl>
                                          </p:spTgt>
                                        </p:tgtEl>
                                        <p:attrNameLst>
                                          <p:attrName>style.visibility</p:attrName>
                                        </p:attrNameLst>
                                      </p:cBhvr>
                                      <p:to>
                                        <p:strVal val="visible"/>
                                      </p:to>
                                    </p:set>
                                    <p:animEffect transition="in" filter="fade">
                                      <p:cBhvr>
                                        <p:cTn id="14" dur="1000"/>
                                        <p:tgtEl>
                                          <p:spTgt spid="19459">
                                            <p:txEl>
                                              <p:pRg st="1" end="1"/>
                                            </p:txEl>
                                          </p:spTgt>
                                        </p:tgtEl>
                                      </p:cBhvr>
                                    </p:animEffect>
                                    <p:anim calcmode="lin" valueType="num">
                                      <p:cBhvr>
                                        <p:cTn id="15" dur="10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94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459">
                                            <p:txEl>
                                              <p:pRg st="2" end="2"/>
                                            </p:txEl>
                                          </p:spTgt>
                                        </p:tgtEl>
                                        <p:attrNameLst>
                                          <p:attrName>style.visibility</p:attrName>
                                        </p:attrNameLst>
                                      </p:cBhvr>
                                      <p:to>
                                        <p:strVal val="visible"/>
                                      </p:to>
                                    </p:set>
                                    <p:animEffect transition="in" filter="fade">
                                      <p:cBhvr>
                                        <p:cTn id="21" dur="1000"/>
                                        <p:tgtEl>
                                          <p:spTgt spid="19459">
                                            <p:txEl>
                                              <p:pRg st="2" end="2"/>
                                            </p:txEl>
                                          </p:spTgt>
                                        </p:tgtEl>
                                      </p:cBhvr>
                                    </p:animEffect>
                                    <p:anim calcmode="lin" valueType="num">
                                      <p:cBhvr>
                                        <p:cTn id="22" dur="1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94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459">
                                            <p:txEl>
                                              <p:pRg st="3" end="3"/>
                                            </p:txEl>
                                          </p:spTgt>
                                        </p:tgtEl>
                                        <p:attrNameLst>
                                          <p:attrName>style.visibility</p:attrName>
                                        </p:attrNameLst>
                                      </p:cBhvr>
                                      <p:to>
                                        <p:strVal val="visible"/>
                                      </p:to>
                                    </p:set>
                                    <p:animEffect transition="in" filter="fade">
                                      <p:cBhvr>
                                        <p:cTn id="28" dur="1000"/>
                                        <p:tgtEl>
                                          <p:spTgt spid="19459">
                                            <p:txEl>
                                              <p:pRg st="3" end="3"/>
                                            </p:txEl>
                                          </p:spTgt>
                                        </p:tgtEl>
                                      </p:cBhvr>
                                    </p:animEffect>
                                    <p:anim calcmode="lin" valueType="num">
                                      <p:cBhvr>
                                        <p:cTn id="29" dur="10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945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9459">
                                            <p:txEl>
                                              <p:pRg st="5" end="5"/>
                                            </p:txEl>
                                          </p:spTgt>
                                        </p:tgtEl>
                                        <p:attrNameLst>
                                          <p:attrName>style.visibility</p:attrName>
                                        </p:attrNameLst>
                                      </p:cBhvr>
                                      <p:to>
                                        <p:strVal val="visible"/>
                                      </p:to>
                                    </p:set>
                                    <p:animEffect transition="in" filter="fade">
                                      <p:cBhvr>
                                        <p:cTn id="35" dur="1000"/>
                                        <p:tgtEl>
                                          <p:spTgt spid="19459">
                                            <p:txEl>
                                              <p:pRg st="5" end="5"/>
                                            </p:txEl>
                                          </p:spTgt>
                                        </p:tgtEl>
                                      </p:cBhvr>
                                    </p:animEffect>
                                    <p:anim calcmode="lin" valueType="num">
                                      <p:cBhvr>
                                        <p:cTn id="36" dur="1000" fill="hold"/>
                                        <p:tgtEl>
                                          <p:spTgt spid="19459">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945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ctr"/>
            <a:r>
              <a:rPr lang="en-US" dirty="0">
                <a:solidFill>
                  <a:schemeClr val="bg1"/>
                </a:solidFill>
                <a:latin typeface="+mn-lt"/>
              </a:rPr>
              <a:t>Record Retention	</a:t>
            </a:r>
          </a:p>
        </p:txBody>
      </p:sp>
      <p:sp>
        <p:nvSpPr>
          <p:cNvPr id="3" name="Content Placeholder 2"/>
          <p:cNvSpPr>
            <a:spLocks noGrp="1"/>
          </p:cNvSpPr>
          <p:nvPr>
            <p:ph idx="1"/>
          </p:nvPr>
        </p:nvSpPr>
        <p:spPr/>
        <p:txBody>
          <a:bodyPr>
            <a:normAutofit fontScale="92500" lnSpcReduction="10000"/>
          </a:bodyPr>
          <a:lstStyle/>
          <a:p>
            <a:pPr marL="287338" indent="-287338" fontAlgn="auto">
              <a:spcBef>
                <a:spcPts val="0"/>
              </a:spcBef>
              <a:spcAft>
                <a:spcPts val="0"/>
              </a:spcAft>
              <a:buClr>
                <a:schemeClr val="tx2"/>
              </a:buClr>
              <a:defRPr/>
            </a:pPr>
            <a:r>
              <a:rPr lang="en-US" sz="2200" dirty="0"/>
              <a:t>The following documentation must be retained for at least three years after program completion:</a:t>
            </a:r>
          </a:p>
          <a:p>
            <a:pPr marL="827723" lvl="1" indent="-1588">
              <a:spcBef>
                <a:spcPts val="0"/>
              </a:spcBef>
              <a:buClr>
                <a:schemeClr val="tx2"/>
              </a:buClr>
              <a:defRPr/>
            </a:pPr>
            <a:endParaRPr lang="en-US" sz="2200" dirty="0">
              <a:latin typeface="Arial" pitchFamily="34" charset="0"/>
              <a:cs typeface="Arial" pitchFamily="34" charset="0"/>
            </a:endParaRPr>
          </a:p>
          <a:p>
            <a:pPr marL="625475" lvl="1" indent="-246063">
              <a:lnSpc>
                <a:spcPct val="90000"/>
              </a:lnSpc>
              <a:defRPr/>
            </a:pPr>
            <a:r>
              <a:rPr lang="en-US" sz="1900" dirty="0"/>
              <a:t>Student’s acceptance into school (guarantee form)</a:t>
            </a:r>
          </a:p>
          <a:p>
            <a:pPr marL="625475" lvl="1" indent="-246063">
              <a:lnSpc>
                <a:spcPct val="90000"/>
              </a:lnSpc>
              <a:defRPr/>
            </a:pPr>
            <a:endParaRPr lang="en-US" sz="1900" dirty="0"/>
          </a:p>
          <a:p>
            <a:pPr marL="625475" lvl="1" indent="-246063">
              <a:lnSpc>
                <a:spcPct val="90000"/>
              </a:lnSpc>
              <a:defRPr/>
            </a:pPr>
            <a:r>
              <a:rPr lang="en-US" sz="1900" dirty="0"/>
              <a:t>Volunteer application, CBC, reference checks</a:t>
            </a:r>
          </a:p>
          <a:p>
            <a:pPr marL="625475" lvl="1" indent="-246063">
              <a:lnSpc>
                <a:spcPct val="90000"/>
              </a:lnSpc>
              <a:defRPr/>
            </a:pPr>
            <a:endParaRPr lang="en-US" sz="1900" dirty="0"/>
          </a:p>
          <a:p>
            <a:pPr marL="625475" lvl="1" indent="-246063">
              <a:lnSpc>
                <a:spcPct val="90000"/>
              </a:lnSpc>
              <a:tabLst>
                <a:tab pos="1141413" algn="l"/>
              </a:tabLst>
              <a:defRPr/>
            </a:pPr>
            <a:r>
              <a:rPr lang="en-US" sz="1900" dirty="0"/>
              <a:t>Monthly contact log by counselor and LAC (this will document host family and student contact)</a:t>
            </a:r>
          </a:p>
          <a:p>
            <a:pPr marL="625475" lvl="1" indent="-246063">
              <a:lnSpc>
                <a:spcPct val="90000"/>
              </a:lnSpc>
              <a:defRPr/>
            </a:pPr>
            <a:endParaRPr lang="en-US" sz="1900" dirty="0"/>
          </a:p>
          <a:p>
            <a:pPr marL="625475" lvl="1" indent="-246063">
              <a:lnSpc>
                <a:spcPct val="90000"/>
              </a:lnSpc>
              <a:defRPr/>
            </a:pPr>
            <a:r>
              <a:rPr lang="en-US" sz="1900" dirty="0"/>
              <a:t>Host family</a:t>
            </a:r>
          </a:p>
          <a:p>
            <a:pPr marL="974725" lvl="2" indent="-246063" fontAlgn="auto">
              <a:lnSpc>
                <a:spcPct val="90000"/>
              </a:lnSpc>
              <a:spcAft>
                <a:spcPts val="0"/>
              </a:spcAft>
              <a:defRPr/>
            </a:pPr>
            <a:r>
              <a:rPr lang="en-US" sz="1900" dirty="0"/>
              <a:t>Application form </a:t>
            </a:r>
          </a:p>
          <a:p>
            <a:pPr marL="974725" lvl="2" indent="-246063" fontAlgn="auto">
              <a:lnSpc>
                <a:spcPct val="90000"/>
              </a:lnSpc>
              <a:spcAft>
                <a:spcPts val="0"/>
              </a:spcAft>
              <a:defRPr/>
            </a:pPr>
            <a:r>
              <a:rPr lang="en-US" sz="1900" dirty="0"/>
              <a:t>Background checks</a:t>
            </a:r>
          </a:p>
          <a:p>
            <a:pPr marL="974725" lvl="2" indent="-246063" fontAlgn="auto">
              <a:lnSpc>
                <a:spcPct val="90000"/>
              </a:lnSpc>
              <a:spcAft>
                <a:spcPts val="0"/>
              </a:spcAft>
              <a:defRPr/>
            </a:pPr>
            <a:r>
              <a:rPr lang="en-US" sz="1900" dirty="0"/>
              <a:t>Evaluations</a:t>
            </a:r>
          </a:p>
          <a:p>
            <a:pPr marL="974725" lvl="2" indent="-246063" fontAlgn="auto">
              <a:lnSpc>
                <a:spcPct val="90000"/>
              </a:lnSpc>
              <a:spcAft>
                <a:spcPts val="0"/>
              </a:spcAft>
              <a:defRPr/>
            </a:pPr>
            <a:r>
              <a:rPr lang="en-US" sz="1900" dirty="0"/>
              <a:t>Interviews</a:t>
            </a:r>
          </a:p>
          <a:p>
            <a:pPr marL="1371600" lvl="1" indent="-454025" fontAlgn="auto">
              <a:spcBef>
                <a:spcPts val="0"/>
              </a:spcBef>
              <a:spcAft>
                <a:spcPts val="0"/>
              </a:spcAft>
              <a:buFont typeface="Courier New" pitchFamily="49" charset="0"/>
              <a:buChar char="o"/>
              <a:defRPr/>
            </a:pPr>
            <a:endParaRPr lang="en-US" sz="2000" dirty="0">
              <a:solidFill>
                <a:schemeClr val="tx2"/>
              </a:solidFill>
              <a:latin typeface="Arial" pitchFamily="34" charset="0"/>
              <a:cs typeface="Arial" pitchFamily="34" charset="0"/>
            </a:endParaRPr>
          </a:p>
          <a:p>
            <a:pPr marL="1371600" lvl="1" indent="-454025" fontAlgn="auto">
              <a:spcBef>
                <a:spcPts val="0"/>
              </a:spcBef>
              <a:spcAft>
                <a:spcPts val="0"/>
              </a:spcAft>
              <a:buFont typeface="Courier New" pitchFamily="49" charset="0"/>
              <a:buChar char="o"/>
              <a:defRPr/>
            </a:pPr>
            <a:endParaRPr lang="en-US" sz="2000" dirty="0">
              <a:solidFill>
                <a:schemeClr val="tx2"/>
              </a:solidFill>
              <a:latin typeface="Arial" pitchFamily="34" charset="0"/>
              <a:cs typeface="Arial" pitchFamily="34" charset="0"/>
            </a:endParaRPr>
          </a:p>
          <a:p>
            <a:pPr marL="1371600" lvl="1" indent="-454025" fontAlgn="auto">
              <a:spcBef>
                <a:spcPts val="0"/>
              </a:spcBef>
              <a:spcAft>
                <a:spcPts val="0"/>
              </a:spcAft>
              <a:buNone/>
              <a:defRPr/>
            </a:pP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1000"/>
                                        <p:tgtEl>
                                          <p:spTgt spid="3">
                                            <p:txEl>
                                              <p:pRg st="9" end="9"/>
                                            </p:txEl>
                                          </p:spTgt>
                                        </p:tgtEl>
                                      </p:cBhvr>
                                    </p:animEffect>
                                    <p:anim calcmode="lin" valueType="num">
                                      <p:cBhvr>
                                        <p:cTn id="4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1000"/>
                                        <p:tgtEl>
                                          <p:spTgt spid="3">
                                            <p:txEl>
                                              <p:pRg st="10" end="10"/>
                                            </p:txEl>
                                          </p:spTgt>
                                        </p:tgtEl>
                                      </p:cBhvr>
                                    </p:animEffect>
                                    <p:anim calcmode="lin" valueType="num">
                                      <p:cBhvr>
                                        <p:cTn id="4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fade">
                                      <p:cBhvr>
                                        <p:cTn id="50" dur="1000"/>
                                        <p:tgtEl>
                                          <p:spTgt spid="3">
                                            <p:txEl>
                                              <p:pRg st="11" end="11"/>
                                            </p:txEl>
                                          </p:spTgt>
                                        </p:tgtEl>
                                      </p:cBhvr>
                                    </p:animEffect>
                                    <p:anim calcmode="lin" valueType="num">
                                      <p:cBhvr>
                                        <p:cTn id="5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fade">
                                      <p:cBhvr>
                                        <p:cTn id="55" dur="1000"/>
                                        <p:tgtEl>
                                          <p:spTgt spid="3">
                                            <p:txEl>
                                              <p:pRg st="12" end="12"/>
                                            </p:txEl>
                                          </p:spTgt>
                                        </p:tgtEl>
                                      </p:cBhvr>
                                    </p:animEffect>
                                    <p:anim calcmode="lin" valueType="num">
                                      <p:cBhvr>
                                        <p:cTn id="56"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n-US" b="1" dirty="0">
                <a:solidFill>
                  <a:schemeClr val="bg1"/>
                </a:solidFill>
                <a:latin typeface="+mn-lt"/>
              </a:rPr>
              <a:t>Advertising &amp; Marketing</a:t>
            </a:r>
          </a:p>
        </p:txBody>
      </p:sp>
      <p:sp>
        <p:nvSpPr>
          <p:cNvPr id="20483" name="Rectangle 3"/>
          <p:cNvSpPr>
            <a:spLocks noGrp="1" noChangeArrowheads="1"/>
          </p:cNvSpPr>
          <p:nvPr>
            <p:ph idx="1"/>
          </p:nvPr>
        </p:nvSpPr>
        <p:spPr/>
        <p:txBody>
          <a:bodyPr/>
          <a:lstStyle/>
          <a:p>
            <a:pPr eaLnBrk="1" hangingPunct="1">
              <a:lnSpc>
                <a:spcPct val="80000"/>
              </a:lnSpc>
            </a:pPr>
            <a:r>
              <a:rPr lang="en-US" sz="2000" dirty="0"/>
              <a:t>Program and volunteers must utilize promotional materials that professionally, ethically, and accurately reflect the sponsor’s purposes, activities and sponsorship</a:t>
            </a:r>
            <a:br>
              <a:rPr lang="en-US" sz="2000" dirty="0"/>
            </a:br>
            <a:endParaRPr lang="en-US" sz="2000" dirty="0"/>
          </a:p>
          <a:p>
            <a:pPr eaLnBrk="1" hangingPunct="1">
              <a:lnSpc>
                <a:spcPct val="80000"/>
              </a:lnSpc>
            </a:pPr>
            <a:r>
              <a:rPr lang="en-US" sz="2000" dirty="0"/>
              <a:t>Program cannot publicize the need for host families using public media close to time of student’s arrival (No plea for a host family two weeks from arrival.)</a:t>
            </a:r>
            <a:br>
              <a:rPr lang="en-US" sz="2000" dirty="0"/>
            </a:br>
            <a:endParaRPr lang="en-US" sz="2000" dirty="0"/>
          </a:p>
          <a:p>
            <a:pPr eaLnBrk="1" hangingPunct="1">
              <a:lnSpc>
                <a:spcPct val="80000"/>
              </a:lnSpc>
            </a:pPr>
            <a:r>
              <a:rPr lang="en-US" sz="2000" dirty="0"/>
              <a:t>Program may not appeal to guilt, or imply that a student will be denied placement if a host family is not found immediately</a:t>
            </a:r>
            <a:br>
              <a:rPr lang="en-US" sz="2000" dirty="0"/>
            </a:br>
            <a:endParaRPr lang="en-US" sz="2000" dirty="0"/>
          </a:p>
          <a:p>
            <a:pPr eaLnBrk="1" hangingPunct="1">
              <a:lnSpc>
                <a:spcPct val="80000"/>
              </a:lnSpc>
            </a:pPr>
            <a:r>
              <a:rPr lang="en-US" sz="2000" dirty="0"/>
              <a:t>Program may not identify photos of any student,</a:t>
            </a:r>
            <a:br>
              <a:rPr lang="en-US" sz="2000" dirty="0"/>
            </a:br>
            <a:r>
              <a:rPr lang="en-US" sz="2000" dirty="0"/>
              <a:t>nor personal information or identifying information</a:t>
            </a:r>
          </a:p>
        </p:txBody>
      </p:sp>
      <p:pic>
        <p:nvPicPr>
          <p:cNvPr id="20484" name="Picture 4" descr="advertising-billboar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4572000"/>
            <a:ext cx="2111375"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7200" y="5238690"/>
            <a:ext cx="6096000" cy="400110"/>
          </a:xfrm>
          <a:prstGeom prst="rect">
            <a:avLst/>
          </a:prstGeom>
          <a:noFill/>
        </p:spPr>
        <p:txBody>
          <a:bodyPr wrap="square" rtlCol="0">
            <a:spAutoFit/>
          </a:bodyPr>
          <a:lstStyle/>
          <a:p>
            <a:pPr marL="287338"/>
            <a:r>
              <a:rPr lang="en-US" sz="2000" dirty="0">
                <a:latin typeface="+mn-lt"/>
                <a:cs typeface="+mn-cs"/>
              </a:rPr>
              <a:t>in recruitment of host families</a:t>
            </a:r>
          </a:p>
        </p:txBody>
      </p:sp>
    </p:spTree>
    <p:extLst>
      <p:ext uri="{BB962C8B-B14F-4D97-AF65-F5344CB8AC3E}">
        <p14:creationId xmlns:p14="http://schemas.microsoft.com/office/powerpoint/2010/main" val="384211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1000"/>
                                        <p:tgtEl>
                                          <p:spTgt spid="20483">
                                            <p:txEl>
                                              <p:pRg st="0" end="0"/>
                                            </p:txEl>
                                          </p:spTgt>
                                        </p:tgtEl>
                                      </p:cBhvr>
                                    </p:animEffect>
                                    <p:anim calcmode="lin" valueType="num">
                                      <p:cBhvr>
                                        <p:cTn id="8" dur="10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4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Effect transition="in" filter="fade">
                                      <p:cBhvr>
                                        <p:cTn id="14" dur="1000"/>
                                        <p:tgtEl>
                                          <p:spTgt spid="20483">
                                            <p:txEl>
                                              <p:pRg st="1" end="1"/>
                                            </p:txEl>
                                          </p:spTgt>
                                        </p:tgtEl>
                                      </p:cBhvr>
                                    </p:animEffect>
                                    <p:anim calcmode="lin" valueType="num">
                                      <p:cBhvr>
                                        <p:cTn id="15" dur="10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4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Effect transition="in" filter="fade">
                                      <p:cBhvr>
                                        <p:cTn id="21" dur="1000"/>
                                        <p:tgtEl>
                                          <p:spTgt spid="20483">
                                            <p:txEl>
                                              <p:pRg st="2" end="2"/>
                                            </p:txEl>
                                          </p:spTgt>
                                        </p:tgtEl>
                                      </p:cBhvr>
                                    </p:animEffect>
                                    <p:anim calcmode="lin" valueType="num">
                                      <p:cBhvr>
                                        <p:cTn id="22" dur="10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048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Effect transition="in" filter="fade">
                                      <p:cBhvr>
                                        <p:cTn id="28" dur="1000"/>
                                        <p:tgtEl>
                                          <p:spTgt spid="20483">
                                            <p:txEl>
                                              <p:pRg st="3" end="3"/>
                                            </p:txEl>
                                          </p:spTgt>
                                        </p:tgtEl>
                                      </p:cBhvr>
                                    </p:animEffect>
                                    <p:anim calcmode="lin" valueType="num">
                                      <p:cBhvr>
                                        <p:cTn id="29" dur="10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048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896112"/>
            <a:ext cx="8229600" cy="780288"/>
          </a:xfrm>
        </p:spPr>
        <p:txBody>
          <a:bodyPr>
            <a:normAutofit fontScale="90000"/>
          </a:bodyPr>
          <a:lstStyle/>
          <a:p>
            <a:pPr algn="ctr"/>
            <a:r>
              <a:rPr lang="en-US" b="1" dirty="0">
                <a:solidFill>
                  <a:schemeClr val="bg1"/>
                </a:solidFill>
                <a:latin typeface="+mn-lt"/>
              </a:rPr>
              <a:t>DOS Management Audit</a:t>
            </a:r>
          </a:p>
        </p:txBody>
      </p:sp>
      <p:sp>
        <p:nvSpPr>
          <p:cNvPr id="20483" name="Rectangle 3"/>
          <p:cNvSpPr>
            <a:spLocks noGrp="1" noChangeArrowheads="1"/>
          </p:cNvSpPr>
          <p:nvPr>
            <p:ph idx="1"/>
          </p:nvPr>
        </p:nvSpPr>
        <p:spPr>
          <a:xfrm>
            <a:off x="457200" y="1752600"/>
            <a:ext cx="8229600" cy="5181600"/>
          </a:xfrm>
        </p:spPr>
        <p:txBody>
          <a:bodyPr>
            <a:normAutofit fontScale="92500" lnSpcReduction="10000"/>
          </a:bodyPr>
          <a:lstStyle/>
          <a:p>
            <a:pPr>
              <a:lnSpc>
                <a:spcPct val="80000"/>
              </a:lnSpc>
            </a:pPr>
            <a:r>
              <a:rPr lang="en-US" sz="2000" dirty="0"/>
              <a:t>CPA audit based on management review template released by DOS</a:t>
            </a:r>
          </a:p>
          <a:p>
            <a:pPr marL="685800" lvl="1" indent="-273050">
              <a:lnSpc>
                <a:spcPct val="80000"/>
              </a:lnSpc>
            </a:pPr>
            <a:r>
              <a:rPr lang="en-US" sz="1800" dirty="0"/>
              <a:t>Audit to be done at SCRYE level, i.e., over all districts</a:t>
            </a:r>
          </a:p>
          <a:p>
            <a:pPr marL="685800" lvl="1" indent="-273050">
              <a:lnSpc>
                <a:spcPct val="80000"/>
              </a:lnSpc>
            </a:pPr>
            <a:r>
              <a:rPr lang="en-US" sz="1800" dirty="0"/>
              <a:t>Similar to CSIET audit over last several years</a:t>
            </a:r>
          </a:p>
          <a:p>
            <a:pPr marL="685800" lvl="1" indent="-273050">
              <a:lnSpc>
                <a:spcPct val="80000"/>
              </a:lnSpc>
            </a:pPr>
            <a:r>
              <a:rPr lang="en-US" sz="1800" dirty="0"/>
              <a:t>Check for compliance with DOS regulations</a:t>
            </a:r>
          </a:p>
          <a:p>
            <a:pPr marL="685800" lvl="1" indent="-273050">
              <a:lnSpc>
                <a:spcPct val="80000"/>
              </a:lnSpc>
            </a:pPr>
            <a:r>
              <a:rPr lang="en-US" sz="1800" dirty="0"/>
              <a:t>Required annually with programs having allotment of DS2019s &gt; 100 (allotment for SCRYE is 300)</a:t>
            </a:r>
          </a:p>
          <a:p>
            <a:pPr marL="627063" indent="-273050" eaLnBrk="1" hangingPunct="1">
              <a:lnSpc>
                <a:spcPct val="80000"/>
              </a:lnSpc>
            </a:pPr>
            <a:endParaRPr lang="en-US" sz="2000" dirty="0"/>
          </a:p>
          <a:p>
            <a:pPr eaLnBrk="1" hangingPunct="1">
              <a:lnSpc>
                <a:spcPct val="80000"/>
              </a:lnSpc>
            </a:pPr>
            <a:r>
              <a:rPr lang="en-US" sz="2000" dirty="0"/>
              <a:t>Timeline </a:t>
            </a:r>
          </a:p>
          <a:p>
            <a:pPr lvl="1">
              <a:lnSpc>
                <a:spcPct val="80000"/>
              </a:lnSpc>
            </a:pPr>
            <a:r>
              <a:rPr lang="en-US" sz="1800" dirty="0"/>
              <a:t>December 11, 2015		Management review template released</a:t>
            </a:r>
          </a:p>
          <a:p>
            <a:pPr lvl="1">
              <a:lnSpc>
                <a:spcPct val="80000"/>
              </a:lnSpc>
            </a:pPr>
            <a:r>
              <a:rPr lang="en-US" sz="1800" dirty="0"/>
              <a:t>Aug 30, 2016 – Aug 30, 2017	Program period to be audited</a:t>
            </a:r>
          </a:p>
          <a:p>
            <a:pPr lvl="1">
              <a:lnSpc>
                <a:spcPct val="80000"/>
              </a:lnSpc>
            </a:pPr>
            <a:r>
              <a:rPr lang="en-US" sz="1800"/>
              <a:t>February 28, 2018</a:t>
            </a:r>
            <a:r>
              <a:rPr lang="en-US" sz="1800" dirty="0"/>
              <a:t>	</a:t>
            </a:r>
            <a:r>
              <a:rPr lang="en-US" sz="1800"/>
              <a:t>	Deadline </a:t>
            </a:r>
            <a:r>
              <a:rPr lang="en-US" sz="1800" dirty="0"/>
              <a:t>for filing of results with DOS</a:t>
            </a:r>
          </a:p>
          <a:p>
            <a:pPr lvl="1">
              <a:lnSpc>
                <a:spcPct val="80000"/>
              </a:lnSpc>
            </a:pPr>
            <a:endParaRPr lang="en-US" sz="1800" dirty="0"/>
          </a:p>
          <a:p>
            <a:pPr>
              <a:lnSpc>
                <a:spcPct val="80000"/>
              </a:lnSpc>
            </a:pPr>
            <a:r>
              <a:rPr lang="en-US" sz="2000" dirty="0"/>
              <a:t>Possible audit results for SCRYE </a:t>
            </a:r>
          </a:p>
          <a:p>
            <a:pPr marL="0" indent="0">
              <a:lnSpc>
                <a:spcPct val="80000"/>
              </a:lnSpc>
              <a:buNone/>
            </a:pPr>
            <a:r>
              <a:rPr lang="en-US" sz="2000" dirty="0"/>
              <a:t>	(=&gt; all member districts sink or swim together)</a:t>
            </a:r>
          </a:p>
          <a:p>
            <a:pPr lvl="1">
              <a:lnSpc>
                <a:spcPct val="80000"/>
              </a:lnSpc>
            </a:pPr>
            <a:r>
              <a:rPr lang="en-US" sz="1800" dirty="0"/>
              <a:t>Satisfactory   			</a:t>
            </a:r>
            <a:r>
              <a:rPr lang="en-US" sz="1800" dirty="0">
                <a:sym typeface="Wingdings" pitchFamily="2" charset="2"/>
              </a:rPr>
              <a:t></a:t>
            </a:r>
          </a:p>
          <a:p>
            <a:pPr lvl="1">
              <a:lnSpc>
                <a:spcPct val="80000"/>
              </a:lnSpc>
            </a:pPr>
            <a:r>
              <a:rPr lang="en-US" sz="1800" dirty="0">
                <a:sym typeface="Wingdings" pitchFamily="2" charset="2"/>
              </a:rPr>
              <a:t>Unsatisfactory =&gt; possible penalties  	</a:t>
            </a:r>
            <a:endParaRPr lang="en-US" sz="1800" dirty="0"/>
          </a:p>
          <a:p>
            <a:pPr marL="1027113" lvl="2" indent="-246063">
              <a:lnSpc>
                <a:spcPct val="80000"/>
              </a:lnSpc>
            </a:pPr>
            <a:r>
              <a:rPr lang="en-US" sz="1500" dirty="0"/>
              <a:t>letter of reprimand</a:t>
            </a:r>
          </a:p>
          <a:p>
            <a:pPr marL="1027113" lvl="2" indent="-246063">
              <a:lnSpc>
                <a:spcPct val="80000"/>
              </a:lnSpc>
            </a:pPr>
            <a:r>
              <a:rPr lang="en-US" sz="1500" dirty="0"/>
              <a:t>required Correction Action Plan</a:t>
            </a:r>
          </a:p>
          <a:p>
            <a:pPr marL="1027113" lvl="2" indent="-246063">
              <a:lnSpc>
                <a:spcPct val="80000"/>
              </a:lnSpc>
            </a:pPr>
            <a:r>
              <a:rPr lang="en-US" sz="1500" dirty="0"/>
              <a:t>Probation</a:t>
            </a:r>
          </a:p>
          <a:p>
            <a:pPr marL="1027113" lvl="2" indent="-246063">
              <a:lnSpc>
                <a:spcPct val="80000"/>
              </a:lnSpc>
            </a:pPr>
            <a:r>
              <a:rPr lang="en-US" sz="1500" dirty="0"/>
              <a:t>program reduction, or</a:t>
            </a:r>
          </a:p>
          <a:p>
            <a:pPr marL="1027113" lvl="2" indent="-246063">
              <a:lnSpc>
                <a:spcPct val="80000"/>
              </a:lnSpc>
            </a:pPr>
            <a:r>
              <a:rPr lang="en-US" sz="1500" dirty="0"/>
              <a:t>Removal  (ultimate penalty !!)</a:t>
            </a:r>
          </a:p>
        </p:txBody>
      </p:sp>
      <p:sp>
        <p:nvSpPr>
          <p:cNvPr id="9" name="Rectangle 2"/>
          <p:cNvSpPr txBox="1">
            <a:spLocks noChangeArrowheads="1"/>
          </p:cNvSpPr>
          <p:nvPr/>
        </p:nvSpPr>
        <p:spPr>
          <a:xfrm>
            <a:off x="609600" y="286512"/>
            <a:ext cx="8229600" cy="780288"/>
          </a:xfrm>
          <a:prstGeom prst="rect">
            <a:avLst/>
          </a:prstGeom>
        </p:spPr>
        <p:txBody>
          <a:bodyPr vert="horz" lIns="0" rIns="0" bIns="0" anchor="b">
            <a:normAutofit fontScale="975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endParaRPr lang="en-US" b="1" dirty="0"/>
          </a:p>
        </p:txBody>
      </p:sp>
    </p:spTree>
    <p:extLst>
      <p:ext uri="{BB962C8B-B14F-4D97-AF65-F5344CB8AC3E}">
        <p14:creationId xmlns:p14="http://schemas.microsoft.com/office/powerpoint/2010/main" val="273154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0482"/>
                                        </p:tgtEl>
                                        <p:attrNameLst>
                                          <p:attrName>style.visibility</p:attrName>
                                        </p:attrNameLst>
                                      </p:cBhvr>
                                      <p:to>
                                        <p:strVal val="visible"/>
                                      </p:to>
                                    </p:set>
                                    <p:animEffect transition="in" filter="wipe(down)">
                                      <p:cBhvr>
                                        <p:cTn id="23" dur="580">
                                          <p:stCondLst>
                                            <p:cond delay="0"/>
                                          </p:stCondLst>
                                        </p:cTn>
                                        <p:tgtEl>
                                          <p:spTgt spid="20482"/>
                                        </p:tgtEl>
                                      </p:cBhvr>
                                    </p:animEffect>
                                    <p:anim calcmode="lin" valueType="num">
                                      <p:cBhvr>
                                        <p:cTn id="24" dur="1822" tmFilter="0,0; 0.14,0.36; 0.43,0.73; 0.71,0.91; 1.0,1.0">
                                          <p:stCondLst>
                                            <p:cond delay="0"/>
                                          </p:stCondLst>
                                        </p:cTn>
                                        <p:tgtEl>
                                          <p:spTgt spid="2048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048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048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048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0482"/>
                                        </p:tgtEl>
                                        <p:attrNameLst>
                                          <p:attrName>ppt_y</p:attrName>
                                        </p:attrNameLst>
                                      </p:cBhvr>
                                      <p:tavLst>
                                        <p:tav tm="0" fmla="#ppt_y-sin(pi*$)/81">
                                          <p:val>
                                            <p:fltVal val="0"/>
                                          </p:val>
                                        </p:tav>
                                        <p:tav tm="100000">
                                          <p:val>
                                            <p:fltVal val="1"/>
                                          </p:val>
                                        </p:tav>
                                      </p:tavLst>
                                    </p:anim>
                                    <p:animScale>
                                      <p:cBhvr>
                                        <p:cTn id="29" dur="26">
                                          <p:stCondLst>
                                            <p:cond delay="650"/>
                                          </p:stCondLst>
                                        </p:cTn>
                                        <p:tgtEl>
                                          <p:spTgt spid="20482"/>
                                        </p:tgtEl>
                                      </p:cBhvr>
                                      <p:to x="100000" y="60000"/>
                                    </p:animScale>
                                    <p:animScale>
                                      <p:cBhvr>
                                        <p:cTn id="30" dur="166" decel="50000">
                                          <p:stCondLst>
                                            <p:cond delay="676"/>
                                          </p:stCondLst>
                                        </p:cTn>
                                        <p:tgtEl>
                                          <p:spTgt spid="20482"/>
                                        </p:tgtEl>
                                      </p:cBhvr>
                                      <p:to x="100000" y="100000"/>
                                    </p:animScale>
                                    <p:animScale>
                                      <p:cBhvr>
                                        <p:cTn id="31" dur="26">
                                          <p:stCondLst>
                                            <p:cond delay="1312"/>
                                          </p:stCondLst>
                                        </p:cTn>
                                        <p:tgtEl>
                                          <p:spTgt spid="20482"/>
                                        </p:tgtEl>
                                      </p:cBhvr>
                                      <p:to x="100000" y="80000"/>
                                    </p:animScale>
                                    <p:animScale>
                                      <p:cBhvr>
                                        <p:cTn id="32" dur="166" decel="50000">
                                          <p:stCondLst>
                                            <p:cond delay="1338"/>
                                          </p:stCondLst>
                                        </p:cTn>
                                        <p:tgtEl>
                                          <p:spTgt spid="20482"/>
                                        </p:tgtEl>
                                      </p:cBhvr>
                                      <p:to x="100000" y="100000"/>
                                    </p:animScale>
                                    <p:animScale>
                                      <p:cBhvr>
                                        <p:cTn id="33" dur="26">
                                          <p:stCondLst>
                                            <p:cond delay="1642"/>
                                          </p:stCondLst>
                                        </p:cTn>
                                        <p:tgtEl>
                                          <p:spTgt spid="20482"/>
                                        </p:tgtEl>
                                      </p:cBhvr>
                                      <p:to x="100000" y="90000"/>
                                    </p:animScale>
                                    <p:animScale>
                                      <p:cBhvr>
                                        <p:cTn id="34" dur="166" decel="50000">
                                          <p:stCondLst>
                                            <p:cond delay="1668"/>
                                          </p:stCondLst>
                                        </p:cTn>
                                        <p:tgtEl>
                                          <p:spTgt spid="20482"/>
                                        </p:tgtEl>
                                      </p:cBhvr>
                                      <p:to x="100000" y="100000"/>
                                    </p:animScale>
                                    <p:animScale>
                                      <p:cBhvr>
                                        <p:cTn id="35" dur="26">
                                          <p:stCondLst>
                                            <p:cond delay="1808"/>
                                          </p:stCondLst>
                                        </p:cTn>
                                        <p:tgtEl>
                                          <p:spTgt spid="20482"/>
                                        </p:tgtEl>
                                      </p:cBhvr>
                                      <p:to x="100000" y="95000"/>
                                    </p:animScale>
                                    <p:animScale>
                                      <p:cBhvr>
                                        <p:cTn id="36" dur="166" decel="50000">
                                          <p:stCondLst>
                                            <p:cond delay="1834"/>
                                          </p:stCondLst>
                                        </p:cTn>
                                        <p:tgtEl>
                                          <p:spTgt spid="2048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0483">
                                            <p:txEl>
                                              <p:pRg st="0" end="0"/>
                                            </p:txEl>
                                          </p:spTgt>
                                        </p:tgtEl>
                                        <p:attrNameLst>
                                          <p:attrName>style.visibility</p:attrName>
                                        </p:attrNameLst>
                                      </p:cBhvr>
                                      <p:to>
                                        <p:strVal val="visible"/>
                                      </p:to>
                                    </p:set>
                                    <p:animEffect transition="in" filter="fade">
                                      <p:cBhvr>
                                        <p:cTn id="41" dur="1000"/>
                                        <p:tgtEl>
                                          <p:spTgt spid="20483">
                                            <p:txEl>
                                              <p:pRg st="0" end="0"/>
                                            </p:txEl>
                                          </p:spTgt>
                                        </p:tgtEl>
                                      </p:cBhvr>
                                    </p:animEffect>
                                    <p:anim calcmode="lin" valueType="num">
                                      <p:cBhvr>
                                        <p:cTn id="42" dur="10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204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0483">
                                            <p:txEl>
                                              <p:pRg st="1" end="1"/>
                                            </p:txEl>
                                          </p:spTgt>
                                        </p:tgtEl>
                                        <p:attrNameLst>
                                          <p:attrName>style.visibility</p:attrName>
                                        </p:attrNameLst>
                                      </p:cBhvr>
                                      <p:to>
                                        <p:strVal val="visible"/>
                                      </p:to>
                                    </p:set>
                                    <p:animEffect transition="in" filter="fade">
                                      <p:cBhvr>
                                        <p:cTn id="48" dur="1000"/>
                                        <p:tgtEl>
                                          <p:spTgt spid="20483">
                                            <p:txEl>
                                              <p:pRg st="1" end="1"/>
                                            </p:txEl>
                                          </p:spTgt>
                                        </p:tgtEl>
                                      </p:cBhvr>
                                    </p:animEffect>
                                    <p:anim calcmode="lin" valueType="num">
                                      <p:cBhvr>
                                        <p:cTn id="49" dur="10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p:cTn id="50" dur="1000" fill="hold"/>
                                        <p:tgtEl>
                                          <p:spTgt spid="204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0483">
                                            <p:txEl>
                                              <p:pRg st="2" end="2"/>
                                            </p:txEl>
                                          </p:spTgt>
                                        </p:tgtEl>
                                        <p:attrNameLst>
                                          <p:attrName>style.visibility</p:attrName>
                                        </p:attrNameLst>
                                      </p:cBhvr>
                                      <p:to>
                                        <p:strVal val="visible"/>
                                      </p:to>
                                    </p:set>
                                    <p:animEffect transition="in" filter="fade">
                                      <p:cBhvr>
                                        <p:cTn id="55" dur="1000"/>
                                        <p:tgtEl>
                                          <p:spTgt spid="20483">
                                            <p:txEl>
                                              <p:pRg st="2" end="2"/>
                                            </p:txEl>
                                          </p:spTgt>
                                        </p:tgtEl>
                                      </p:cBhvr>
                                    </p:animEffect>
                                    <p:anim calcmode="lin" valueType="num">
                                      <p:cBhvr>
                                        <p:cTn id="56" dur="10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2048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0483">
                                            <p:txEl>
                                              <p:pRg st="3" end="3"/>
                                            </p:txEl>
                                          </p:spTgt>
                                        </p:tgtEl>
                                        <p:attrNameLst>
                                          <p:attrName>style.visibility</p:attrName>
                                        </p:attrNameLst>
                                      </p:cBhvr>
                                      <p:to>
                                        <p:strVal val="visible"/>
                                      </p:to>
                                    </p:set>
                                    <p:animEffect transition="in" filter="fade">
                                      <p:cBhvr>
                                        <p:cTn id="62" dur="1000"/>
                                        <p:tgtEl>
                                          <p:spTgt spid="20483">
                                            <p:txEl>
                                              <p:pRg st="3" end="3"/>
                                            </p:txEl>
                                          </p:spTgt>
                                        </p:tgtEl>
                                      </p:cBhvr>
                                    </p:animEffect>
                                    <p:anim calcmode="lin" valueType="num">
                                      <p:cBhvr>
                                        <p:cTn id="63" dur="10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p:cTn id="64" dur="1000" fill="hold"/>
                                        <p:tgtEl>
                                          <p:spTgt spid="2048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20483">
                                            <p:txEl>
                                              <p:pRg st="4" end="4"/>
                                            </p:txEl>
                                          </p:spTgt>
                                        </p:tgtEl>
                                        <p:attrNameLst>
                                          <p:attrName>style.visibility</p:attrName>
                                        </p:attrNameLst>
                                      </p:cBhvr>
                                      <p:to>
                                        <p:strVal val="visible"/>
                                      </p:to>
                                    </p:set>
                                    <p:animEffect transition="in" filter="fade">
                                      <p:cBhvr>
                                        <p:cTn id="69" dur="1000"/>
                                        <p:tgtEl>
                                          <p:spTgt spid="20483">
                                            <p:txEl>
                                              <p:pRg st="4" end="4"/>
                                            </p:txEl>
                                          </p:spTgt>
                                        </p:tgtEl>
                                      </p:cBhvr>
                                    </p:animEffect>
                                    <p:anim calcmode="lin" valueType="num">
                                      <p:cBhvr>
                                        <p:cTn id="70" dur="10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p:cTn id="71" dur="1000" fill="hold"/>
                                        <p:tgtEl>
                                          <p:spTgt spid="2048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20483">
                                            <p:txEl>
                                              <p:pRg st="6" end="6"/>
                                            </p:txEl>
                                          </p:spTgt>
                                        </p:tgtEl>
                                        <p:attrNameLst>
                                          <p:attrName>style.visibility</p:attrName>
                                        </p:attrNameLst>
                                      </p:cBhvr>
                                      <p:to>
                                        <p:strVal val="visible"/>
                                      </p:to>
                                    </p:set>
                                    <p:animEffect transition="in" filter="fade">
                                      <p:cBhvr>
                                        <p:cTn id="76" dur="1000"/>
                                        <p:tgtEl>
                                          <p:spTgt spid="20483">
                                            <p:txEl>
                                              <p:pRg st="6" end="6"/>
                                            </p:txEl>
                                          </p:spTgt>
                                        </p:tgtEl>
                                      </p:cBhvr>
                                    </p:animEffect>
                                    <p:anim calcmode="lin" valueType="num">
                                      <p:cBhvr>
                                        <p:cTn id="77" dur="1000" fill="hold"/>
                                        <p:tgtEl>
                                          <p:spTgt spid="20483">
                                            <p:txEl>
                                              <p:pRg st="6" end="6"/>
                                            </p:txEl>
                                          </p:spTgt>
                                        </p:tgtEl>
                                        <p:attrNameLst>
                                          <p:attrName>ppt_x</p:attrName>
                                        </p:attrNameLst>
                                      </p:cBhvr>
                                      <p:tavLst>
                                        <p:tav tm="0">
                                          <p:val>
                                            <p:strVal val="#ppt_x"/>
                                          </p:val>
                                        </p:tav>
                                        <p:tav tm="100000">
                                          <p:val>
                                            <p:strVal val="#ppt_x"/>
                                          </p:val>
                                        </p:tav>
                                      </p:tavLst>
                                    </p:anim>
                                    <p:anim calcmode="lin" valueType="num">
                                      <p:cBhvr>
                                        <p:cTn id="78" dur="1000" fill="hold"/>
                                        <p:tgtEl>
                                          <p:spTgt spid="2048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20483">
                                            <p:txEl>
                                              <p:pRg st="7" end="7"/>
                                            </p:txEl>
                                          </p:spTgt>
                                        </p:tgtEl>
                                        <p:attrNameLst>
                                          <p:attrName>style.visibility</p:attrName>
                                        </p:attrNameLst>
                                      </p:cBhvr>
                                      <p:to>
                                        <p:strVal val="visible"/>
                                      </p:to>
                                    </p:set>
                                    <p:animEffect transition="in" filter="fade">
                                      <p:cBhvr>
                                        <p:cTn id="83" dur="1000"/>
                                        <p:tgtEl>
                                          <p:spTgt spid="20483">
                                            <p:txEl>
                                              <p:pRg st="7" end="7"/>
                                            </p:txEl>
                                          </p:spTgt>
                                        </p:tgtEl>
                                      </p:cBhvr>
                                    </p:animEffect>
                                    <p:anim calcmode="lin" valueType="num">
                                      <p:cBhvr>
                                        <p:cTn id="84" dur="1000" fill="hold"/>
                                        <p:tgtEl>
                                          <p:spTgt spid="20483">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2048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20483">
                                            <p:txEl>
                                              <p:pRg st="8" end="8"/>
                                            </p:txEl>
                                          </p:spTgt>
                                        </p:tgtEl>
                                        <p:attrNameLst>
                                          <p:attrName>style.visibility</p:attrName>
                                        </p:attrNameLst>
                                      </p:cBhvr>
                                      <p:to>
                                        <p:strVal val="visible"/>
                                      </p:to>
                                    </p:set>
                                    <p:animEffect transition="in" filter="fade">
                                      <p:cBhvr>
                                        <p:cTn id="90" dur="1000"/>
                                        <p:tgtEl>
                                          <p:spTgt spid="20483">
                                            <p:txEl>
                                              <p:pRg st="8" end="8"/>
                                            </p:txEl>
                                          </p:spTgt>
                                        </p:tgtEl>
                                      </p:cBhvr>
                                    </p:animEffect>
                                    <p:anim calcmode="lin" valueType="num">
                                      <p:cBhvr>
                                        <p:cTn id="91" dur="1000" fill="hold"/>
                                        <p:tgtEl>
                                          <p:spTgt spid="20483">
                                            <p:txEl>
                                              <p:pRg st="8" end="8"/>
                                            </p:txEl>
                                          </p:spTgt>
                                        </p:tgtEl>
                                        <p:attrNameLst>
                                          <p:attrName>ppt_x</p:attrName>
                                        </p:attrNameLst>
                                      </p:cBhvr>
                                      <p:tavLst>
                                        <p:tav tm="0">
                                          <p:val>
                                            <p:strVal val="#ppt_x"/>
                                          </p:val>
                                        </p:tav>
                                        <p:tav tm="100000">
                                          <p:val>
                                            <p:strVal val="#ppt_x"/>
                                          </p:val>
                                        </p:tav>
                                      </p:tavLst>
                                    </p:anim>
                                    <p:anim calcmode="lin" valueType="num">
                                      <p:cBhvr>
                                        <p:cTn id="92" dur="1000" fill="hold"/>
                                        <p:tgtEl>
                                          <p:spTgt spid="2048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20483">
                                            <p:txEl>
                                              <p:pRg st="9" end="9"/>
                                            </p:txEl>
                                          </p:spTgt>
                                        </p:tgtEl>
                                        <p:attrNameLst>
                                          <p:attrName>style.visibility</p:attrName>
                                        </p:attrNameLst>
                                      </p:cBhvr>
                                      <p:to>
                                        <p:strVal val="visible"/>
                                      </p:to>
                                    </p:set>
                                    <p:animEffect transition="in" filter="fade">
                                      <p:cBhvr>
                                        <p:cTn id="97" dur="1000"/>
                                        <p:tgtEl>
                                          <p:spTgt spid="20483">
                                            <p:txEl>
                                              <p:pRg st="9" end="9"/>
                                            </p:txEl>
                                          </p:spTgt>
                                        </p:tgtEl>
                                      </p:cBhvr>
                                    </p:animEffect>
                                    <p:anim calcmode="lin" valueType="num">
                                      <p:cBhvr>
                                        <p:cTn id="98" dur="1000" fill="hold"/>
                                        <p:tgtEl>
                                          <p:spTgt spid="20483">
                                            <p:txEl>
                                              <p:pRg st="9" end="9"/>
                                            </p:txEl>
                                          </p:spTgt>
                                        </p:tgtEl>
                                        <p:attrNameLst>
                                          <p:attrName>ppt_x</p:attrName>
                                        </p:attrNameLst>
                                      </p:cBhvr>
                                      <p:tavLst>
                                        <p:tav tm="0">
                                          <p:val>
                                            <p:strVal val="#ppt_x"/>
                                          </p:val>
                                        </p:tav>
                                        <p:tav tm="100000">
                                          <p:val>
                                            <p:strVal val="#ppt_x"/>
                                          </p:val>
                                        </p:tav>
                                      </p:tavLst>
                                    </p:anim>
                                    <p:anim calcmode="lin" valueType="num">
                                      <p:cBhvr>
                                        <p:cTn id="99" dur="1000" fill="hold"/>
                                        <p:tgtEl>
                                          <p:spTgt spid="2048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nodeType="clickEffect">
                                  <p:stCondLst>
                                    <p:cond delay="0"/>
                                  </p:stCondLst>
                                  <p:childTnLst>
                                    <p:set>
                                      <p:cBhvr>
                                        <p:cTn id="103" dur="1" fill="hold">
                                          <p:stCondLst>
                                            <p:cond delay="0"/>
                                          </p:stCondLst>
                                        </p:cTn>
                                        <p:tgtEl>
                                          <p:spTgt spid="20483">
                                            <p:txEl>
                                              <p:pRg st="11" end="11"/>
                                            </p:txEl>
                                          </p:spTgt>
                                        </p:tgtEl>
                                        <p:attrNameLst>
                                          <p:attrName>style.visibility</p:attrName>
                                        </p:attrNameLst>
                                      </p:cBhvr>
                                      <p:to>
                                        <p:strVal val="visible"/>
                                      </p:to>
                                    </p:set>
                                    <p:animEffect transition="in" filter="fade">
                                      <p:cBhvr>
                                        <p:cTn id="104" dur="1000"/>
                                        <p:tgtEl>
                                          <p:spTgt spid="20483">
                                            <p:txEl>
                                              <p:pRg st="11" end="11"/>
                                            </p:txEl>
                                          </p:spTgt>
                                        </p:tgtEl>
                                      </p:cBhvr>
                                    </p:animEffect>
                                    <p:anim calcmode="lin" valueType="num">
                                      <p:cBhvr>
                                        <p:cTn id="105" dur="1000" fill="hold"/>
                                        <p:tgtEl>
                                          <p:spTgt spid="20483">
                                            <p:txEl>
                                              <p:pRg st="11" end="11"/>
                                            </p:txEl>
                                          </p:spTgt>
                                        </p:tgtEl>
                                        <p:attrNameLst>
                                          <p:attrName>ppt_x</p:attrName>
                                        </p:attrNameLst>
                                      </p:cBhvr>
                                      <p:tavLst>
                                        <p:tav tm="0">
                                          <p:val>
                                            <p:strVal val="#ppt_x"/>
                                          </p:val>
                                        </p:tav>
                                        <p:tav tm="100000">
                                          <p:val>
                                            <p:strVal val="#ppt_x"/>
                                          </p:val>
                                        </p:tav>
                                      </p:tavLst>
                                    </p:anim>
                                    <p:anim calcmode="lin" valueType="num">
                                      <p:cBhvr>
                                        <p:cTn id="106" dur="1000" fill="hold"/>
                                        <p:tgtEl>
                                          <p:spTgt spid="20483">
                                            <p:txEl>
                                              <p:pRg st="11" end="11"/>
                                            </p:txEl>
                                          </p:spTgt>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0"/>
                                  </p:stCondLst>
                                  <p:childTnLst>
                                    <p:set>
                                      <p:cBhvr>
                                        <p:cTn id="108" dur="1" fill="hold">
                                          <p:stCondLst>
                                            <p:cond delay="0"/>
                                          </p:stCondLst>
                                        </p:cTn>
                                        <p:tgtEl>
                                          <p:spTgt spid="20483">
                                            <p:txEl>
                                              <p:pRg st="12" end="12"/>
                                            </p:txEl>
                                          </p:spTgt>
                                        </p:tgtEl>
                                        <p:attrNameLst>
                                          <p:attrName>style.visibility</p:attrName>
                                        </p:attrNameLst>
                                      </p:cBhvr>
                                      <p:to>
                                        <p:strVal val="visible"/>
                                      </p:to>
                                    </p:set>
                                    <p:animEffect transition="in" filter="fade">
                                      <p:cBhvr>
                                        <p:cTn id="109" dur="1000"/>
                                        <p:tgtEl>
                                          <p:spTgt spid="20483">
                                            <p:txEl>
                                              <p:pRg st="12" end="12"/>
                                            </p:txEl>
                                          </p:spTgt>
                                        </p:tgtEl>
                                      </p:cBhvr>
                                    </p:animEffect>
                                    <p:anim calcmode="lin" valueType="num">
                                      <p:cBhvr>
                                        <p:cTn id="110" dur="1000" fill="hold"/>
                                        <p:tgtEl>
                                          <p:spTgt spid="20483">
                                            <p:txEl>
                                              <p:pRg st="12" end="12"/>
                                            </p:txEl>
                                          </p:spTgt>
                                        </p:tgtEl>
                                        <p:attrNameLst>
                                          <p:attrName>ppt_x</p:attrName>
                                        </p:attrNameLst>
                                      </p:cBhvr>
                                      <p:tavLst>
                                        <p:tav tm="0">
                                          <p:val>
                                            <p:strVal val="#ppt_x"/>
                                          </p:val>
                                        </p:tav>
                                        <p:tav tm="100000">
                                          <p:val>
                                            <p:strVal val="#ppt_x"/>
                                          </p:val>
                                        </p:tav>
                                      </p:tavLst>
                                    </p:anim>
                                    <p:anim calcmode="lin" valueType="num">
                                      <p:cBhvr>
                                        <p:cTn id="111" dur="1000" fill="hold"/>
                                        <p:tgtEl>
                                          <p:spTgt spid="2048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nodeType="clickEffect">
                                  <p:stCondLst>
                                    <p:cond delay="0"/>
                                  </p:stCondLst>
                                  <p:childTnLst>
                                    <p:set>
                                      <p:cBhvr>
                                        <p:cTn id="115" dur="1" fill="hold">
                                          <p:stCondLst>
                                            <p:cond delay="0"/>
                                          </p:stCondLst>
                                        </p:cTn>
                                        <p:tgtEl>
                                          <p:spTgt spid="20483">
                                            <p:txEl>
                                              <p:pRg st="13" end="13"/>
                                            </p:txEl>
                                          </p:spTgt>
                                        </p:tgtEl>
                                        <p:attrNameLst>
                                          <p:attrName>style.visibility</p:attrName>
                                        </p:attrNameLst>
                                      </p:cBhvr>
                                      <p:to>
                                        <p:strVal val="visible"/>
                                      </p:to>
                                    </p:set>
                                    <p:animEffect transition="in" filter="fade">
                                      <p:cBhvr>
                                        <p:cTn id="116" dur="1000"/>
                                        <p:tgtEl>
                                          <p:spTgt spid="20483">
                                            <p:txEl>
                                              <p:pRg st="13" end="13"/>
                                            </p:txEl>
                                          </p:spTgt>
                                        </p:tgtEl>
                                      </p:cBhvr>
                                    </p:animEffect>
                                    <p:anim calcmode="lin" valueType="num">
                                      <p:cBhvr>
                                        <p:cTn id="117" dur="1000" fill="hold"/>
                                        <p:tgtEl>
                                          <p:spTgt spid="20483">
                                            <p:txEl>
                                              <p:pRg st="13" end="13"/>
                                            </p:txEl>
                                          </p:spTgt>
                                        </p:tgtEl>
                                        <p:attrNameLst>
                                          <p:attrName>ppt_x</p:attrName>
                                        </p:attrNameLst>
                                      </p:cBhvr>
                                      <p:tavLst>
                                        <p:tav tm="0">
                                          <p:val>
                                            <p:strVal val="#ppt_x"/>
                                          </p:val>
                                        </p:tav>
                                        <p:tav tm="100000">
                                          <p:val>
                                            <p:strVal val="#ppt_x"/>
                                          </p:val>
                                        </p:tav>
                                      </p:tavLst>
                                    </p:anim>
                                    <p:anim calcmode="lin" valueType="num">
                                      <p:cBhvr>
                                        <p:cTn id="118" dur="1000" fill="hold"/>
                                        <p:tgtEl>
                                          <p:spTgt spid="2048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nodeType="clickEffect">
                                  <p:stCondLst>
                                    <p:cond delay="0"/>
                                  </p:stCondLst>
                                  <p:childTnLst>
                                    <p:set>
                                      <p:cBhvr>
                                        <p:cTn id="122" dur="1" fill="hold">
                                          <p:stCondLst>
                                            <p:cond delay="0"/>
                                          </p:stCondLst>
                                        </p:cTn>
                                        <p:tgtEl>
                                          <p:spTgt spid="20483">
                                            <p:txEl>
                                              <p:pRg st="14" end="14"/>
                                            </p:txEl>
                                          </p:spTgt>
                                        </p:tgtEl>
                                        <p:attrNameLst>
                                          <p:attrName>style.visibility</p:attrName>
                                        </p:attrNameLst>
                                      </p:cBhvr>
                                      <p:to>
                                        <p:strVal val="visible"/>
                                      </p:to>
                                    </p:set>
                                    <p:animEffect transition="in" filter="fade">
                                      <p:cBhvr>
                                        <p:cTn id="123" dur="1000"/>
                                        <p:tgtEl>
                                          <p:spTgt spid="20483">
                                            <p:txEl>
                                              <p:pRg st="14" end="14"/>
                                            </p:txEl>
                                          </p:spTgt>
                                        </p:tgtEl>
                                      </p:cBhvr>
                                    </p:animEffect>
                                    <p:anim calcmode="lin" valueType="num">
                                      <p:cBhvr>
                                        <p:cTn id="124" dur="1000" fill="hold"/>
                                        <p:tgtEl>
                                          <p:spTgt spid="20483">
                                            <p:txEl>
                                              <p:pRg st="14" end="14"/>
                                            </p:txEl>
                                          </p:spTgt>
                                        </p:tgtEl>
                                        <p:attrNameLst>
                                          <p:attrName>ppt_x</p:attrName>
                                        </p:attrNameLst>
                                      </p:cBhvr>
                                      <p:tavLst>
                                        <p:tav tm="0">
                                          <p:val>
                                            <p:strVal val="#ppt_x"/>
                                          </p:val>
                                        </p:tav>
                                        <p:tav tm="100000">
                                          <p:val>
                                            <p:strVal val="#ppt_x"/>
                                          </p:val>
                                        </p:tav>
                                      </p:tavLst>
                                    </p:anim>
                                    <p:anim calcmode="lin" valueType="num">
                                      <p:cBhvr>
                                        <p:cTn id="125" dur="1000" fill="hold"/>
                                        <p:tgtEl>
                                          <p:spTgt spid="2048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nodeType="clickEffect">
                                  <p:stCondLst>
                                    <p:cond delay="0"/>
                                  </p:stCondLst>
                                  <p:childTnLst>
                                    <p:set>
                                      <p:cBhvr>
                                        <p:cTn id="129" dur="1" fill="hold">
                                          <p:stCondLst>
                                            <p:cond delay="0"/>
                                          </p:stCondLst>
                                        </p:cTn>
                                        <p:tgtEl>
                                          <p:spTgt spid="20483">
                                            <p:txEl>
                                              <p:pRg st="15" end="15"/>
                                            </p:txEl>
                                          </p:spTgt>
                                        </p:tgtEl>
                                        <p:attrNameLst>
                                          <p:attrName>style.visibility</p:attrName>
                                        </p:attrNameLst>
                                      </p:cBhvr>
                                      <p:to>
                                        <p:strVal val="visible"/>
                                      </p:to>
                                    </p:set>
                                    <p:animEffect transition="in" filter="fade">
                                      <p:cBhvr>
                                        <p:cTn id="130" dur="1000"/>
                                        <p:tgtEl>
                                          <p:spTgt spid="20483">
                                            <p:txEl>
                                              <p:pRg st="15" end="15"/>
                                            </p:txEl>
                                          </p:spTgt>
                                        </p:tgtEl>
                                      </p:cBhvr>
                                    </p:animEffect>
                                    <p:anim calcmode="lin" valueType="num">
                                      <p:cBhvr>
                                        <p:cTn id="131" dur="1000" fill="hold"/>
                                        <p:tgtEl>
                                          <p:spTgt spid="20483">
                                            <p:txEl>
                                              <p:pRg st="15" end="15"/>
                                            </p:txEl>
                                          </p:spTgt>
                                        </p:tgtEl>
                                        <p:attrNameLst>
                                          <p:attrName>ppt_x</p:attrName>
                                        </p:attrNameLst>
                                      </p:cBhvr>
                                      <p:tavLst>
                                        <p:tav tm="0">
                                          <p:val>
                                            <p:strVal val="#ppt_x"/>
                                          </p:val>
                                        </p:tav>
                                        <p:tav tm="100000">
                                          <p:val>
                                            <p:strVal val="#ppt_x"/>
                                          </p:val>
                                        </p:tav>
                                      </p:tavLst>
                                    </p:anim>
                                    <p:anim calcmode="lin" valueType="num">
                                      <p:cBhvr>
                                        <p:cTn id="132" dur="1000" fill="hold"/>
                                        <p:tgtEl>
                                          <p:spTgt spid="20483">
                                            <p:txEl>
                                              <p:pRg st="15" end="15"/>
                                            </p:txEl>
                                          </p:spTgt>
                                        </p:tgtEl>
                                        <p:attrNameLst>
                                          <p:attrName>ppt_y</p:attrName>
                                        </p:attrNameLst>
                                      </p:cBhvr>
                                      <p:tavLst>
                                        <p:tav tm="0">
                                          <p:val>
                                            <p:strVal val="#ppt_y+.1"/>
                                          </p:val>
                                        </p:tav>
                                        <p:tav tm="100000">
                                          <p:val>
                                            <p:strVal val="#ppt_y"/>
                                          </p:val>
                                        </p:tav>
                                      </p:tavLst>
                                    </p:anim>
                                  </p:childTnLst>
                                </p:cTn>
                              </p:par>
                              <p:par>
                                <p:cTn id="133" presetID="42" presetClass="entr" presetSubtype="0" fill="hold" nodeType="withEffect">
                                  <p:stCondLst>
                                    <p:cond delay="0"/>
                                  </p:stCondLst>
                                  <p:childTnLst>
                                    <p:set>
                                      <p:cBhvr>
                                        <p:cTn id="134" dur="1" fill="hold">
                                          <p:stCondLst>
                                            <p:cond delay="0"/>
                                          </p:stCondLst>
                                        </p:cTn>
                                        <p:tgtEl>
                                          <p:spTgt spid="20483">
                                            <p:txEl>
                                              <p:pRg st="16" end="16"/>
                                            </p:txEl>
                                          </p:spTgt>
                                        </p:tgtEl>
                                        <p:attrNameLst>
                                          <p:attrName>style.visibility</p:attrName>
                                        </p:attrNameLst>
                                      </p:cBhvr>
                                      <p:to>
                                        <p:strVal val="visible"/>
                                      </p:to>
                                    </p:set>
                                    <p:animEffect transition="in" filter="fade">
                                      <p:cBhvr>
                                        <p:cTn id="135" dur="1000"/>
                                        <p:tgtEl>
                                          <p:spTgt spid="20483">
                                            <p:txEl>
                                              <p:pRg st="16" end="16"/>
                                            </p:txEl>
                                          </p:spTgt>
                                        </p:tgtEl>
                                      </p:cBhvr>
                                    </p:animEffect>
                                    <p:anim calcmode="lin" valueType="num">
                                      <p:cBhvr>
                                        <p:cTn id="136" dur="1000" fill="hold"/>
                                        <p:tgtEl>
                                          <p:spTgt spid="20483">
                                            <p:txEl>
                                              <p:pRg st="16" end="16"/>
                                            </p:txEl>
                                          </p:spTgt>
                                        </p:tgtEl>
                                        <p:attrNameLst>
                                          <p:attrName>ppt_x</p:attrName>
                                        </p:attrNameLst>
                                      </p:cBhvr>
                                      <p:tavLst>
                                        <p:tav tm="0">
                                          <p:val>
                                            <p:strVal val="#ppt_x"/>
                                          </p:val>
                                        </p:tav>
                                        <p:tav tm="100000">
                                          <p:val>
                                            <p:strVal val="#ppt_x"/>
                                          </p:val>
                                        </p:tav>
                                      </p:tavLst>
                                    </p:anim>
                                    <p:anim calcmode="lin" valueType="num">
                                      <p:cBhvr>
                                        <p:cTn id="137" dur="1000" fill="hold"/>
                                        <p:tgtEl>
                                          <p:spTgt spid="20483">
                                            <p:txEl>
                                              <p:pRg st="16" end="16"/>
                                            </p:txEl>
                                          </p:spTgt>
                                        </p:tgtEl>
                                        <p:attrNameLst>
                                          <p:attrName>ppt_y</p:attrName>
                                        </p:attrNameLst>
                                      </p:cBhvr>
                                      <p:tavLst>
                                        <p:tav tm="0">
                                          <p:val>
                                            <p:strVal val="#ppt_y+.1"/>
                                          </p:val>
                                        </p:tav>
                                        <p:tav tm="100000">
                                          <p:val>
                                            <p:strVal val="#ppt_y"/>
                                          </p:val>
                                        </p:tav>
                                      </p:tavLst>
                                    </p:anim>
                                  </p:childTnLst>
                                </p:cTn>
                              </p:par>
                              <p:par>
                                <p:cTn id="138" presetID="42" presetClass="entr" presetSubtype="0" fill="hold" nodeType="withEffect">
                                  <p:stCondLst>
                                    <p:cond delay="0"/>
                                  </p:stCondLst>
                                  <p:childTnLst>
                                    <p:set>
                                      <p:cBhvr>
                                        <p:cTn id="139" dur="1" fill="hold">
                                          <p:stCondLst>
                                            <p:cond delay="0"/>
                                          </p:stCondLst>
                                        </p:cTn>
                                        <p:tgtEl>
                                          <p:spTgt spid="20483">
                                            <p:txEl>
                                              <p:pRg st="17" end="17"/>
                                            </p:txEl>
                                          </p:spTgt>
                                        </p:tgtEl>
                                        <p:attrNameLst>
                                          <p:attrName>style.visibility</p:attrName>
                                        </p:attrNameLst>
                                      </p:cBhvr>
                                      <p:to>
                                        <p:strVal val="visible"/>
                                      </p:to>
                                    </p:set>
                                    <p:animEffect transition="in" filter="fade">
                                      <p:cBhvr>
                                        <p:cTn id="140" dur="1000"/>
                                        <p:tgtEl>
                                          <p:spTgt spid="20483">
                                            <p:txEl>
                                              <p:pRg st="17" end="17"/>
                                            </p:txEl>
                                          </p:spTgt>
                                        </p:tgtEl>
                                      </p:cBhvr>
                                    </p:animEffect>
                                    <p:anim calcmode="lin" valueType="num">
                                      <p:cBhvr>
                                        <p:cTn id="141" dur="1000" fill="hold"/>
                                        <p:tgtEl>
                                          <p:spTgt spid="20483">
                                            <p:txEl>
                                              <p:pRg st="17" end="17"/>
                                            </p:txEl>
                                          </p:spTgt>
                                        </p:tgtEl>
                                        <p:attrNameLst>
                                          <p:attrName>ppt_x</p:attrName>
                                        </p:attrNameLst>
                                      </p:cBhvr>
                                      <p:tavLst>
                                        <p:tav tm="0">
                                          <p:val>
                                            <p:strVal val="#ppt_x"/>
                                          </p:val>
                                        </p:tav>
                                        <p:tav tm="100000">
                                          <p:val>
                                            <p:strVal val="#ppt_x"/>
                                          </p:val>
                                        </p:tav>
                                      </p:tavLst>
                                    </p:anim>
                                    <p:anim calcmode="lin" valueType="num">
                                      <p:cBhvr>
                                        <p:cTn id="142" dur="1000" fill="hold"/>
                                        <p:tgtEl>
                                          <p:spTgt spid="20483">
                                            <p:txEl>
                                              <p:pRg st="17" end="17"/>
                                            </p:txEl>
                                          </p:spTgt>
                                        </p:tgtEl>
                                        <p:attrNameLst>
                                          <p:attrName>ppt_y</p:attrName>
                                        </p:attrNameLst>
                                      </p:cBhvr>
                                      <p:tavLst>
                                        <p:tav tm="0">
                                          <p:val>
                                            <p:strVal val="#ppt_y+.1"/>
                                          </p:val>
                                        </p:tav>
                                        <p:tav tm="100000">
                                          <p:val>
                                            <p:strVal val="#ppt_y"/>
                                          </p:val>
                                        </p:tav>
                                      </p:tavLst>
                                    </p:anim>
                                  </p:childTnLst>
                                </p:cTn>
                              </p:par>
                              <p:par>
                                <p:cTn id="143" presetID="42" presetClass="entr" presetSubtype="0" fill="hold" nodeType="withEffect">
                                  <p:stCondLst>
                                    <p:cond delay="0"/>
                                  </p:stCondLst>
                                  <p:childTnLst>
                                    <p:set>
                                      <p:cBhvr>
                                        <p:cTn id="144" dur="1" fill="hold">
                                          <p:stCondLst>
                                            <p:cond delay="0"/>
                                          </p:stCondLst>
                                        </p:cTn>
                                        <p:tgtEl>
                                          <p:spTgt spid="20483">
                                            <p:txEl>
                                              <p:pRg st="18" end="18"/>
                                            </p:txEl>
                                          </p:spTgt>
                                        </p:tgtEl>
                                        <p:attrNameLst>
                                          <p:attrName>style.visibility</p:attrName>
                                        </p:attrNameLst>
                                      </p:cBhvr>
                                      <p:to>
                                        <p:strVal val="visible"/>
                                      </p:to>
                                    </p:set>
                                    <p:animEffect transition="in" filter="fade">
                                      <p:cBhvr>
                                        <p:cTn id="145" dur="1000"/>
                                        <p:tgtEl>
                                          <p:spTgt spid="20483">
                                            <p:txEl>
                                              <p:pRg st="18" end="18"/>
                                            </p:txEl>
                                          </p:spTgt>
                                        </p:tgtEl>
                                      </p:cBhvr>
                                    </p:animEffect>
                                    <p:anim calcmode="lin" valueType="num">
                                      <p:cBhvr>
                                        <p:cTn id="146" dur="1000" fill="hold"/>
                                        <p:tgtEl>
                                          <p:spTgt spid="20483">
                                            <p:txEl>
                                              <p:pRg st="18" end="18"/>
                                            </p:txEl>
                                          </p:spTgt>
                                        </p:tgtEl>
                                        <p:attrNameLst>
                                          <p:attrName>ppt_x</p:attrName>
                                        </p:attrNameLst>
                                      </p:cBhvr>
                                      <p:tavLst>
                                        <p:tav tm="0">
                                          <p:val>
                                            <p:strVal val="#ppt_x"/>
                                          </p:val>
                                        </p:tav>
                                        <p:tav tm="100000">
                                          <p:val>
                                            <p:strVal val="#ppt_x"/>
                                          </p:val>
                                        </p:tav>
                                      </p:tavLst>
                                    </p:anim>
                                    <p:anim calcmode="lin" valueType="num">
                                      <p:cBhvr>
                                        <p:cTn id="147" dur="1000" fill="hold"/>
                                        <p:tgtEl>
                                          <p:spTgt spid="20483">
                                            <p:txEl>
                                              <p:pRg st="18" end="18"/>
                                            </p:txEl>
                                          </p:spTgt>
                                        </p:tgtEl>
                                        <p:attrNameLst>
                                          <p:attrName>ppt_y</p:attrName>
                                        </p:attrNameLst>
                                      </p:cBhvr>
                                      <p:tavLst>
                                        <p:tav tm="0">
                                          <p:val>
                                            <p:strVal val="#ppt_y+.1"/>
                                          </p:val>
                                        </p:tav>
                                        <p:tav tm="100000">
                                          <p:val>
                                            <p:strVal val="#ppt_y"/>
                                          </p:val>
                                        </p:tav>
                                      </p:tavLst>
                                    </p:anim>
                                  </p:childTnLst>
                                </p:cTn>
                              </p:par>
                              <p:par>
                                <p:cTn id="148" presetID="42" presetClass="entr" presetSubtype="0" fill="hold" nodeType="withEffect">
                                  <p:stCondLst>
                                    <p:cond delay="0"/>
                                  </p:stCondLst>
                                  <p:childTnLst>
                                    <p:set>
                                      <p:cBhvr>
                                        <p:cTn id="149" dur="1" fill="hold">
                                          <p:stCondLst>
                                            <p:cond delay="0"/>
                                          </p:stCondLst>
                                        </p:cTn>
                                        <p:tgtEl>
                                          <p:spTgt spid="20483">
                                            <p:txEl>
                                              <p:pRg st="19" end="19"/>
                                            </p:txEl>
                                          </p:spTgt>
                                        </p:tgtEl>
                                        <p:attrNameLst>
                                          <p:attrName>style.visibility</p:attrName>
                                        </p:attrNameLst>
                                      </p:cBhvr>
                                      <p:to>
                                        <p:strVal val="visible"/>
                                      </p:to>
                                    </p:set>
                                    <p:animEffect transition="in" filter="fade">
                                      <p:cBhvr>
                                        <p:cTn id="150" dur="1000"/>
                                        <p:tgtEl>
                                          <p:spTgt spid="20483">
                                            <p:txEl>
                                              <p:pRg st="19" end="19"/>
                                            </p:txEl>
                                          </p:spTgt>
                                        </p:tgtEl>
                                      </p:cBhvr>
                                    </p:animEffect>
                                    <p:anim calcmode="lin" valueType="num">
                                      <p:cBhvr>
                                        <p:cTn id="151" dur="1000" fill="hold"/>
                                        <p:tgtEl>
                                          <p:spTgt spid="20483">
                                            <p:txEl>
                                              <p:pRg st="19" end="19"/>
                                            </p:txEl>
                                          </p:spTgt>
                                        </p:tgtEl>
                                        <p:attrNameLst>
                                          <p:attrName>ppt_x</p:attrName>
                                        </p:attrNameLst>
                                      </p:cBhvr>
                                      <p:tavLst>
                                        <p:tav tm="0">
                                          <p:val>
                                            <p:strVal val="#ppt_x"/>
                                          </p:val>
                                        </p:tav>
                                        <p:tav tm="100000">
                                          <p:val>
                                            <p:strVal val="#ppt_x"/>
                                          </p:val>
                                        </p:tav>
                                      </p:tavLst>
                                    </p:anim>
                                    <p:anim calcmode="lin" valueType="num">
                                      <p:cBhvr>
                                        <p:cTn id="152" dur="1000" fill="hold"/>
                                        <p:tgtEl>
                                          <p:spTgt spid="20483">
                                            <p:txEl>
                                              <p:pRg st="19" end="1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1"/>
            <a:ext cx="9144000" cy="2076450"/>
          </a:xfrm>
        </p:spPr>
        <p:txBody>
          <a:bodyPr>
            <a:normAutofit/>
          </a:bodyPr>
          <a:lstStyle/>
          <a:p>
            <a:pPr algn="ctr"/>
            <a:r>
              <a:rPr lang="en-US" sz="9600" dirty="0">
                <a:solidFill>
                  <a:schemeClr val="bg1"/>
                </a:solidFill>
                <a:latin typeface="Arnprior" pitchFamily="2" charset="0"/>
              </a:rPr>
              <a:t>DS2019</a:t>
            </a:r>
          </a:p>
        </p:txBody>
      </p:sp>
    </p:spTree>
    <p:extLst>
      <p:ext uri="{BB962C8B-B14F-4D97-AF65-F5344CB8AC3E}">
        <p14:creationId xmlns:p14="http://schemas.microsoft.com/office/powerpoint/2010/main" val="3974276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667000"/>
            <a:ext cx="9144000" cy="2076450"/>
          </a:xfrm>
        </p:spPr>
        <p:txBody>
          <a:bodyPr>
            <a:normAutofit fontScale="90000"/>
          </a:bodyPr>
          <a:lstStyle/>
          <a:p>
            <a:pPr algn="ctr"/>
            <a:br>
              <a:rPr lang="en-US" sz="9600" dirty="0">
                <a:solidFill>
                  <a:schemeClr val="accent2">
                    <a:lumMod val="50000"/>
                  </a:schemeClr>
                </a:solidFill>
                <a:latin typeface="Arnprior" pitchFamily="2" charset="0"/>
              </a:rPr>
            </a:br>
            <a:r>
              <a:rPr lang="en-US" sz="9600" dirty="0">
                <a:solidFill>
                  <a:schemeClr val="bg1"/>
                </a:solidFill>
                <a:latin typeface="Arnprior" pitchFamily="2" charset="0"/>
              </a:rPr>
              <a:t>STATE DEPARTMENT REGULATIONS </a:t>
            </a:r>
          </a:p>
        </p:txBody>
      </p:sp>
    </p:spTree>
    <p:extLst>
      <p:ext uri="{BB962C8B-B14F-4D97-AF65-F5344CB8AC3E}">
        <p14:creationId xmlns:p14="http://schemas.microsoft.com/office/powerpoint/2010/main" val="4166823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mn-lt"/>
              </a:rPr>
              <a:t>DOS Placement Process</a:t>
            </a:r>
          </a:p>
        </p:txBody>
      </p:sp>
      <p:sp>
        <p:nvSpPr>
          <p:cNvPr id="3" name="Content Placeholder 2"/>
          <p:cNvSpPr>
            <a:spLocks noGrp="1"/>
          </p:cNvSpPr>
          <p:nvPr>
            <p:ph idx="1"/>
          </p:nvPr>
        </p:nvSpPr>
        <p:spPr>
          <a:xfrm>
            <a:off x="457200" y="1935480"/>
            <a:ext cx="8229600" cy="1950720"/>
          </a:xfrm>
        </p:spPr>
        <p:txBody>
          <a:bodyPr numCol="1">
            <a:normAutofit lnSpcReduction="10000"/>
          </a:bodyPr>
          <a:lstStyle/>
          <a:p>
            <a:r>
              <a:rPr lang="en-US" sz="2000" dirty="0"/>
              <a:t>All exchange visitor applicants must have a SEVIS generated DS-2019 issued by a DOS designated sponsor, which the student will need to apply for a visa.</a:t>
            </a:r>
          </a:p>
          <a:p>
            <a:endParaRPr lang="en-US" sz="2000" dirty="0"/>
          </a:p>
          <a:p>
            <a:r>
              <a:rPr lang="en-US" sz="2000" dirty="0"/>
              <a:t>A DS-2019 request to your </a:t>
            </a:r>
            <a:r>
              <a:rPr lang="en-US" sz="2000" dirty="0" err="1"/>
              <a:t>ARO</a:t>
            </a:r>
            <a:r>
              <a:rPr lang="en-US" sz="2000" dirty="0"/>
              <a:t> must be generated through the </a:t>
            </a:r>
            <a:r>
              <a:rPr lang="en-US" sz="2000" dirty="0" err="1"/>
              <a:t>SCRYE</a:t>
            </a:r>
            <a:r>
              <a:rPr lang="en-US" sz="2000" dirty="0"/>
              <a:t> database.  You will need to upload the following:</a:t>
            </a:r>
          </a:p>
        </p:txBody>
      </p:sp>
      <p:sp>
        <p:nvSpPr>
          <p:cNvPr id="4" name="TextBox 3"/>
          <p:cNvSpPr txBox="1"/>
          <p:nvPr/>
        </p:nvSpPr>
        <p:spPr>
          <a:xfrm>
            <a:off x="477644" y="3733800"/>
            <a:ext cx="8077200" cy="2031325"/>
          </a:xfrm>
          <a:prstGeom prst="rect">
            <a:avLst/>
          </a:prstGeom>
          <a:noFill/>
        </p:spPr>
        <p:txBody>
          <a:bodyPr wrap="square" numCol="2" rtlCol="0">
            <a:spAutoFit/>
          </a:bodyPr>
          <a:lstStyle/>
          <a:p>
            <a:pPr marL="742950" lvl="1" indent="-285750">
              <a:buFont typeface="Arial" charset="0"/>
              <a:buChar char="•"/>
            </a:pPr>
            <a:r>
              <a:rPr lang="en-US" dirty="0"/>
              <a:t>1</a:t>
            </a:r>
            <a:r>
              <a:rPr lang="en-US" baseline="30000" dirty="0"/>
              <a:t>st</a:t>
            </a:r>
            <a:r>
              <a:rPr lang="en-US" dirty="0"/>
              <a:t> page of the application</a:t>
            </a:r>
          </a:p>
          <a:p>
            <a:pPr marL="742950" lvl="1" indent="-285750">
              <a:buFont typeface="Arial" charset="0"/>
              <a:buChar char="•"/>
            </a:pPr>
            <a:r>
              <a:rPr lang="en-US" dirty="0"/>
              <a:t>Completed guarantee form</a:t>
            </a:r>
          </a:p>
          <a:p>
            <a:pPr marL="742950" lvl="1" indent="-285750">
              <a:buFont typeface="Arial" charset="0"/>
              <a:buChar char="•"/>
            </a:pPr>
            <a:r>
              <a:rPr lang="en-US" dirty="0"/>
              <a:t>English language certification</a:t>
            </a:r>
          </a:p>
          <a:p>
            <a:pPr marL="742950" lvl="1" indent="-285750">
              <a:buFont typeface="Arial" charset="0"/>
              <a:buChar char="•"/>
            </a:pPr>
            <a:r>
              <a:rPr lang="en-US" dirty="0"/>
              <a:t>Proof of insurance </a:t>
            </a:r>
          </a:p>
          <a:p>
            <a:pPr marL="742950" lvl="1" indent="-285750">
              <a:buFont typeface="Arial" charset="0"/>
              <a:buChar char="•"/>
            </a:pPr>
            <a:r>
              <a:rPr lang="en-US" dirty="0"/>
              <a:t>Copy of passport or birth certificate</a:t>
            </a:r>
          </a:p>
          <a:p>
            <a:pPr marL="742950" lvl="1" indent="-285750">
              <a:buFont typeface="Arial" charset="0"/>
              <a:buChar char="•"/>
            </a:pPr>
            <a:endParaRPr lang="en-US" dirty="0"/>
          </a:p>
          <a:p>
            <a:pPr marL="742950" lvl="1" indent="-285750">
              <a:buFont typeface="Arial" charset="0"/>
              <a:buChar char="•"/>
            </a:pPr>
            <a:r>
              <a:rPr lang="en-US" dirty="0"/>
              <a:t>Dates of host family CBC, reference checks, and in-home interview and orientation</a:t>
            </a:r>
          </a:p>
          <a:p>
            <a:pPr marL="742950" lvl="1" indent="-285750">
              <a:buFont typeface="Arial" charset="0"/>
              <a:buChar char="•"/>
            </a:pPr>
            <a:r>
              <a:rPr lang="en-US" dirty="0"/>
              <a:t>Dates of CBC, reference checks, Rotarian training and DOS test</a:t>
            </a:r>
          </a:p>
        </p:txBody>
      </p:sp>
    </p:spTree>
    <p:extLst>
      <p:ext uri="{BB962C8B-B14F-4D97-AF65-F5344CB8AC3E}">
        <p14:creationId xmlns:p14="http://schemas.microsoft.com/office/powerpoint/2010/main" val="121426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n-lt"/>
              </a:rPr>
              <a:t>DS-2019 Info Cont.</a:t>
            </a:r>
          </a:p>
        </p:txBody>
      </p:sp>
      <p:sp>
        <p:nvSpPr>
          <p:cNvPr id="3" name="Content Placeholder 2"/>
          <p:cNvSpPr>
            <a:spLocks noGrp="1"/>
          </p:cNvSpPr>
          <p:nvPr>
            <p:ph idx="1"/>
          </p:nvPr>
        </p:nvSpPr>
        <p:spPr/>
        <p:txBody>
          <a:bodyPr>
            <a:normAutofit lnSpcReduction="10000"/>
          </a:bodyPr>
          <a:lstStyle/>
          <a:p>
            <a:r>
              <a:rPr lang="en-US" sz="2000" dirty="0"/>
              <a:t>Submit to ARO (assigned by SCRYE for each of our districts), the ARO will send you back the DS-2019</a:t>
            </a:r>
          </a:p>
          <a:p>
            <a:endParaRPr lang="en-US" sz="2000" dirty="0"/>
          </a:p>
          <a:p>
            <a:r>
              <a:rPr lang="en-US" sz="2000" dirty="0"/>
              <a:t>Send original DS-2019 and guarantee form to sponsor YEO with Welcome Package, unless directed by sponsor YEO to send to student -use Federal Express or other such delivery service with tracking availability.</a:t>
            </a:r>
          </a:p>
          <a:p>
            <a:endParaRPr lang="en-US" sz="2000" dirty="0"/>
          </a:p>
          <a:p>
            <a:r>
              <a:rPr lang="en-US" sz="2000" dirty="0"/>
              <a:t>Student should arrive with passport, DS-2019, and visa (make copies of all)</a:t>
            </a:r>
          </a:p>
          <a:p>
            <a:endParaRPr lang="en-US" sz="2000" dirty="0"/>
          </a:p>
          <a:p>
            <a:r>
              <a:rPr lang="en-US" sz="2000" dirty="0"/>
              <a:t>Must use IB-2 to report arrival and change of address within 5 days.  The IB-2 is sent to the ARO</a:t>
            </a:r>
          </a:p>
          <a:p>
            <a:endParaRPr lang="en-US" dirty="0"/>
          </a:p>
          <a:p>
            <a:endParaRPr lang="en-US" dirty="0"/>
          </a:p>
        </p:txBody>
      </p:sp>
    </p:spTree>
    <p:extLst>
      <p:ext uri="{BB962C8B-B14F-4D97-AF65-F5344CB8AC3E}">
        <p14:creationId xmlns:p14="http://schemas.microsoft.com/office/powerpoint/2010/main" val="108258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1"/>
            <a:ext cx="9144000" cy="2076450"/>
          </a:xfrm>
        </p:spPr>
        <p:txBody>
          <a:bodyPr>
            <a:normAutofit fontScale="90000"/>
          </a:bodyPr>
          <a:lstStyle/>
          <a:p>
            <a:pPr algn="ctr"/>
            <a:r>
              <a:rPr lang="en-US" sz="9600" dirty="0">
                <a:solidFill>
                  <a:schemeClr val="bg1"/>
                </a:solidFill>
                <a:latin typeface="Arnprior" pitchFamily="2" charset="0"/>
              </a:rPr>
              <a:t>OUTBOUND VISAS</a:t>
            </a:r>
          </a:p>
        </p:txBody>
      </p:sp>
    </p:spTree>
    <p:extLst>
      <p:ext uri="{BB962C8B-B14F-4D97-AF65-F5344CB8AC3E}">
        <p14:creationId xmlns:p14="http://schemas.microsoft.com/office/powerpoint/2010/main" val="12878701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mn-lt"/>
              </a:rPr>
              <a:t>VISA for Outbound Students</a:t>
            </a:r>
          </a:p>
        </p:txBody>
      </p:sp>
      <p:sp>
        <p:nvSpPr>
          <p:cNvPr id="3" name="Content Placeholder 2"/>
          <p:cNvSpPr>
            <a:spLocks noGrp="1"/>
          </p:cNvSpPr>
          <p:nvPr>
            <p:ph idx="1"/>
          </p:nvPr>
        </p:nvSpPr>
        <p:spPr/>
        <p:txBody>
          <a:bodyPr>
            <a:normAutofit/>
          </a:bodyPr>
          <a:lstStyle/>
          <a:p>
            <a:r>
              <a:rPr lang="en-US" sz="2000" dirty="0"/>
              <a:t>Every country varies</a:t>
            </a:r>
          </a:p>
          <a:p>
            <a:endParaRPr lang="en-US" sz="2000" dirty="0"/>
          </a:p>
          <a:p>
            <a:r>
              <a:rPr lang="en-US" sz="2000" dirty="0"/>
              <a:t>Some require a visa up front and student (and parents in some cases) must visit the nearest consulate to get it</a:t>
            </a:r>
          </a:p>
          <a:p>
            <a:endParaRPr lang="en-US" sz="2000" dirty="0"/>
          </a:p>
          <a:p>
            <a:r>
              <a:rPr lang="en-US" sz="2000" dirty="0"/>
              <a:t>Some allow student to get visa once student arrives in country</a:t>
            </a:r>
          </a:p>
          <a:p>
            <a:endParaRPr lang="en-US" sz="2000" dirty="0"/>
          </a:p>
          <a:p>
            <a:r>
              <a:rPr lang="en-US" sz="2000" dirty="0"/>
              <a:t>Consider company like T-Zell, STA, and It’s Your World Travel Tours that takes care of this planning (network with other districts to determine who they recommend)</a:t>
            </a:r>
          </a:p>
        </p:txBody>
      </p:sp>
    </p:spTree>
    <p:extLst>
      <p:ext uri="{BB962C8B-B14F-4D97-AF65-F5344CB8AC3E}">
        <p14:creationId xmlns:p14="http://schemas.microsoft.com/office/powerpoint/2010/main" val="278786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mn-lt"/>
              </a:rPr>
              <a:t>Knowing the Language	</a:t>
            </a:r>
          </a:p>
        </p:txBody>
      </p:sp>
      <p:sp>
        <p:nvSpPr>
          <p:cNvPr id="3" name="Content Placeholder 2"/>
          <p:cNvSpPr>
            <a:spLocks noGrp="1"/>
          </p:cNvSpPr>
          <p:nvPr>
            <p:ph idx="1"/>
          </p:nvPr>
        </p:nvSpPr>
        <p:spPr/>
        <p:txBody>
          <a:bodyPr/>
          <a:lstStyle/>
          <a:p>
            <a:r>
              <a:rPr lang="en-US" sz="2000" dirty="0"/>
              <a:t>Most countries do not require the student to know the language (in the contract they should indicate if they do require language skills prior to arrival)</a:t>
            </a:r>
          </a:p>
          <a:p>
            <a:endParaRPr lang="en-US" sz="2000" dirty="0"/>
          </a:p>
          <a:p>
            <a:r>
              <a:rPr lang="en-US" sz="2000" dirty="0"/>
              <a:t>Some have mandatory language camps that may be an extra cost to your student</a:t>
            </a:r>
          </a:p>
          <a:p>
            <a:endParaRPr lang="en-US" sz="2000" dirty="0"/>
          </a:p>
          <a:p>
            <a:r>
              <a:rPr lang="en-US" sz="2000" dirty="0"/>
              <a:t>RYE Committee and Student need to weigh the cost / benefit</a:t>
            </a:r>
          </a:p>
          <a:p>
            <a:endParaRPr lang="en-US" sz="2000" dirty="0"/>
          </a:p>
          <a:p>
            <a:r>
              <a:rPr lang="en-US" sz="2000" dirty="0"/>
              <a:t>Germany, France, Italy very popular – How do we arrange for other countries then?</a:t>
            </a:r>
          </a:p>
        </p:txBody>
      </p:sp>
    </p:spTree>
    <p:extLst>
      <p:ext uri="{BB962C8B-B14F-4D97-AF65-F5344CB8AC3E}">
        <p14:creationId xmlns:p14="http://schemas.microsoft.com/office/powerpoint/2010/main" val="341415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mn-lt"/>
              </a:rPr>
              <a:t>CSIET</a:t>
            </a:r>
          </a:p>
        </p:txBody>
      </p:sp>
      <p:sp>
        <p:nvSpPr>
          <p:cNvPr id="3" name="Content Placeholder 2"/>
          <p:cNvSpPr>
            <a:spLocks noGrp="1"/>
          </p:cNvSpPr>
          <p:nvPr>
            <p:ph idx="1"/>
          </p:nvPr>
        </p:nvSpPr>
        <p:spPr>
          <a:xfrm>
            <a:off x="457200" y="1935480"/>
            <a:ext cx="8382000" cy="4389120"/>
          </a:xfrm>
        </p:spPr>
        <p:txBody>
          <a:bodyPr>
            <a:normAutofit fontScale="92500" lnSpcReduction="10000"/>
          </a:bodyPr>
          <a:lstStyle/>
          <a:p>
            <a:r>
              <a:rPr lang="en-US" sz="2000" dirty="0"/>
              <a:t>Publishes CSIET Advisory Lists that includes all programs that are members of CSIET and their status, i.e., Full (</a:t>
            </a:r>
            <a:r>
              <a:rPr lang="en-US" sz="2000" dirty="0">
                <a:sym typeface="Wingdings" pitchFamily="2" charset="2"/>
              </a:rPr>
              <a:t>) or Conditional Listing ()</a:t>
            </a:r>
            <a:endParaRPr lang="en-US" sz="2000" dirty="0"/>
          </a:p>
          <a:p>
            <a:endParaRPr lang="en-US" sz="2000" dirty="0"/>
          </a:p>
          <a:p>
            <a:r>
              <a:rPr lang="en-US" sz="2000" dirty="0"/>
              <a:t>Listing status is determined by quality of program as measured by</a:t>
            </a:r>
          </a:p>
          <a:p>
            <a:pPr lvl="1"/>
            <a:r>
              <a:rPr lang="en-US" sz="1800" dirty="0"/>
              <a:t>Results of CPA audit using CSIET template in prior years</a:t>
            </a:r>
          </a:p>
          <a:p>
            <a:pPr lvl="1"/>
            <a:r>
              <a:rPr lang="en-US" sz="1800" dirty="0"/>
              <a:t>Number of complaints received by CSIET and DOS currently since DOS management review is replacing CSIET audit</a:t>
            </a:r>
          </a:p>
          <a:p>
            <a:endParaRPr lang="en-US" sz="2000" dirty="0"/>
          </a:p>
          <a:p>
            <a:r>
              <a:rPr lang="en-US" sz="2000" dirty="0"/>
              <a:t>CSIET Advisory List is referenced by some </a:t>
            </a:r>
          </a:p>
          <a:p>
            <a:pPr lvl="1"/>
            <a:r>
              <a:rPr lang="en-US" sz="1800" dirty="0"/>
              <a:t>States for certification of exchange programs to operate in that state</a:t>
            </a:r>
          </a:p>
          <a:p>
            <a:pPr lvl="1"/>
            <a:r>
              <a:rPr lang="en-US" sz="1800" dirty="0"/>
              <a:t>School for determining which exchange students to accept for enrollment</a:t>
            </a:r>
          </a:p>
          <a:p>
            <a:pPr lvl="1"/>
            <a:r>
              <a:rPr lang="en-US" sz="1800" dirty="0"/>
              <a:t>Athletic organizations to determine if exchange student can participate in extra-curricular sports activities for schools</a:t>
            </a:r>
          </a:p>
          <a:p>
            <a:pPr lvl="1"/>
            <a:endParaRPr lang="en-US" sz="1800" dirty="0"/>
          </a:p>
          <a:p>
            <a:r>
              <a:rPr lang="en-US" sz="2000" dirty="0"/>
              <a:t>SCRYE is on the CSIET Advisory List and is certified for inbound exchanges.</a:t>
            </a:r>
          </a:p>
          <a:p>
            <a:endParaRPr lang="en-US" dirty="0"/>
          </a:p>
          <a:p>
            <a:endParaRPr lang="en-US" dirty="0"/>
          </a:p>
        </p:txBody>
      </p:sp>
    </p:spTree>
    <p:extLst>
      <p:ext uri="{BB962C8B-B14F-4D97-AF65-F5344CB8AC3E}">
        <p14:creationId xmlns:p14="http://schemas.microsoft.com/office/powerpoint/2010/main" val="108604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1000"/>
                                        <p:tgtEl>
                                          <p:spTgt spid="3">
                                            <p:txEl>
                                              <p:pRg st="8" end="8"/>
                                            </p:txEl>
                                          </p:spTgt>
                                        </p:tgtEl>
                                      </p:cBhvr>
                                    </p:animEffect>
                                    <p:anim calcmode="lin" valueType="num">
                                      <p:cBhvr>
                                        <p:cTn id="4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1000"/>
                                        <p:tgtEl>
                                          <p:spTgt spid="3">
                                            <p:txEl>
                                              <p:pRg st="9" end="9"/>
                                            </p:txEl>
                                          </p:spTgt>
                                        </p:tgtEl>
                                      </p:cBhvr>
                                    </p:animEffect>
                                    <p:anim calcmode="lin" valueType="num">
                                      <p:cBhvr>
                                        <p:cTn id="4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fade">
                                      <p:cBhvr>
                                        <p:cTn id="53" dur="1000"/>
                                        <p:tgtEl>
                                          <p:spTgt spid="3">
                                            <p:txEl>
                                              <p:pRg st="11" end="11"/>
                                            </p:txEl>
                                          </p:spTgt>
                                        </p:tgtEl>
                                      </p:cBhvr>
                                    </p:animEffect>
                                    <p:anim calcmode="lin" valueType="num">
                                      <p:cBhvr>
                                        <p:cTn id="5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1"/>
            <a:ext cx="9144000" cy="2076450"/>
          </a:xfrm>
        </p:spPr>
        <p:txBody>
          <a:bodyPr>
            <a:normAutofit/>
          </a:bodyPr>
          <a:lstStyle/>
          <a:p>
            <a:pPr algn="ctr"/>
            <a:r>
              <a:rPr lang="en-US" sz="9600" dirty="0">
                <a:solidFill>
                  <a:schemeClr val="bg1"/>
                </a:solidFill>
                <a:latin typeface="Arnprior" pitchFamily="2" charset="0"/>
              </a:rPr>
              <a:t>RYE BUDGETS</a:t>
            </a:r>
          </a:p>
        </p:txBody>
      </p:sp>
    </p:spTree>
    <p:extLst>
      <p:ext uri="{BB962C8B-B14F-4D97-AF65-F5344CB8AC3E}">
        <p14:creationId xmlns:p14="http://schemas.microsoft.com/office/powerpoint/2010/main" val="22906113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pPr algn="ctr"/>
            <a:r>
              <a:rPr lang="en-US" dirty="0">
                <a:solidFill>
                  <a:schemeClr val="bg1"/>
                </a:solidFill>
                <a:latin typeface="+mn-lt"/>
              </a:rPr>
              <a:t>Finances and Budgets</a:t>
            </a:r>
          </a:p>
        </p:txBody>
      </p:sp>
      <p:sp>
        <p:nvSpPr>
          <p:cNvPr id="3" name="Content Placeholder 2"/>
          <p:cNvSpPr>
            <a:spLocks noGrp="1"/>
          </p:cNvSpPr>
          <p:nvPr>
            <p:ph idx="1"/>
          </p:nvPr>
        </p:nvSpPr>
        <p:spPr>
          <a:xfrm>
            <a:off x="457200" y="1295400"/>
            <a:ext cx="8229600" cy="5029200"/>
          </a:xfrm>
        </p:spPr>
        <p:txBody>
          <a:bodyPr>
            <a:noAutofit/>
          </a:bodyPr>
          <a:lstStyle/>
          <a:p>
            <a:r>
              <a:rPr lang="en-US" sz="2000" dirty="0"/>
              <a:t>It is the responsibility of every YEP to create a budget and submit it to their district before July 1.  </a:t>
            </a:r>
          </a:p>
          <a:p>
            <a:endParaRPr lang="en-US" sz="2000" dirty="0"/>
          </a:p>
          <a:p>
            <a:r>
              <a:rPr lang="en-US" sz="2000" dirty="0"/>
              <a:t>Contact your DGE to find out deadlines.</a:t>
            </a:r>
          </a:p>
          <a:p>
            <a:pPr>
              <a:buNone/>
            </a:pPr>
            <a:endParaRPr lang="en-US" sz="2000" dirty="0"/>
          </a:p>
          <a:p>
            <a:r>
              <a:rPr lang="en-US" sz="2000" dirty="0"/>
              <a:t>RI requires the following:  “Where funds are raised for a specific purpose, such as for Rotary Youth Exchange, a budget of expenditure must be prepared and submitted to the governor and the finance committee for approval. This will be included as a separate item in the statement submitted to the district assembly or conference by the finance committee. It is essential to maintain a separate bank account within the district fund for such funds and have the chair of the district Youth Exchange committee, or such other committee as may be involved, as one of the signatories. The district Youth Exchange committee shall prepare and distribute a report semiannually to the district governor, the district finance committee, and all clubs” MOP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685800"/>
          </a:xfrm>
        </p:spPr>
        <p:txBody>
          <a:bodyPr>
            <a:normAutofit fontScale="90000"/>
          </a:bodyPr>
          <a:lstStyle/>
          <a:p>
            <a:pPr algn="ctr"/>
            <a:r>
              <a:rPr lang="en-US" dirty="0">
                <a:solidFill>
                  <a:schemeClr val="bg1"/>
                </a:solidFill>
                <a:latin typeface="+mn-lt"/>
              </a:rPr>
              <a:t>SAMPLE BUDGET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05058057"/>
              </p:ext>
            </p:extLst>
          </p:nvPr>
        </p:nvGraphicFramePr>
        <p:xfrm>
          <a:off x="152400" y="914400"/>
          <a:ext cx="8763004" cy="5943600"/>
        </p:xfrm>
        <a:graphic>
          <a:graphicData uri="http://schemas.openxmlformats.org/drawingml/2006/table">
            <a:tbl>
              <a:tblPr>
                <a:tableStyleId>{5C22544A-7EE6-4342-B048-85BDC9FD1C3A}</a:tableStyleId>
              </a:tblPr>
              <a:tblGrid>
                <a:gridCol w="349802">
                  <a:extLst>
                    <a:ext uri="{9D8B030D-6E8A-4147-A177-3AD203B41FA5}">
                      <a16:colId xmlns:a16="http://schemas.microsoft.com/office/drawing/2014/main" val="20000"/>
                    </a:ext>
                  </a:extLst>
                </a:gridCol>
                <a:gridCol w="349802">
                  <a:extLst>
                    <a:ext uri="{9D8B030D-6E8A-4147-A177-3AD203B41FA5}">
                      <a16:colId xmlns:a16="http://schemas.microsoft.com/office/drawing/2014/main" val="20001"/>
                    </a:ext>
                  </a:extLst>
                </a:gridCol>
                <a:gridCol w="861053">
                  <a:extLst>
                    <a:ext uri="{9D8B030D-6E8A-4147-A177-3AD203B41FA5}">
                      <a16:colId xmlns:a16="http://schemas.microsoft.com/office/drawing/2014/main" val="20002"/>
                    </a:ext>
                  </a:extLst>
                </a:gridCol>
                <a:gridCol w="1542720">
                  <a:extLst>
                    <a:ext uri="{9D8B030D-6E8A-4147-A177-3AD203B41FA5}">
                      <a16:colId xmlns:a16="http://schemas.microsoft.com/office/drawing/2014/main" val="20003"/>
                    </a:ext>
                  </a:extLst>
                </a:gridCol>
                <a:gridCol w="1058377">
                  <a:extLst>
                    <a:ext uri="{9D8B030D-6E8A-4147-A177-3AD203B41FA5}">
                      <a16:colId xmlns:a16="http://schemas.microsoft.com/office/drawing/2014/main" val="20004"/>
                    </a:ext>
                  </a:extLst>
                </a:gridCol>
                <a:gridCol w="484342">
                  <a:extLst>
                    <a:ext uri="{9D8B030D-6E8A-4147-A177-3AD203B41FA5}">
                      <a16:colId xmlns:a16="http://schemas.microsoft.com/office/drawing/2014/main" val="20005"/>
                    </a:ext>
                  </a:extLst>
                </a:gridCol>
                <a:gridCol w="457434">
                  <a:extLst>
                    <a:ext uri="{9D8B030D-6E8A-4147-A177-3AD203B41FA5}">
                      <a16:colId xmlns:a16="http://schemas.microsoft.com/office/drawing/2014/main" val="20006"/>
                    </a:ext>
                  </a:extLst>
                </a:gridCol>
                <a:gridCol w="861053">
                  <a:extLst>
                    <a:ext uri="{9D8B030D-6E8A-4147-A177-3AD203B41FA5}">
                      <a16:colId xmlns:a16="http://schemas.microsoft.com/office/drawing/2014/main" val="20007"/>
                    </a:ext>
                  </a:extLst>
                </a:gridCol>
                <a:gridCol w="861053">
                  <a:extLst>
                    <a:ext uri="{9D8B030D-6E8A-4147-A177-3AD203B41FA5}">
                      <a16:colId xmlns:a16="http://schemas.microsoft.com/office/drawing/2014/main" val="20008"/>
                    </a:ext>
                  </a:extLst>
                </a:gridCol>
                <a:gridCol w="843115">
                  <a:extLst>
                    <a:ext uri="{9D8B030D-6E8A-4147-A177-3AD203B41FA5}">
                      <a16:colId xmlns:a16="http://schemas.microsoft.com/office/drawing/2014/main" val="20009"/>
                    </a:ext>
                  </a:extLst>
                </a:gridCol>
                <a:gridCol w="1094253">
                  <a:extLst>
                    <a:ext uri="{9D8B030D-6E8A-4147-A177-3AD203B41FA5}">
                      <a16:colId xmlns:a16="http://schemas.microsoft.com/office/drawing/2014/main" val="20010"/>
                    </a:ext>
                  </a:extLst>
                </a:gridCol>
              </a:tblGrid>
              <a:tr h="247650">
                <a:tc gridSpan="2">
                  <a:txBody>
                    <a:bodyPr/>
                    <a:lstStyle/>
                    <a:p>
                      <a:pPr algn="l" fontAlgn="b"/>
                      <a:r>
                        <a:rPr lang="en-US" sz="900" u="none" strike="noStrike" dirty="0">
                          <a:solidFill>
                            <a:schemeClr val="bg2"/>
                          </a:solidFill>
                          <a:effectLst/>
                        </a:rPr>
                        <a:t>INCOME</a:t>
                      </a:r>
                      <a:endParaRPr lang="en-US" sz="900" b="1" i="0" u="none" strike="noStrike" dirty="0">
                        <a:solidFill>
                          <a:schemeClr val="bg2"/>
                        </a:solidFill>
                        <a:effectLst/>
                        <a:latin typeface="Arial"/>
                      </a:endParaRPr>
                    </a:p>
                  </a:txBody>
                  <a:tcPr marL="9525" marR="9525" marT="9525" marB="0" anchor="b"/>
                </a:tc>
                <a:tc hMerge="1">
                  <a:txBody>
                    <a:bodyPr/>
                    <a:lstStyle/>
                    <a:p>
                      <a:endParaRPr lang="en-US"/>
                    </a:p>
                  </a:txBody>
                  <a:tcPr/>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ctr" fontAlgn="b"/>
                      <a:r>
                        <a:rPr lang="en-US" sz="900" u="none" strike="noStrike" dirty="0">
                          <a:solidFill>
                            <a:schemeClr val="bg2"/>
                          </a:solidFill>
                          <a:effectLst/>
                        </a:rPr>
                        <a:t>BUDGET</a:t>
                      </a:r>
                      <a:endParaRPr lang="en-US" sz="900" b="1"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gridSpan="2">
                  <a:txBody>
                    <a:bodyPr/>
                    <a:lstStyle/>
                    <a:p>
                      <a:pPr algn="l" fontAlgn="b"/>
                      <a:r>
                        <a:rPr lang="en-US" sz="900" u="none" strike="noStrike" dirty="0">
                          <a:solidFill>
                            <a:schemeClr val="bg2"/>
                          </a:solidFill>
                          <a:effectLst/>
                        </a:rPr>
                        <a:t>EXPENSES</a:t>
                      </a:r>
                      <a:endParaRPr lang="en-US" sz="900" b="1" i="0" u="none" strike="noStrike" dirty="0">
                        <a:solidFill>
                          <a:schemeClr val="bg2"/>
                        </a:solidFill>
                        <a:effectLst/>
                        <a:latin typeface="Arial"/>
                      </a:endParaRPr>
                    </a:p>
                  </a:txBody>
                  <a:tcPr marL="9525" marR="9525" marT="9525" marB="0" anchor="b"/>
                </a:tc>
                <a:tc hMerge="1">
                  <a:txBody>
                    <a:bodyPr/>
                    <a:lstStyle/>
                    <a:p>
                      <a:endParaRPr lang="en-US"/>
                    </a:p>
                  </a:txBody>
                  <a:tcPr/>
                </a:tc>
                <a:tc>
                  <a:txBody>
                    <a:bodyPr/>
                    <a:lstStyle/>
                    <a:p>
                      <a:pPr algn="l" fontAlgn="b"/>
                      <a:endParaRPr lang="en-US" sz="900" b="1"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ctr" fontAlgn="b"/>
                      <a:r>
                        <a:rPr lang="en-US" sz="900" u="none" strike="noStrike" dirty="0">
                          <a:solidFill>
                            <a:schemeClr val="bg2"/>
                          </a:solidFill>
                          <a:effectLst/>
                        </a:rPr>
                        <a:t>BUDGET</a:t>
                      </a:r>
                      <a:endParaRPr lang="en-US" sz="900" b="1" i="0" u="none" strike="noStrike" dirty="0">
                        <a:solidFill>
                          <a:schemeClr val="bg2"/>
                        </a:solidFill>
                        <a:effectLst/>
                        <a:latin typeface="Arial"/>
                      </a:endParaRPr>
                    </a:p>
                  </a:txBody>
                  <a:tcPr marL="9525" marR="9525" marT="9525" marB="0" anchor="b"/>
                </a:tc>
                <a:extLst>
                  <a:ext uri="{0D108BD9-81ED-4DB2-BD59-A6C34878D82A}">
                    <a16:rowId xmlns:a16="http://schemas.microsoft.com/office/drawing/2014/main" val="10000"/>
                  </a:ext>
                </a:extLst>
              </a:tr>
              <a:tr h="247650">
                <a:tc>
                  <a:txBody>
                    <a:bodyPr/>
                    <a:lstStyle/>
                    <a:p>
                      <a:pPr algn="l" fontAlgn="b"/>
                      <a:endParaRPr lang="en-US" sz="900" b="1"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1"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extLst>
                  <a:ext uri="{0D108BD9-81ED-4DB2-BD59-A6C34878D82A}">
                    <a16:rowId xmlns:a16="http://schemas.microsoft.com/office/drawing/2014/main" val="10001"/>
                  </a:ext>
                </a:extLst>
              </a:tr>
              <a:tr h="247650">
                <a:tc>
                  <a:txBody>
                    <a:bodyPr/>
                    <a:lstStyle/>
                    <a:p>
                      <a:pPr algn="l" fontAlgn="b"/>
                      <a:endParaRPr lang="en-US" sz="900" b="0" i="0" u="none" strike="noStrike" dirty="0">
                        <a:solidFill>
                          <a:schemeClr val="bg2"/>
                        </a:solidFill>
                        <a:effectLst/>
                        <a:latin typeface="Arial"/>
                      </a:endParaRPr>
                    </a:p>
                  </a:txBody>
                  <a:tcPr marL="9525" marR="9525" marT="9525" marB="0" anchor="b"/>
                </a:tc>
                <a:tc gridSpan="3">
                  <a:txBody>
                    <a:bodyPr/>
                    <a:lstStyle/>
                    <a:p>
                      <a:pPr algn="l" fontAlgn="b"/>
                      <a:r>
                        <a:rPr lang="en-US" sz="900" u="none" strike="noStrike" dirty="0">
                          <a:solidFill>
                            <a:schemeClr val="bg2"/>
                          </a:solidFill>
                          <a:effectLst/>
                        </a:rPr>
                        <a:t>DISTRICT FUNDING</a:t>
                      </a:r>
                      <a:endParaRPr lang="en-US" sz="900" b="0" i="0" u="none" strike="noStrike" dirty="0">
                        <a:solidFill>
                          <a:schemeClr val="bg2"/>
                        </a:solidFill>
                        <a:effectLst/>
                        <a:latin typeface="Arial"/>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900" u="none" strike="noStrike" dirty="0">
                          <a:solidFill>
                            <a:schemeClr val="bg2"/>
                          </a:solidFill>
                          <a:effectLst/>
                        </a:rPr>
                        <a:t> $    5,000.00 </a:t>
                      </a:r>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gridSpan="2">
                  <a:txBody>
                    <a:bodyPr/>
                    <a:lstStyle/>
                    <a:p>
                      <a:pPr algn="l" fontAlgn="b"/>
                      <a:r>
                        <a:rPr lang="en-US" sz="900" u="none" strike="noStrike" dirty="0">
                          <a:solidFill>
                            <a:schemeClr val="bg2"/>
                          </a:solidFill>
                          <a:effectLst/>
                        </a:rPr>
                        <a:t>ADMINISTRATIVE</a:t>
                      </a:r>
                      <a:endParaRPr lang="en-US" sz="900" b="0" i="0" u="none" strike="noStrike" dirty="0">
                        <a:solidFill>
                          <a:schemeClr val="bg2"/>
                        </a:solidFill>
                        <a:effectLst/>
                        <a:latin typeface="Arial"/>
                      </a:endParaRPr>
                    </a:p>
                  </a:txBody>
                  <a:tcPr marL="9525" marR="9525" marT="9525" marB="0" anchor="b"/>
                </a:tc>
                <a:tc hMerge="1">
                  <a:txBody>
                    <a:bodyPr/>
                    <a:lstStyle/>
                    <a:p>
                      <a:endParaRPr lang="en-US"/>
                    </a:p>
                  </a:txBody>
                  <a:tcPr/>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r>
                        <a:rPr lang="en-US" sz="900" u="none" strike="noStrike" dirty="0">
                          <a:solidFill>
                            <a:schemeClr val="bg2"/>
                          </a:solidFill>
                          <a:effectLst/>
                        </a:rPr>
                        <a:t> $        100.00 </a:t>
                      </a:r>
                      <a:endParaRPr lang="en-US" sz="900" b="0" i="0" u="none" strike="noStrike" dirty="0">
                        <a:solidFill>
                          <a:schemeClr val="bg2"/>
                        </a:solidFill>
                        <a:effectLst/>
                        <a:latin typeface="Arial"/>
                      </a:endParaRPr>
                    </a:p>
                  </a:txBody>
                  <a:tcPr marL="9525" marR="9525" marT="9525" marB="0" anchor="b"/>
                </a:tc>
                <a:extLst>
                  <a:ext uri="{0D108BD9-81ED-4DB2-BD59-A6C34878D82A}">
                    <a16:rowId xmlns:a16="http://schemas.microsoft.com/office/drawing/2014/main" val="10002"/>
                  </a:ext>
                </a:extLst>
              </a:tr>
              <a:tr h="247650">
                <a:tc>
                  <a:txBody>
                    <a:bodyPr/>
                    <a:lstStyle/>
                    <a:p>
                      <a:pPr algn="l" fontAlgn="b"/>
                      <a:endParaRPr lang="en-US" sz="900" b="0" i="0" u="none" strike="noStrike" dirty="0">
                        <a:solidFill>
                          <a:schemeClr val="bg2"/>
                        </a:solidFill>
                        <a:effectLst/>
                        <a:latin typeface="Arial"/>
                      </a:endParaRPr>
                    </a:p>
                  </a:txBody>
                  <a:tcPr marL="9525" marR="9525" marT="9525" marB="0" anchor="b"/>
                </a:tc>
                <a:tc gridSpan="2">
                  <a:txBody>
                    <a:bodyPr/>
                    <a:lstStyle/>
                    <a:p>
                      <a:pPr algn="l" fontAlgn="b"/>
                      <a:endParaRPr lang="en-US" sz="900" b="0" i="0" u="none" strike="noStrike" dirty="0">
                        <a:solidFill>
                          <a:schemeClr val="bg2"/>
                        </a:solidFill>
                        <a:effectLst/>
                        <a:latin typeface="Arial"/>
                      </a:endParaRPr>
                    </a:p>
                  </a:txBody>
                  <a:tcPr marL="9525" marR="9525" marT="9525" marB="0" anchor="b"/>
                </a:tc>
                <a:tc hMerge="1">
                  <a:txBody>
                    <a:bodyPr/>
                    <a:lstStyle/>
                    <a:p>
                      <a:endParaRPr lang="en-US"/>
                    </a:p>
                  </a:txBody>
                  <a:tcPr/>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r>
                        <a:rPr lang="en-US" sz="900" u="none" strike="noStrike" dirty="0">
                          <a:solidFill>
                            <a:schemeClr val="bg2"/>
                          </a:solidFill>
                          <a:effectLst/>
                        </a:rPr>
                        <a:t>APPAREL</a:t>
                      </a:r>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r>
                        <a:rPr lang="en-US" sz="900" u="none" strike="noStrike" dirty="0">
                          <a:solidFill>
                            <a:schemeClr val="bg2"/>
                          </a:solidFill>
                          <a:effectLst/>
                        </a:rPr>
                        <a:t> $        500.00 </a:t>
                      </a:r>
                      <a:endParaRPr lang="en-US" sz="900" b="0" i="0" u="none" strike="noStrike" dirty="0">
                        <a:solidFill>
                          <a:schemeClr val="bg2"/>
                        </a:solidFill>
                        <a:effectLst/>
                        <a:latin typeface="Arial"/>
                      </a:endParaRPr>
                    </a:p>
                  </a:txBody>
                  <a:tcPr marL="9525" marR="9525" marT="9525" marB="0" anchor="b"/>
                </a:tc>
                <a:extLst>
                  <a:ext uri="{0D108BD9-81ED-4DB2-BD59-A6C34878D82A}">
                    <a16:rowId xmlns:a16="http://schemas.microsoft.com/office/drawing/2014/main" val="10003"/>
                  </a:ext>
                </a:extLst>
              </a:tr>
              <a:tr h="247650">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gridSpan="2">
                  <a:txBody>
                    <a:bodyPr/>
                    <a:lstStyle/>
                    <a:p>
                      <a:pPr algn="l" fontAlgn="b"/>
                      <a:r>
                        <a:rPr lang="en-US" sz="900" u="none" strike="noStrike" dirty="0">
                          <a:solidFill>
                            <a:schemeClr val="bg2"/>
                          </a:solidFill>
                          <a:effectLst/>
                        </a:rPr>
                        <a:t>TRIP TO STATE CAPITOL</a:t>
                      </a:r>
                      <a:endParaRPr lang="en-US" sz="900" b="0" i="0" u="none" strike="noStrike" dirty="0">
                        <a:solidFill>
                          <a:schemeClr val="bg2"/>
                        </a:solidFill>
                        <a:effectLst/>
                        <a:latin typeface="Arial"/>
                      </a:endParaRPr>
                    </a:p>
                  </a:txBody>
                  <a:tcPr marL="9525" marR="9525" marT="9525" marB="0" anchor="b"/>
                </a:tc>
                <a:tc hMerge="1">
                  <a:txBody>
                    <a:bodyPr/>
                    <a:lstStyle/>
                    <a:p>
                      <a:endParaRPr lang="en-US"/>
                    </a:p>
                  </a:txBody>
                  <a:tcPr/>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r>
                        <a:rPr lang="en-US" sz="900" u="none" strike="noStrike" dirty="0">
                          <a:solidFill>
                            <a:schemeClr val="bg2"/>
                          </a:solidFill>
                          <a:effectLst/>
                        </a:rPr>
                        <a:t> $     1,000.00 </a:t>
                      </a:r>
                      <a:endParaRPr lang="en-US" sz="900" b="0" i="0" u="none" strike="noStrike" dirty="0">
                        <a:solidFill>
                          <a:schemeClr val="bg2"/>
                        </a:solidFill>
                        <a:effectLst/>
                        <a:latin typeface="Arial"/>
                      </a:endParaRPr>
                    </a:p>
                  </a:txBody>
                  <a:tcPr marL="9525" marR="9525" marT="9525" marB="0" anchor="b"/>
                </a:tc>
                <a:extLst>
                  <a:ext uri="{0D108BD9-81ED-4DB2-BD59-A6C34878D82A}">
                    <a16:rowId xmlns:a16="http://schemas.microsoft.com/office/drawing/2014/main" val="10004"/>
                  </a:ext>
                </a:extLst>
              </a:tr>
              <a:tr h="247650">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gridSpan="2">
                  <a:txBody>
                    <a:bodyPr/>
                    <a:lstStyle/>
                    <a:p>
                      <a:pPr algn="l" fontAlgn="b"/>
                      <a:r>
                        <a:rPr lang="en-US" sz="900" u="none" strike="noStrike" dirty="0">
                          <a:solidFill>
                            <a:schemeClr val="bg2"/>
                          </a:solidFill>
                          <a:effectLst/>
                        </a:rPr>
                        <a:t>BANK CHARGES</a:t>
                      </a:r>
                      <a:endParaRPr lang="en-US" sz="900" b="0" i="0" u="none" strike="noStrike" dirty="0">
                        <a:solidFill>
                          <a:schemeClr val="bg2"/>
                        </a:solidFill>
                        <a:effectLst/>
                        <a:latin typeface="Arial"/>
                      </a:endParaRPr>
                    </a:p>
                  </a:txBody>
                  <a:tcPr marL="9525" marR="9525" marT="9525" marB="0" anchor="b"/>
                </a:tc>
                <a:tc hMerge="1">
                  <a:txBody>
                    <a:bodyPr/>
                    <a:lstStyle/>
                    <a:p>
                      <a:endParaRPr lang="en-US"/>
                    </a:p>
                  </a:txBody>
                  <a:tcPr/>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r>
                        <a:rPr lang="en-US" sz="900" u="none" strike="noStrike" dirty="0">
                          <a:solidFill>
                            <a:schemeClr val="bg2"/>
                          </a:solidFill>
                          <a:effectLst/>
                        </a:rPr>
                        <a:t> $          50.00 </a:t>
                      </a:r>
                      <a:endParaRPr lang="en-US" sz="900" b="0" i="0" u="none" strike="noStrike" dirty="0">
                        <a:solidFill>
                          <a:schemeClr val="bg2"/>
                        </a:solidFill>
                        <a:effectLst/>
                        <a:latin typeface="Arial"/>
                      </a:endParaRPr>
                    </a:p>
                  </a:txBody>
                  <a:tcPr marL="9525" marR="9525" marT="9525" marB="0" anchor="b"/>
                </a:tc>
                <a:extLst>
                  <a:ext uri="{0D108BD9-81ED-4DB2-BD59-A6C34878D82A}">
                    <a16:rowId xmlns:a16="http://schemas.microsoft.com/office/drawing/2014/main" val="10005"/>
                  </a:ext>
                </a:extLst>
              </a:tr>
              <a:tr h="247650">
                <a:tc>
                  <a:txBody>
                    <a:bodyPr/>
                    <a:lstStyle/>
                    <a:p>
                      <a:pPr algn="l" fontAlgn="b"/>
                      <a:endParaRPr lang="en-US" sz="900" b="0" i="0" u="none" strike="noStrike" dirty="0">
                        <a:solidFill>
                          <a:schemeClr val="bg2"/>
                        </a:solidFill>
                        <a:effectLst/>
                        <a:latin typeface="Arial"/>
                      </a:endParaRPr>
                    </a:p>
                  </a:txBody>
                  <a:tcPr marL="9525" marR="9525" marT="9525" marB="0" anchor="b"/>
                </a:tc>
                <a:tc gridSpan="3">
                  <a:txBody>
                    <a:bodyPr/>
                    <a:lstStyle/>
                    <a:p>
                      <a:pPr algn="l" fontAlgn="b"/>
                      <a:r>
                        <a:rPr lang="en-US" sz="900" u="none" strike="noStrike" dirty="0">
                          <a:solidFill>
                            <a:schemeClr val="bg2"/>
                          </a:solidFill>
                          <a:effectLst/>
                        </a:rPr>
                        <a:t>CLUB CONTRIBUTIONS</a:t>
                      </a:r>
                      <a:endParaRPr lang="en-US" sz="900" b="0" i="0" u="none" strike="noStrike" dirty="0">
                        <a:solidFill>
                          <a:schemeClr val="bg2"/>
                        </a:solidFill>
                        <a:effectLst/>
                        <a:latin typeface="Arial"/>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gridSpan="3">
                  <a:txBody>
                    <a:bodyPr/>
                    <a:lstStyle/>
                    <a:p>
                      <a:pPr algn="l" fontAlgn="b"/>
                      <a:r>
                        <a:rPr lang="en-US" sz="900" u="none" strike="noStrike" dirty="0">
                          <a:solidFill>
                            <a:schemeClr val="bg2"/>
                          </a:solidFill>
                          <a:effectLst/>
                        </a:rPr>
                        <a:t>CRIMINAL BACKGROUND CH.</a:t>
                      </a:r>
                      <a:endParaRPr lang="en-US" sz="900" b="0" i="0" u="none" strike="noStrike" dirty="0">
                        <a:solidFill>
                          <a:schemeClr val="bg2"/>
                        </a:solidFill>
                        <a:effectLst/>
                        <a:latin typeface="Arial"/>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900" u="none" strike="noStrike" dirty="0">
                          <a:solidFill>
                            <a:schemeClr val="bg2"/>
                          </a:solidFill>
                          <a:effectLst/>
                        </a:rPr>
                        <a:t> $        500.00 </a:t>
                      </a:r>
                      <a:endParaRPr lang="en-US" sz="900" b="0" i="0" u="none" strike="noStrike" dirty="0">
                        <a:solidFill>
                          <a:schemeClr val="bg2"/>
                        </a:solidFill>
                        <a:effectLst/>
                        <a:latin typeface="Arial"/>
                      </a:endParaRPr>
                    </a:p>
                  </a:txBody>
                  <a:tcPr marL="9525" marR="9525" marT="9525" marB="0" anchor="b"/>
                </a:tc>
                <a:extLst>
                  <a:ext uri="{0D108BD9-81ED-4DB2-BD59-A6C34878D82A}">
                    <a16:rowId xmlns:a16="http://schemas.microsoft.com/office/drawing/2014/main" val="10006"/>
                  </a:ext>
                </a:extLst>
              </a:tr>
              <a:tr h="247650">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gridSpan="2">
                  <a:txBody>
                    <a:bodyPr/>
                    <a:lstStyle/>
                    <a:p>
                      <a:pPr algn="l" fontAlgn="b"/>
                      <a:r>
                        <a:rPr lang="en-US" sz="900" b="0" i="0" u="none" strike="noStrike" dirty="0">
                          <a:solidFill>
                            <a:schemeClr val="bg2"/>
                          </a:solidFill>
                          <a:effectLst/>
                          <a:latin typeface="Arial"/>
                        </a:rPr>
                        <a:t>CLUB 1</a:t>
                      </a:r>
                    </a:p>
                  </a:txBody>
                  <a:tcPr marL="9525" marR="9525" marT="9525" marB="0" anchor="b"/>
                </a:tc>
                <a:tc hMerge="1">
                  <a:txBody>
                    <a:bodyPr/>
                    <a:lstStyle/>
                    <a:p>
                      <a:endParaRPr lang="en-US"/>
                    </a:p>
                  </a:txBody>
                  <a:tcPr/>
                </a:tc>
                <a:tc>
                  <a:txBody>
                    <a:bodyPr/>
                    <a:lstStyle/>
                    <a:p>
                      <a:pPr algn="l" fontAlgn="b"/>
                      <a:r>
                        <a:rPr lang="en-US" sz="900" u="none" strike="noStrike" dirty="0">
                          <a:solidFill>
                            <a:schemeClr val="bg2"/>
                          </a:solidFill>
                          <a:effectLst/>
                        </a:rPr>
                        <a:t> $       800.00 </a:t>
                      </a:r>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gridSpan="3">
                  <a:txBody>
                    <a:bodyPr/>
                    <a:lstStyle/>
                    <a:p>
                      <a:pPr algn="l" fontAlgn="b"/>
                      <a:r>
                        <a:rPr lang="en-US" sz="900" u="none" strike="noStrike" dirty="0">
                          <a:solidFill>
                            <a:schemeClr val="bg2"/>
                          </a:solidFill>
                          <a:effectLst/>
                        </a:rPr>
                        <a:t>DISTRICT CONFERENCE</a:t>
                      </a:r>
                      <a:endParaRPr lang="en-US" sz="900" b="0" i="0" u="none" strike="noStrike" dirty="0">
                        <a:solidFill>
                          <a:schemeClr val="bg2"/>
                        </a:solidFill>
                        <a:effectLst/>
                        <a:latin typeface="Arial"/>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900" u="none" strike="noStrike" dirty="0">
                          <a:solidFill>
                            <a:schemeClr val="bg2"/>
                          </a:solidFill>
                          <a:effectLst/>
                        </a:rPr>
                        <a:t> $        500.00 </a:t>
                      </a:r>
                      <a:endParaRPr lang="en-US" sz="900" b="0" i="0" u="none" strike="noStrike" dirty="0">
                        <a:solidFill>
                          <a:schemeClr val="bg2"/>
                        </a:solidFill>
                        <a:effectLst/>
                        <a:latin typeface="Arial"/>
                      </a:endParaRPr>
                    </a:p>
                  </a:txBody>
                  <a:tcPr marL="9525" marR="9525" marT="9525" marB="0" anchor="b"/>
                </a:tc>
                <a:extLst>
                  <a:ext uri="{0D108BD9-81ED-4DB2-BD59-A6C34878D82A}">
                    <a16:rowId xmlns:a16="http://schemas.microsoft.com/office/drawing/2014/main" val="10007"/>
                  </a:ext>
                </a:extLst>
              </a:tr>
              <a:tr h="247650">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gridSpan="2">
                  <a:txBody>
                    <a:bodyPr/>
                    <a:lstStyle/>
                    <a:p>
                      <a:pPr algn="l" fontAlgn="b"/>
                      <a:r>
                        <a:rPr lang="en-US" sz="900" b="0" i="0" u="none" strike="noStrike" dirty="0">
                          <a:solidFill>
                            <a:schemeClr val="bg2"/>
                          </a:solidFill>
                          <a:effectLst/>
                          <a:latin typeface="+mn-lt"/>
                        </a:rPr>
                        <a:t>CLUB</a:t>
                      </a:r>
                      <a:r>
                        <a:rPr lang="en-US" sz="900" b="0" i="0" u="none" strike="noStrike" baseline="0" dirty="0">
                          <a:solidFill>
                            <a:schemeClr val="bg2"/>
                          </a:solidFill>
                          <a:effectLst/>
                          <a:latin typeface="+mn-lt"/>
                        </a:rPr>
                        <a:t> 2</a:t>
                      </a:r>
                      <a:endParaRPr lang="en-US" sz="900" b="0" i="0" u="none" strike="noStrike" dirty="0">
                        <a:solidFill>
                          <a:schemeClr val="bg2"/>
                        </a:solidFill>
                        <a:effectLst/>
                        <a:latin typeface="Arial"/>
                      </a:endParaRPr>
                    </a:p>
                  </a:txBody>
                  <a:tcPr marL="9525" marR="9525" marT="9525" marB="0" anchor="b"/>
                </a:tc>
                <a:tc hMerge="1">
                  <a:txBody>
                    <a:bodyPr/>
                    <a:lstStyle/>
                    <a:p>
                      <a:endParaRPr lang="en-US"/>
                    </a:p>
                  </a:txBody>
                  <a:tcPr/>
                </a:tc>
                <a:tc>
                  <a:txBody>
                    <a:bodyPr/>
                    <a:lstStyle/>
                    <a:p>
                      <a:pPr algn="l" fontAlgn="b"/>
                      <a:r>
                        <a:rPr lang="en-US" sz="900" u="none" strike="noStrike" dirty="0">
                          <a:solidFill>
                            <a:schemeClr val="bg2"/>
                          </a:solidFill>
                          <a:effectLst/>
                        </a:rPr>
                        <a:t> $       800.00 </a:t>
                      </a:r>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gridSpan="3">
                  <a:txBody>
                    <a:bodyPr/>
                    <a:lstStyle/>
                    <a:p>
                      <a:pPr algn="l" fontAlgn="b"/>
                      <a:r>
                        <a:rPr lang="en-US" sz="900" u="none" strike="noStrike" dirty="0">
                          <a:solidFill>
                            <a:schemeClr val="bg2"/>
                          </a:solidFill>
                          <a:effectLst/>
                        </a:rPr>
                        <a:t>HOST FAMILY ORIENTATIONS</a:t>
                      </a:r>
                      <a:endParaRPr lang="en-US" sz="900" b="0" i="0" u="none" strike="noStrike" dirty="0">
                        <a:solidFill>
                          <a:schemeClr val="bg2"/>
                        </a:solidFill>
                        <a:effectLst/>
                        <a:latin typeface="Arial"/>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900" u="none" strike="noStrike" dirty="0">
                          <a:solidFill>
                            <a:schemeClr val="bg2"/>
                          </a:solidFill>
                          <a:effectLst/>
                        </a:rPr>
                        <a:t> $        250.00 </a:t>
                      </a:r>
                      <a:endParaRPr lang="en-US" sz="900" b="0" i="0" u="none" strike="noStrike" dirty="0">
                        <a:solidFill>
                          <a:schemeClr val="bg2"/>
                        </a:solidFill>
                        <a:effectLst/>
                        <a:latin typeface="Arial"/>
                      </a:endParaRPr>
                    </a:p>
                  </a:txBody>
                  <a:tcPr marL="9525" marR="9525" marT="9525" marB="0" anchor="b"/>
                </a:tc>
                <a:extLst>
                  <a:ext uri="{0D108BD9-81ED-4DB2-BD59-A6C34878D82A}">
                    <a16:rowId xmlns:a16="http://schemas.microsoft.com/office/drawing/2014/main" val="10008"/>
                  </a:ext>
                </a:extLst>
              </a:tr>
              <a:tr h="247650">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gridSpan="2">
                  <a:txBody>
                    <a:bodyPr/>
                    <a:lstStyle/>
                    <a:p>
                      <a:pPr algn="l" fontAlgn="b"/>
                      <a:r>
                        <a:rPr lang="en-US" sz="900" b="0" i="0" u="none" strike="noStrike" dirty="0">
                          <a:solidFill>
                            <a:schemeClr val="bg2"/>
                          </a:solidFill>
                          <a:effectLst/>
                          <a:latin typeface="+mn-lt"/>
                        </a:rPr>
                        <a:t>CLUB</a:t>
                      </a:r>
                      <a:r>
                        <a:rPr lang="en-US" sz="900" b="0" i="0" u="none" strike="noStrike" baseline="0" dirty="0">
                          <a:solidFill>
                            <a:schemeClr val="bg2"/>
                          </a:solidFill>
                          <a:effectLst/>
                          <a:latin typeface="+mn-lt"/>
                        </a:rPr>
                        <a:t> 3</a:t>
                      </a:r>
                      <a:endParaRPr lang="en-US" sz="900" b="0" i="0" u="none" strike="noStrike" dirty="0">
                        <a:solidFill>
                          <a:schemeClr val="bg2"/>
                        </a:solidFill>
                        <a:effectLst/>
                        <a:latin typeface="Arial"/>
                      </a:endParaRPr>
                    </a:p>
                  </a:txBody>
                  <a:tcPr marL="9525" marR="9525" marT="9525" marB="0" anchor="b"/>
                </a:tc>
                <a:tc hMerge="1">
                  <a:txBody>
                    <a:bodyPr/>
                    <a:lstStyle/>
                    <a:p>
                      <a:endParaRPr lang="en-US"/>
                    </a:p>
                  </a:txBody>
                  <a:tcPr/>
                </a:tc>
                <a:tc>
                  <a:txBody>
                    <a:bodyPr/>
                    <a:lstStyle/>
                    <a:p>
                      <a:pPr algn="l" fontAlgn="b"/>
                      <a:r>
                        <a:rPr lang="en-US" sz="900" u="none" strike="noStrike" dirty="0">
                          <a:solidFill>
                            <a:schemeClr val="bg2"/>
                          </a:solidFill>
                          <a:effectLst/>
                        </a:rPr>
                        <a:t> $       800.00 </a:t>
                      </a:r>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gridSpan="3">
                  <a:txBody>
                    <a:bodyPr/>
                    <a:lstStyle/>
                    <a:p>
                      <a:pPr algn="l" fontAlgn="b"/>
                      <a:r>
                        <a:rPr lang="en-US" sz="900" b="0" i="0" u="none" strike="noStrike" dirty="0">
                          <a:solidFill>
                            <a:schemeClr val="bg2"/>
                          </a:solidFill>
                          <a:effectLst/>
                          <a:latin typeface="+mn-lt"/>
                        </a:rPr>
                        <a:t>COLLEGE</a:t>
                      </a:r>
                      <a:r>
                        <a:rPr lang="en-US" sz="900" b="0" i="0" u="none" strike="noStrike" baseline="0" dirty="0">
                          <a:solidFill>
                            <a:schemeClr val="bg2"/>
                          </a:solidFill>
                          <a:effectLst/>
                          <a:latin typeface="+mn-lt"/>
                        </a:rPr>
                        <a:t> FOOTBALL GAME TRIP</a:t>
                      </a:r>
                      <a:endParaRPr lang="en-US" sz="900" b="0" i="0" u="none" strike="noStrike" dirty="0">
                        <a:solidFill>
                          <a:schemeClr val="bg2"/>
                        </a:solidFill>
                        <a:effectLst/>
                        <a:latin typeface="Arial"/>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900" u="none" strike="noStrike" dirty="0">
                          <a:solidFill>
                            <a:schemeClr val="bg2"/>
                          </a:solidFill>
                          <a:effectLst/>
                        </a:rPr>
                        <a:t> $        250.00 </a:t>
                      </a:r>
                      <a:endParaRPr lang="en-US" sz="900" b="0" i="0" u="none" strike="noStrike" dirty="0">
                        <a:solidFill>
                          <a:schemeClr val="bg2"/>
                        </a:solidFill>
                        <a:effectLst/>
                        <a:latin typeface="Arial"/>
                      </a:endParaRPr>
                    </a:p>
                  </a:txBody>
                  <a:tcPr marL="9525" marR="9525" marT="9525" marB="0" anchor="b"/>
                </a:tc>
                <a:extLst>
                  <a:ext uri="{0D108BD9-81ED-4DB2-BD59-A6C34878D82A}">
                    <a16:rowId xmlns:a16="http://schemas.microsoft.com/office/drawing/2014/main" val="10009"/>
                  </a:ext>
                </a:extLst>
              </a:tr>
              <a:tr h="247650">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gridSpan="2">
                  <a:txBody>
                    <a:bodyPr/>
                    <a:lstStyle/>
                    <a:p>
                      <a:pPr algn="l" fontAlgn="b"/>
                      <a:r>
                        <a:rPr lang="en-US" sz="900" b="0" i="0" u="none" strike="noStrike" dirty="0">
                          <a:solidFill>
                            <a:schemeClr val="bg2"/>
                          </a:solidFill>
                          <a:effectLst/>
                          <a:latin typeface="+mn-lt"/>
                        </a:rPr>
                        <a:t>CLUB</a:t>
                      </a:r>
                      <a:r>
                        <a:rPr lang="en-US" sz="900" b="0" i="0" u="none" strike="noStrike" baseline="0" dirty="0">
                          <a:solidFill>
                            <a:schemeClr val="bg2"/>
                          </a:solidFill>
                          <a:effectLst/>
                          <a:latin typeface="+mn-lt"/>
                        </a:rPr>
                        <a:t> 4</a:t>
                      </a:r>
                      <a:endParaRPr lang="en-US" sz="900" b="0" i="0" u="none" strike="noStrike" dirty="0">
                        <a:solidFill>
                          <a:schemeClr val="bg2"/>
                        </a:solidFill>
                        <a:effectLst/>
                        <a:latin typeface="Arial"/>
                      </a:endParaRPr>
                    </a:p>
                  </a:txBody>
                  <a:tcPr marL="9525" marR="9525" marT="9525" marB="0" anchor="b"/>
                </a:tc>
                <a:tc hMerge="1">
                  <a:txBody>
                    <a:bodyPr/>
                    <a:lstStyle/>
                    <a:p>
                      <a:endParaRPr lang="en-US"/>
                    </a:p>
                  </a:txBody>
                  <a:tcPr/>
                </a:tc>
                <a:tc>
                  <a:txBody>
                    <a:bodyPr/>
                    <a:lstStyle/>
                    <a:p>
                      <a:pPr algn="l" fontAlgn="b"/>
                      <a:r>
                        <a:rPr lang="en-US" sz="900" u="none" strike="noStrike" dirty="0">
                          <a:solidFill>
                            <a:schemeClr val="bg2"/>
                          </a:solidFill>
                          <a:effectLst/>
                        </a:rPr>
                        <a:t> $       800.00 </a:t>
                      </a:r>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gridSpan="2">
                  <a:txBody>
                    <a:bodyPr/>
                    <a:lstStyle/>
                    <a:p>
                      <a:pPr algn="l" fontAlgn="b"/>
                      <a:r>
                        <a:rPr lang="en-US" sz="900" u="none" strike="noStrike" dirty="0">
                          <a:solidFill>
                            <a:schemeClr val="bg2"/>
                          </a:solidFill>
                          <a:effectLst/>
                        </a:rPr>
                        <a:t>ORIENTATION</a:t>
                      </a:r>
                      <a:endParaRPr lang="en-US" sz="900" b="0" i="0" u="none" strike="noStrike" dirty="0">
                        <a:solidFill>
                          <a:schemeClr val="bg2"/>
                        </a:solidFill>
                        <a:effectLst/>
                        <a:latin typeface="Arial"/>
                      </a:endParaRPr>
                    </a:p>
                  </a:txBody>
                  <a:tcPr marL="9525" marR="9525" marT="9525" marB="0" anchor="b"/>
                </a:tc>
                <a:tc hMerge="1">
                  <a:txBody>
                    <a:bodyPr/>
                    <a:lstStyle/>
                    <a:p>
                      <a:endParaRPr lang="en-US"/>
                    </a:p>
                  </a:txBody>
                  <a:tcPr/>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r>
                        <a:rPr lang="en-US" sz="900" u="none" strike="noStrike" dirty="0">
                          <a:solidFill>
                            <a:schemeClr val="bg2"/>
                          </a:solidFill>
                          <a:effectLst/>
                        </a:rPr>
                        <a:t> $     2,500.00 </a:t>
                      </a:r>
                      <a:endParaRPr lang="en-US" sz="900" b="0" i="0" u="none" strike="noStrike" dirty="0">
                        <a:solidFill>
                          <a:schemeClr val="bg2"/>
                        </a:solidFill>
                        <a:effectLst/>
                        <a:latin typeface="Arial"/>
                      </a:endParaRPr>
                    </a:p>
                  </a:txBody>
                  <a:tcPr marL="9525" marR="9525" marT="9525" marB="0" anchor="b"/>
                </a:tc>
                <a:extLst>
                  <a:ext uri="{0D108BD9-81ED-4DB2-BD59-A6C34878D82A}">
                    <a16:rowId xmlns:a16="http://schemas.microsoft.com/office/drawing/2014/main" val="10010"/>
                  </a:ext>
                </a:extLst>
              </a:tr>
              <a:tr h="247650">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gridSpan="2">
                  <a:txBody>
                    <a:bodyPr/>
                    <a:lstStyle/>
                    <a:p>
                      <a:pPr algn="l" fontAlgn="b"/>
                      <a:r>
                        <a:rPr lang="en-US" sz="900" b="0" i="0" u="none" strike="noStrike" dirty="0">
                          <a:solidFill>
                            <a:schemeClr val="bg2"/>
                          </a:solidFill>
                          <a:effectLst/>
                          <a:latin typeface="+mn-lt"/>
                        </a:rPr>
                        <a:t>CLUB</a:t>
                      </a:r>
                      <a:r>
                        <a:rPr lang="en-US" sz="900" b="0" i="0" u="none" strike="noStrike" baseline="0" dirty="0">
                          <a:solidFill>
                            <a:schemeClr val="bg2"/>
                          </a:solidFill>
                          <a:effectLst/>
                          <a:latin typeface="+mn-lt"/>
                        </a:rPr>
                        <a:t> 5</a:t>
                      </a:r>
                      <a:endParaRPr lang="en-US" sz="900" b="0" i="0" u="none" strike="noStrike" dirty="0">
                        <a:solidFill>
                          <a:schemeClr val="bg2"/>
                        </a:solidFill>
                        <a:effectLst/>
                        <a:latin typeface="Arial"/>
                      </a:endParaRPr>
                    </a:p>
                  </a:txBody>
                  <a:tcPr marL="9525" marR="9525" marT="9525" marB="0" anchor="b"/>
                </a:tc>
                <a:tc hMerge="1">
                  <a:txBody>
                    <a:bodyPr/>
                    <a:lstStyle/>
                    <a:p>
                      <a:endParaRPr lang="en-US"/>
                    </a:p>
                  </a:txBody>
                  <a:tcPr/>
                </a:tc>
                <a:tc>
                  <a:txBody>
                    <a:bodyPr/>
                    <a:lstStyle/>
                    <a:p>
                      <a:pPr algn="l" fontAlgn="b"/>
                      <a:r>
                        <a:rPr lang="en-US" sz="900" u="none" strike="noStrike" dirty="0">
                          <a:solidFill>
                            <a:schemeClr val="bg2"/>
                          </a:solidFill>
                          <a:effectLst/>
                        </a:rPr>
                        <a:t> $       800.00 </a:t>
                      </a:r>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1" i="0" u="none" strike="noStrike" dirty="0">
                        <a:solidFill>
                          <a:schemeClr val="bg2"/>
                        </a:solidFill>
                        <a:effectLst/>
                        <a:latin typeface="Arial"/>
                      </a:endParaRPr>
                    </a:p>
                  </a:txBody>
                  <a:tcPr marL="9525" marR="9525" marT="9525" marB="0" anchor="b"/>
                </a:tc>
                <a:tc gridSpan="2">
                  <a:txBody>
                    <a:bodyPr/>
                    <a:lstStyle/>
                    <a:p>
                      <a:pPr algn="l" fontAlgn="b"/>
                      <a:r>
                        <a:rPr lang="en-US" sz="900" u="none" strike="noStrike" dirty="0">
                          <a:solidFill>
                            <a:schemeClr val="bg2"/>
                          </a:solidFill>
                          <a:effectLst/>
                        </a:rPr>
                        <a:t>OUTBOUND CAMP</a:t>
                      </a:r>
                      <a:endParaRPr lang="en-US" sz="900" b="0" i="0" u="none" strike="noStrike" dirty="0">
                        <a:solidFill>
                          <a:schemeClr val="bg2"/>
                        </a:solidFill>
                        <a:effectLst/>
                        <a:latin typeface="Arial"/>
                      </a:endParaRPr>
                    </a:p>
                  </a:txBody>
                  <a:tcPr marL="9525" marR="9525" marT="9525" marB="0" anchor="b"/>
                </a:tc>
                <a:tc hMerge="1">
                  <a:txBody>
                    <a:bodyPr/>
                    <a:lstStyle/>
                    <a:p>
                      <a:endParaRPr lang="en-US"/>
                    </a:p>
                  </a:txBody>
                  <a:tcPr/>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r>
                        <a:rPr lang="en-US" sz="900" u="none" strike="noStrike" dirty="0">
                          <a:solidFill>
                            <a:schemeClr val="bg2"/>
                          </a:solidFill>
                          <a:effectLst/>
                        </a:rPr>
                        <a:t> $        500.00 </a:t>
                      </a:r>
                      <a:endParaRPr lang="en-US" sz="900" b="0" i="0" u="none" strike="noStrike" dirty="0">
                        <a:solidFill>
                          <a:schemeClr val="bg2"/>
                        </a:solidFill>
                        <a:effectLst/>
                        <a:latin typeface="Arial"/>
                      </a:endParaRPr>
                    </a:p>
                  </a:txBody>
                  <a:tcPr marL="9525" marR="9525" marT="9525" marB="0" anchor="b"/>
                </a:tc>
                <a:extLst>
                  <a:ext uri="{0D108BD9-81ED-4DB2-BD59-A6C34878D82A}">
                    <a16:rowId xmlns:a16="http://schemas.microsoft.com/office/drawing/2014/main" val="10011"/>
                  </a:ext>
                </a:extLst>
              </a:tr>
              <a:tr h="247650">
                <a:tc>
                  <a:txBody>
                    <a:bodyPr/>
                    <a:lstStyle/>
                    <a:p>
                      <a:pPr algn="l" fontAlgn="b"/>
                      <a:endParaRPr lang="en-US" sz="900" b="0" i="0" u="none" strike="noStrike" dirty="0">
                        <a:solidFill>
                          <a:schemeClr val="bg2"/>
                        </a:solidFill>
                        <a:effectLst/>
                        <a:latin typeface="Arial"/>
                      </a:endParaRPr>
                    </a:p>
                  </a:txBody>
                  <a:tcPr marL="9525" marR="9525" marT="9525" marB="0" anchor="b"/>
                </a:tc>
                <a:tc gridSpan="2">
                  <a:txBody>
                    <a:bodyPr/>
                    <a:lstStyle/>
                    <a:p>
                      <a:pPr algn="l" fontAlgn="b"/>
                      <a:r>
                        <a:rPr lang="en-US" sz="900" u="none" strike="noStrike" dirty="0">
                          <a:solidFill>
                            <a:schemeClr val="bg2"/>
                          </a:solidFill>
                          <a:effectLst/>
                        </a:rPr>
                        <a:t>OTHER</a:t>
                      </a:r>
                      <a:endParaRPr lang="en-US" sz="900" b="0" i="0" u="none" strike="noStrike" dirty="0">
                        <a:solidFill>
                          <a:schemeClr val="bg2"/>
                        </a:solidFill>
                        <a:effectLst/>
                        <a:latin typeface="Arial"/>
                      </a:endParaRPr>
                    </a:p>
                  </a:txBody>
                  <a:tcPr marL="9525" marR="9525" marT="9525" marB="0" anchor="b"/>
                </a:tc>
                <a:tc hMerge="1">
                  <a:txBody>
                    <a:bodyPr/>
                    <a:lstStyle/>
                    <a:p>
                      <a:endParaRPr lang="en-US"/>
                    </a:p>
                  </a:txBody>
                  <a:tcPr/>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1"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gridSpan="3">
                  <a:txBody>
                    <a:bodyPr/>
                    <a:lstStyle/>
                    <a:p>
                      <a:pPr algn="l" fontAlgn="b"/>
                      <a:r>
                        <a:rPr lang="en-US" sz="900" u="none" strike="noStrike" dirty="0">
                          <a:solidFill>
                            <a:schemeClr val="bg2"/>
                          </a:solidFill>
                          <a:effectLst/>
                        </a:rPr>
                        <a:t>OUTBOUND INTERVIEWS</a:t>
                      </a:r>
                      <a:endParaRPr lang="en-US" sz="900" b="0" i="0" u="none" strike="noStrike" dirty="0">
                        <a:solidFill>
                          <a:schemeClr val="bg2"/>
                        </a:solidFill>
                        <a:effectLst/>
                        <a:latin typeface="Arial"/>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900" u="none" strike="noStrike" dirty="0">
                          <a:solidFill>
                            <a:schemeClr val="bg2"/>
                          </a:solidFill>
                          <a:effectLst/>
                        </a:rPr>
                        <a:t> $        250.00 </a:t>
                      </a:r>
                      <a:endParaRPr lang="en-US" sz="900" b="0" i="0" u="none" strike="noStrike" dirty="0">
                        <a:solidFill>
                          <a:schemeClr val="bg2"/>
                        </a:solidFill>
                        <a:effectLst/>
                        <a:latin typeface="Arial"/>
                      </a:endParaRPr>
                    </a:p>
                  </a:txBody>
                  <a:tcPr marL="9525" marR="9525" marT="9525" marB="0" anchor="b"/>
                </a:tc>
                <a:extLst>
                  <a:ext uri="{0D108BD9-81ED-4DB2-BD59-A6C34878D82A}">
                    <a16:rowId xmlns:a16="http://schemas.microsoft.com/office/drawing/2014/main" val="10012"/>
                  </a:ext>
                </a:extLst>
              </a:tr>
              <a:tr h="247650">
                <a:tc>
                  <a:txBody>
                    <a:bodyPr/>
                    <a:lstStyle/>
                    <a:p>
                      <a:pPr algn="l" fontAlgn="b"/>
                      <a:endParaRPr lang="en-US" sz="900" b="1"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gridSpan="2">
                  <a:txBody>
                    <a:bodyPr/>
                    <a:lstStyle/>
                    <a:p>
                      <a:pPr algn="l" fontAlgn="b"/>
                      <a:r>
                        <a:rPr lang="en-US" sz="900" u="none" strike="noStrike" dirty="0">
                          <a:solidFill>
                            <a:schemeClr val="bg2"/>
                          </a:solidFill>
                          <a:effectLst/>
                        </a:rPr>
                        <a:t>SPONSORSHIPS</a:t>
                      </a:r>
                      <a:endParaRPr lang="en-US" sz="900" b="0" i="0" u="none" strike="noStrike" dirty="0">
                        <a:solidFill>
                          <a:schemeClr val="bg2"/>
                        </a:solidFill>
                        <a:effectLst/>
                        <a:latin typeface="Arial"/>
                      </a:endParaRPr>
                    </a:p>
                  </a:txBody>
                  <a:tcPr marL="9525" marR="9525" marT="9525" marB="0" anchor="b"/>
                </a:tc>
                <a:tc hMerge="1">
                  <a:txBody>
                    <a:bodyPr/>
                    <a:lstStyle/>
                    <a:p>
                      <a:endParaRPr lang="en-US"/>
                    </a:p>
                  </a:txBody>
                  <a:tcPr/>
                </a:tc>
                <a:tc>
                  <a:txBody>
                    <a:bodyPr/>
                    <a:lstStyle/>
                    <a:p>
                      <a:pPr algn="l" fontAlgn="b"/>
                      <a:r>
                        <a:rPr lang="en-US" sz="900" u="none" strike="noStrike" dirty="0">
                          <a:solidFill>
                            <a:schemeClr val="bg2"/>
                          </a:solidFill>
                          <a:effectLst/>
                        </a:rPr>
                        <a:t> $    4,000.00 </a:t>
                      </a:r>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1" i="0" u="none" strike="noStrike" dirty="0">
                        <a:solidFill>
                          <a:schemeClr val="bg2"/>
                        </a:solidFill>
                        <a:effectLst/>
                        <a:latin typeface="Arial"/>
                      </a:endParaRPr>
                    </a:p>
                  </a:txBody>
                  <a:tcPr marL="9525" marR="9525" marT="9525" marB="0" anchor="b"/>
                </a:tc>
                <a:tc>
                  <a:txBody>
                    <a:bodyPr/>
                    <a:lstStyle/>
                    <a:p>
                      <a:pPr algn="l" fontAlgn="b"/>
                      <a:r>
                        <a:rPr lang="en-US" sz="900" u="none" strike="noStrike" dirty="0">
                          <a:solidFill>
                            <a:schemeClr val="bg2"/>
                          </a:solidFill>
                          <a:effectLst/>
                        </a:rPr>
                        <a:t>PETS</a:t>
                      </a:r>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r>
                        <a:rPr lang="en-US" sz="900" u="none" strike="noStrike" dirty="0">
                          <a:solidFill>
                            <a:schemeClr val="bg2"/>
                          </a:solidFill>
                          <a:effectLst/>
                        </a:rPr>
                        <a:t> $        300.00 </a:t>
                      </a:r>
                      <a:endParaRPr lang="en-US" sz="900" b="0" i="0" u="none" strike="noStrike" dirty="0">
                        <a:solidFill>
                          <a:schemeClr val="bg2"/>
                        </a:solidFill>
                        <a:effectLst/>
                        <a:latin typeface="Arial"/>
                      </a:endParaRPr>
                    </a:p>
                  </a:txBody>
                  <a:tcPr marL="9525" marR="9525" marT="9525" marB="0" anchor="b"/>
                </a:tc>
                <a:extLst>
                  <a:ext uri="{0D108BD9-81ED-4DB2-BD59-A6C34878D82A}">
                    <a16:rowId xmlns:a16="http://schemas.microsoft.com/office/drawing/2014/main" val="10013"/>
                  </a:ext>
                </a:extLst>
              </a:tr>
              <a:tr h="247650">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gridSpan="3">
                  <a:txBody>
                    <a:bodyPr/>
                    <a:lstStyle/>
                    <a:p>
                      <a:pPr algn="l" fontAlgn="b"/>
                      <a:r>
                        <a:rPr lang="en-US" sz="900" u="none" strike="noStrike" dirty="0">
                          <a:solidFill>
                            <a:schemeClr val="bg2"/>
                          </a:solidFill>
                          <a:effectLst/>
                        </a:rPr>
                        <a:t>POSTAGE &amp; DELIVERY</a:t>
                      </a:r>
                      <a:endParaRPr lang="en-US" sz="900" b="0" i="0" u="none" strike="noStrike" dirty="0">
                        <a:solidFill>
                          <a:schemeClr val="bg2"/>
                        </a:solidFill>
                        <a:effectLst/>
                        <a:latin typeface="Arial"/>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900" u="none" strike="noStrike" dirty="0">
                          <a:solidFill>
                            <a:schemeClr val="bg2"/>
                          </a:solidFill>
                          <a:effectLst/>
                        </a:rPr>
                        <a:t> $        250.00 </a:t>
                      </a:r>
                      <a:endParaRPr lang="en-US" sz="900" b="0" i="0" u="none" strike="noStrike" dirty="0">
                        <a:solidFill>
                          <a:schemeClr val="bg2"/>
                        </a:solidFill>
                        <a:effectLst/>
                        <a:latin typeface="Arial"/>
                      </a:endParaRPr>
                    </a:p>
                  </a:txBody>
                  <a:tcPr marL="9525" marR="9525" marT="9525" marB="0" anchor="b"/>
                </a:tc>
                <a:extLst>
                  <a:ext uri="{0D108BD9-81ED-4DB2-BD59-A6C34878D82A}">
                    <a16:rowId xmlns:a16="http://schemas.microsoft.com/office/drawing/2014/main" val="10014"/>
                  </a:ext>
                </a:extLst>
              </a:tr>
              <a:tr h="247650">
                <a:tc>
                  <a:txBody>
                    <a:bodyPr/>
                    <a:lstStyle/>
                    <a:p>
                      <a:pPr algn="l" fontAlgn="b"/>
                      <a:endParaRPr lang="en-US" sz="900" b="1"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gridSpan="2">
                  <a:txBody>
                    <a:bodyPr/>
                    <a:lstStyle/>
                    <a:p>
                      <a:pPr algn="l" fontAlgn="b"/>
                      <a:r>
                        <a:rPr lang="en-US" sz="900" u="none" strike="noStrike" dirty="0">
                          <a:solidFill>
                            <a:schemeClr val="bg2"/>
                          </a:solidFill>
                          <a:effectLst/>
                        </a:rPr>
                        <a:t>TOTAL INCOME</a:t>
                      </a:r>
                      <a:endParaRPr lang="en-US" sz="900" b="1" i="0" u="none" strike="noStrike" dirty="0">
                        <a:solidFill>
                          <a:schemeClr val="bg2"/>
                        </a:solidFill>
                        <a:effectLst/>
                        <a:latin typeface="Arial"/>
                      </a:endParaRPr>
                    </a:p>
                  </a:txBody>
                  <a:tcPr marL="9525" marR="9525" marT="9525" marB="0" anchor="b"/>
                </a:tc>
                <a:tc hMerge="1">
                  <a:txBody>
                    <a:bodyPr/>
                    <a:lstStyle/>
                    <a:p>
                      <a:endParaRPr lang="en-US"/>
                    </a:p>
                  </a:txBody>
                  <a:tcPr/>
                </a:tc>
                <a:tc>
                  <a:txBody>
                    <a:bodyPr/>
                    <a:lstStyle/>
                    <a:p>
                      <a:pPr algn="l" fontAlgn="b"/>
                      <a:r>
                        <a:rPr lang="en-US" sz="900" u="none" strike="noStrike" dirty="0">
                          <a:solidFill>
                            <a:schemeClr val="bg2"/>
                          </a:solidFill>
                          <a:effectLst/>
                        </a:rPr>
                        <a:t> $ 13,000.00 </a:t>
                      </a:r>
                      <a:endParaRPr lang="en-US" sz="900" b="1"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gridSpan="3">
                  <a:txBody>
                    <a:bodyPr/>
                    <a:lstStyle/>
                    <a:p>
                      <a:pPr algn="l" fontAlgn="b"/>
                      <a:r>
                        <a:rPr lang="en-US" sz="900" u="none" strike="noStrike" dirty="0">
                          <a:solidFill>
                            <a:schemeClr val="bg2"/>
                          </a:solidFill>
                          <a:effectLst/>
                        </a:rPr>
                        <a:t>TRIP TO STATE FAIR</a:t>
                      </a:r>
                      <a:endParaRPr lang="en-US" sz="900" b="0" i="0" u="none" strike="noStrike" dirty="0">
                        <a:solidFill>
                          <a:schemeClr val="bg2"/>
                        </a:solidFill>
                        <a:effectLst/>
                        <a:latin typeface="Arial"/>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900" u="none" strike="noStrike" dirty="0">
                          <a:solidFill>
                            <a:schemeClr val="bg2"/>
                          </a:solidFill>
                          <a:effectLst/>
                        </a:rPr>
                        <a:t> $        300.00 </a:t>
                      </a:r>
                      <a:endParaRPr lang="en-US" sz="900" b="0" i="0" u="none" strike="noStrike" dirty="0">
                        <a:solidFill>
                          <a:schemeClr val="bg2"/>
                        </a:solidFill>
                        <a:effectLst/>
                        <a:latin typeface="Arial"/>
                      </a:endParaRPr>
                    </a:p>
                  </a:txBody>
                  <a:tcPr marL="9525" marR="9525" marT="9525" marB="0" anchor="b"/>
                </a:tc>
                <a:extLst>
                  <a:ext uri="{0D108BD9-81ED-4DB2-BD59-A6C34878D82A}">
                    <a16:rowId xmlns:a16="http://schemas.microsoft.com/office/drawing/2014/main" val="10015"/>
                  </a:ext>
                </a:extLst>
              </a:tr>
              <a:tr h="247650">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gridSpan="2">
                  <a:txBody>
                    <a:bodyPr/>
                    <a:lstStyle/>
                    <a:p>
                      <a:pPr algn="l" fontAlgn="b"/>
                      <a:r>
                        <a:rPr lang="en-US" sz="900" u="none" strike="noStrike" dirty="0">
                          <a:solidFill>
                            <a:schemeClr val="bg2"/>
                          </a:solidFill>
                          <a:effectLst/>
                        </a:rPr>
                        <a:t>SKI TRIP</a:t>
                      </a:r>
                      <a:endParaRPr lang="en-US" sz="900" b="0" i="0" u="none" strike="noStrike" dirty="0">
                        <a:solidFill>
                          <a:schemeClr val="bg2"/>
                        </a:solidFill>
                        <a:effectLst/>
                        <a:latin typeface="Arial"/>
                      </a:endParaRPr>
                    </a:p>
                  </a:txBody>
                  <a:tcPr marL="9525" marR="9525" marT="9525" marB="0" anchor="b"/>
                </a:tc>
                <a:tc hMerge="1">
                  <a:txBody>
                    <a:bodyPr/>
                    <a:lstStyle/>
                    <a:p>
                      <a:endParaRPr lang="en-US"/>
                    </a:p>
                  </a:txBody>
                  <a:tcPr/>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r>
                        <a:rPr lang="en-US" sz="900" u="none" strike="noStrike" dirty="0">
                          <a:solidFill>
                            <a:schemeClr val="bg2"/>
                          </a:solidFill>
                          <a:effectLst/>
                        </a:rPr>
                        <a:t> $     1,500.00 </a:t>
                      </a:r>
                      <a:endParaRPr lang="en-US" sz="900" b="0" i="0" u="none" strike="noStrike" dirty="0">
                        <a:solidFill>
                          <a:schemeClr val="bg2"/>
                        </a:solidFill>
                        <a:effectLst/>
                        <a:latin typeface="Arial"/>
                      </a:endParaRPr>
                    </a:p>
                  </a:txBody>
                  <a:tcPr marL="9525" marR="9525" marT="9525" marB="0" anchor="b"/>
                </a:tc>
                <a:extLst>
                  <a:ext uri="{0D108BD9-81ED-4DB2-BD59-A6C34878D82A}">
                    <a16:rowId xmlns:a16="http://schemas.microsoft.com/office/drawing/2014/main" val="10016"/>
                  </a:ext>
                </a:extLst>
              </a:tr>
              <a:tr h="247650">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1" i="0" u="none" strike="noStrike" dirty="0">
                        <a:solidFill>
                          <a:schemeClr val="bg2"/>
                        </a:solidFill>
                        <a:effectLst/>
                        <a:latin typeface="Arial"/>
                      </a:endParaRPr>
                    </a:p>
                  </a:txBody>
                  <a:tcPr marL="9525" marR="9525" marT="9525" marB="0" anchor="b"/>
                </a:tc>
                <a:tc gridSpan="2">
                  <a:txBody>
                    <a:bodyPr/>
                    <a:lstStyle/>
                    <a:p>
                      <a:pPr algn="l" fontAlgn="b"/>
                      <a:r>
                        <a:rPr lang="en-US" sz="900" u="none" strike="noStrike" dirty="0">
                          <a:solidFill>
                            <a:schemeClr val="bg2"/>
                          </a:solidFill>
                          <a:effectLst/>
                        </a:rPr>
                        <a:t>RYLA CAMP</a:t>
                      </a:r>
                      <a:endParaRPr lang="en-US" sz="900" b="0" i="0" u="none" strike="noStrike" dirty="0">
                        <a:solidFill>
                          <a:schemeClr val="bg2"/>
                        </a:solidFill>
                        <a:effectLst/>
                        <a:latin typeface="Arial"/>
                      </a:endParaRPr>
                    </a:p>
                  </a:txBody>
                  <a:tcPr marL="9525" marR="9525" marT="9525" marB="0" anchor="b"/>
                </a:tc>
                <a:tc hMerge="1">
                  <a:txBody>
                    <a:bodyPr/>
                    <a:lstStyle/>
                    <a:p>
                      <a:endParaRPr lang="en-US"/>
                    </a:p>
                  </a:txBody>
                  <a:tcPr/>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r>
                        <a:rPr lang="en-US" sz="900" u="none" strike="noStrike" dirty="0">
                          <a:solidFill>
                            <a:schemeClr val="bg2"/>
                          </a:solidFill>
                          <a:effectLst/>
                        </a:rPr>
                        <a:t> $        150.00 </a:t>
                      </a:r>
                      <a:endParaRPr lang="en-US" sz="900" b="0" i="0" u="none" strike="noStrike" dirty="0">
                        <a:solidFill>
                          <a:schemeClr val="bg2"/>
                        </a:solidFill>
                        <a:effectLst/>
                        <a:latin typeface="Arial"/>
                      </a:endParaRPr>
                    </a:p>
                  </a:txBody>
                  <a:tcPr marL="9525" marR="9525" marT="9525" marB="0" anchor="b"/>
                </a:tc>
                <a:extLst>
                  <a:ext uri="{0D108BD9-81ED-4DB2-BD59-A6C34878D82A}">
                    <a16:rowId xmlns:a16="http://schemas.microsoft.com/office/drawing/2014/main" val="10017"/>
                  </a:ext>
                </a:extLst>
              </a:tr>
              <a:tr h="247650">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gridSpan="2">
                  <a:txBody>
                    <a:bodyPr/>
                    <a:lstStyle/>
                    <a:p>
                      <a:pPr algn="l" fontAlgn="b"/>
                      <a:r>
                        <a:rPr lang="en-US" sz="900" u="none" strike="noStrike" dirty="0">
                          <a:solidFill>
                            <a:schemeClr val="bg2"/>
                          </a:solidFill>
                          <a:effectLst/>
                        </a:rPr>
                        <a:t>SCRYE DUES</a:t>
                      </a:r>
                      <a:endParaRPr lang="en-US" sz="900" b="0" i="0" u="none" strike="noStrike" dirty="0">
                        <a:solidFill>
                          <a:schemeClr val="bg2"/>
                        </a:solidFill>
                        <a:effectLst/>
                        <a:latin typeface="Arial"/>
                      </a:endParaRPr>
                    </a:p>
                  </a:txBody>
                  <a:tcPr marL="9525" marR="9525" marT="9525" marB="0" anchor="b"/>
                </a:tc>
                <a:tc hMerge="1">
                  <a:txBody>
                    <a:bodyPr/>
                    <a:lstStyle/>
                    <a:p>
                      <a:endParaRPr lang="en-US"/>
                    </a:p>
                  </a:txBody>
                  <a:tcPr/>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r>
                        <a:rPr lang="en-US" sz="900" u="none" strike="noStrike" dirty="0">
                          <a:solidFill>
                            <a:schemeClr val="bg2"/>
                          </a:solidFill>
                          <a:effectLst/>
                        </a:rPr>
                        <a:t> $        600.00 </a:t>
                      </a:r>
                      <a:endParaRPr lang="en-US" sz="900" b="0" i="0" u="none" strike="noStrike" dirty="0">
                        <a:solidFill>
                          <a:schemeClr val="bg2"/>
                        </a:solidFill>
                        <a:effectLst/>
                        <a:latin typeface="Arial"/>
                      </a:endParaRPr>
                    </a:p>
                  </a:txBody>
                  <a:tcPr marL="9525" marR="9525" marT="9525" marB="0" anchor="b"/>
                </a:tc>
                <a:extLst>
                  <a:ext uri="{0D108BD9-81ED-4DB2-BD59-A6C34878D82A}">
                    <a16:rowId xmlns:a16="http://schemas.microsoft.com/office/drawing/2014/main" val="10018"/>
                  </a:ext>
                </a:extLst>
              </a:tr>
              <a:tr h="247650">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1" i="0" u="none" strike="noStrike" dirty="0">
                        <a:solidFill>
                          <a:schemeClr val="bg2"/>
                        </a:solidFill>
                        <a:effectLst/>
                        <a:latin typeface="Arial"/>
                      </a:endParaRPr>
                    </a:p>
                  </a:txBody>
                  <a:tcPr marL="9525" marR="9525" marT="9525" marB="0" anchor="b"/>
                </a:tc>
                <a:tc gridSpan="2">
                  <a:txBody>
                    <a:bodyPr/>
                    <a:lstStyle/>
                    <a:p>
                      <a:pPr algn="l" fontAlgn="b"/>
                      <a:r>
                        <a:rPr lang="en-US" sz="900" u="none" strike="noStrike" dirty="0">
                          <a:solidFill>
                            <a:schemeClr val="bg2"/>
                          </a:solidFill>
                          <a:effectLst/>
                        </a:rPr>
                        <a:t>SCRYE SUMMER</a:t>
                      </a:r>
                      <a:endParaRPr lang="en-US" sz="900" b="0" i="0" u="none" strike="noStrike" dirty="0">
                        <a:solidFill>
                          <a:schemeClr val="bg2"/>
                        </a:solidFill>
                        <a:effectLst/>
                        <a:latin typeface="Arial"/>
                      </a:endParaRPr>
                    </a:p>
                  </a:txBody>
                  <a:tcPr marL="9525" marR="9525" marT="9525" marB="0" anchor="b"/>
                </a:tc>
                <a:tc hMerge="1">
                  <a:txBody>
                    <a:bodyPr/>
                    <a:lstStyle/>
                    <a:p>
                      <a:endParaRPr lang="en-US"/>
                    </a:p>
                  </a:txBody>
                  <a:tcPr/>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r>
                        <a:rPr lang="en-US" sz="900" u="none" strike="noStrike" dirty="0">
                          <a:solidFill>
                            <a:schemeClr val="bg2"/>
                          </a:solidFill>
                          <a:effectLst/>
                        </a:rPr>
                        <a:t> $     1,000.00 </a:t>
                      </a:r>
                      <a:endParaRPr lang="en-US" sz="900" b="0" i="0" u="none" strike="noStrike" dirty="0">
                        <a:solidFill>
                          <a:schemeClr val="bg2"/>
                        </a:solidFill>
                        <a:effectLst/>
                        <a:latin typeface="Arial"/>
                      </a:endParaRPr>
                    </a:p>
                  </a:txBody>
                  <a:tcPr marL="9525" marR="9525" marT="9525" marB="0" anchor="b"/>
                </a:tc>
                <a:extLst>
                  <a:ext uri="{0D108BD9-81ED-4DB2-BD59-A6C34878D82A}">
                    <a16:rowId xmlns:a16="http://schemas.microsoft.com/office/drawing/2014/main" val="10019"/>
                  </a:ext>
                </a:extLst>
              </a:tr>
              <a:tr h="247650">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gridSpan="2">
                  <a:txBody>
                    <a:bodyPr/>
                    <a:lstStyle/>
                    <a:p>
                      <a:pPr algn="l" fontAlgn="b"/>
                      <a:r>
                        <a:rPr lang="en-US" sz="900" u="none" strike="noStrike" dirty="0">
                          <a:solidFill>
                            <a:schemeClr val="bg2"/>
                          </a:solidFill>
                          <a:effectLst/>
                        </a:rPr>
                        <a:t>SCRYE WINTER</a:t>
                      </a:r>
                      <a:endParaRPr lang="en-US" sz="900" b="0" i="0" u="none" strike="noStrike" dirty="0">
                        <a:solidFill>
                          <a:schemeClr val="bg2"/>
                        </a:solidFill>
                        <a:effectLst/>
                        <a:latin typeface="Arial"/>
                      </a:endParaRPr>
                    </a:p>
                  </a:txBody>
                  <a:tcPr marL="9525" marR="9525" marT="9525" marB="0" anchor="b"/>
                </a:tc>
                <a:tc hMerge="1">
                  <a:txBody>
                    <a:bodyPr/>
                    <a:lstStyle/>
                    <a:p>
                      <a:endParaRPr lang="en-US"/>
                    </a:p>
                  </a:txBody>
                  <a:tcPr/>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r>
                        <a:rPr lang="en-US" sz="900" u="none" strike="noStrike" dirty="0">
                          <a:solidFill>
                            <a:schemeClr val="bg2"/>
                          </a:solidFill>
                          <a:effectLst/>
                        </a:rPr>
                        <a:t> $     2,500.00 </a:t>
                      </a:r>
                      <a:endParaRPr lang="en-US" sz="900" b="0" i="0" u="none" strike="noStrike" dirty="0">
                        <a:solidFill>
                          <a:schemeClr val="bg2"/>
                        </a:solidFill>
                        <a:effectLst/>
                        <a:latin typeface="Arial"/>
                      </a:endParaRPr>
                    </a:p>
                  </a:txBody>
                  <a:tcPr marL="9525" marR="9525" marT="9525" marB="0" anchor="b"/>
                </a:tc>
                <a:extLst>
                  <a:ext uri="{0D108BD9-81ED-4DB2-BD59-A6C34878D82A}">
                    <a16:rowId xmlns:a16="http://schemas.microsoft.com/office/drawing/2014/main" val="10020"/>
                  </a:ext>
                </a:extLst>
              </a:tr>
              <a:tr h="247650">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1"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r>
                        <a:rPr lang="en-US" sz="900" u="none" strike="noStrike" dirty="0">
                          <a:solidFill>
                            <a:schemeClr val="bg2"/>
                          </a:solidFill>
                          <a:effectLst/>
                        </a:rPr>
                        <a:t>OTHER</a:t>
                      </a:r>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r" fontAlgn="b"/>
                      <a:r>
                        <a:rPr lang="en-US" sz="900" u="none" strike="noStrike" dirty="0">
                          <a:solidFill>
                            <a:schemeClr val="bg2"/>
                          </a:solidFill>
                          <a:effectLst/>
                        </a:rPr>
                        <a:t>0.00 </a:t>
                      </a:r>
                      <a:endParaRPr lang="en-US" sz="900" b="0" i="0" u="none" strike="noStrike" dirty="0">
                        <a:solidFill>
                          <a:schemeClr val="bg2"/>
                        </a:solidFill>
                        <a:effectLst/>
                        <a:latin typeface="Arial"/>
                      </a:endParaRPr>
                    </a:p>
                  </a:txBody>
                  <a:tcPr marL="9525" marR="9525" marT="9525" marB="0" anchor="b"/>
                </a:tc>
                <a:extLst>
                  <a:ext uri="{0D108BD9-81ED-4DB2-BD59-A6C34878D82A}">
                    <a16:rowId xmlns:a16="http://schemas.microsoft.com/office/drawing/2014/main" val="10021"/>
                  </a:ext>
                </a:extLst>
              </a:tr>
              <a:tr h="247650">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extLst>
                  <a:ext uri="{0D108BD9-81ED-4DB2-BD59-A6C34878D82A}">
                    <a16:rowId xmlns:a16="http://schemas.microsoft.com/office/drawing/2014/main" val="10022"/>
                  </a:ext>
                </a:extLst>
              </a:tr>
              <a:tr h="247650">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a:txBody>
                    <a:bodyPr/>
                    <a:lstStyle/>
                    <a:p>
                      <a:pPr algn="l" fontAlgn="b"/>
                      <a:endParaRPr lang="en-US" sz="900" b="0" i="0" u="none" strike="noStrike" dirty="0">
                        <a:solidFill>
                          <a:schemeClr val="bg2"/>
                        </a:solidFill>
                        <a:effectLst/>
                        <a:latin typeface="Arial"/>
                      </a:endParaRPr>
                    </a:p>
                  </a:txBody>
                  <a:tcPr marL="9525" marR="9525" marT="9525" marB="0" anchor="b"/>
                </a:tc>
                <a:tc gridSpan="2">
                  <a:txBody>
                    <a:bodyPr/>
                    <a:lstStyle/>
                    <a:p>
                      <a:pPr algn="l" fontAlgn="b"/>
                      <a:r>
                        <a:rPr lang="en-US" sz="900" u="none" strike="noStrike" dirty="0">
                          <a:solidFill>
                            <a:schemeClr val="bg2"/>
                          </a:solidFill>
                          <a:effectLst/>
                        </a:rPr>
                        <a:t>TOTAL EXPENSES</a:t>
                      </a:r>
                      <a:endParaRPr lang="en-US" sz="900" b="1" i="0" u="none" strike="noStrike" dirty="0">
                        <a:solidFill>
                          <a:schemeClr val="bg2"/>
                        </a:solidFill>
                        <a:effectLst/>
                        <a:latin typeface="Arial"/>
                      </a:endParaRPr>
                    </a:p>
                  </a:txBody>
                  <a:tcPr marL="9525" marR="9525" marT="9525" marB="0" anchor="b"/>
                </a:tc>
                <a:tc hMerge="1">
                  <a:txBody>
                    <a:bodyPr/>
                    <a:lstStyle/>
                    <a:p>
                      <a:endParaRPr lang="en-US"/>
                    </a:p>
                  </a:txBody>
                  <a:tcPr/>
                </a:tc>
                <a:tc>
                  <a:txBody>
                    <a:bodyPr/>
                    <a:lstStyle/>
                    <a:p>
                      <a:pPr algn="l" fontAlgn="b"/>
                      <a:r>
                        <a:rPr lang="en-US" sz="900" u="none" strike="noStrike" dirty="0">
                          <a:solidFill>
                            <a:schemeClr val="bg2"/>
                          </a:solidFill>
                          <a:effectLst/>
                        </a:rPr>
                        <a:t> $  13,000.00 </a:t>
                      </a:r>
                      <a:endParaRPr lang="en-US" sz="900" b="1" i="0" u="none" strike="noStrike" dirty="0">
                        <a:solidFill>
                          <a:schemeClr val="bg2"/>
                        </a:solidFill>
                        <a:effectLst/>
                        <a:latin typeface="Arial"/>
                      </a:endParaRPr>
                    </a:p>
                  </a:txBody>
                  <a:tcPr marL="9525" marR="9525" marT="9525" marB="0" anchor="b"/>
                </a:tc>
                <a:extLst>
                  <a:ext uri="{0D108BD9-81ED-4DB2-BD59-A6C34878D82A}">
                    <a16:rowId xmlns:a16="http://schemas.microsoft.com/office/drawing/2014/main" val="10023"/>
                  </a:ext>
                </a:extLst>
              </a:tr>
            </a:tbl>
          </a:graphicData>
        </a:graphic>
      </p:graphicFrame>
      <p:sp>
        <p:nvSpPr>
          <p:cNvPr id="7" name="TextBox 6"/>
          <p:cNvSpPr txBox="1"/>
          <p:nvPr/>
        </p:nvSpPr>
        <p:spPr>
          <a:xfrm>
            <a:off x="-152400" y="5257800"/>
            <a:ext cx="5313485" cy="1200329"/>
          </a:xfrm>
          <a:prstGeom prst="rect">
            <a:avLst/>
          </a:prstGeom>
          <a:noFill/>
        </p:spPr>
        <p:txBody>
          <a:bodyPr wrap="square" rtlCol="0">
            <a:spAutoFit/>
          </a:bodyPr>
          <a:lstStyle/>
          <a:p>
            <a:pPr algn="ctr"/>
            <a:r>
              <a:rPr lang="en-US" sz="3600" dirty="0">
                <a:solidFill>
                  <a:schemeClr val="bg1"/>
                </a:solidFill>
              </a:rPr>
              <a:t>Biggest debate is Flat Fee or Not</a:t>
            </a:r>
          </a:p>
        </p:txBody>
      </p:sp>
    </p:spTree>
    <p:extLst>
      <p:ext uri="{BB962C8B-B14F-4D97-AF65-F5344CB8AC3E}">
        <p14:creationId xmlns:p14="http://schemas.microsoft.com/office/powerpoint/2010/main" val="2140471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8991600" cy="838200"/>
          </a:xfrm>
        </p:spPr>
        <p:txBody>
          <a:bodyPr>
            <a:noAutofit/>
          </a:bodyPr>
          <a:lstStyle/>
          <a:p>
            <a:pPr algn="ctr" eaLnBrk="1" hangingPunct="1"/>
            <a:r>
              <a:rPr lang="en-US" sz="4000" b="1" dirty="0">
                <a:solidFill>
                  <a:schemeClr val="bg1"/>
                </a:solidFill>
                <a:latin typeface="+mn-lt"/>
              </a:rPr>
              <a:t>Department of State Concepts</a:t>
            </a:r>
          </a:p>
        </p:txBody>
      </p:sp>
      <p:sp>
        <p:nvSpPr>
          <p:cNvPr id="3075" name="Rectangle 3"/>
          <p:cNvSpPr>
            <a:spLocks noGrp="1" noChangeArrowheads="1"/>
          </p:cNvSpPr>
          <p:nvPr>
            <p:ph idx="1"/>
          </p:nvPr>
        </p:nvSpPr>
        <p:spPr>
          <a:xfrm>
            <a:off x="304800" y="990600"/>
            <a:ext cx="8610600" cy="5410200"/>
          </a:xfrm>
        </p:spPr>
        <p:txBody>
          <a:bodyPr>
            <a:normAutofit fontScale="92500" lnSpcReduction="10000"/>
          </a:bodyPr>
          <a:lstStyle/>
          <a:p>
            <a:pPr eaLnBrk="1" hangingPunct="1">
              <a:lnSpc>
                <a:spcPct val="80000"/>
              </a:lnSpc>
            </a:pPr>
            <a:r>
              <a:rPr lang="en-US" sz="2000" b="1" dirty="0"/>
              <a:t>Protection of student identity.  </a:t>
            </a:r>
            <a:r>
              <a:rPr lang="en-US" sz="2000" dirty="0"/>
              <a:t>Only those persons who have been fully vetted are allowed to see personal information about the student. Host family members are not allowed to see personal information until they have been </a:t>
            </a:r>
            <a:r>
              <a:rPr lang="en-US" sz="2000" i="1" dirty="0"/>
              <a:t>fully vetted </a:t>
            </a:r>
            <a:r>
              <a:rPr lang="en-US" sz="2000" dirty="0"/>
              <a:t>and have been </a:t>
            </a:r>
            <a:r>
              <a:rPr lang="en-US" sz="2000" i="1" dirty="0"/>
              <a:t>selected</a:t>
            </a:r>
            <a:r>
              <a:rPr lang="en-US" sz="2000" dirty="0"/>
              <a:t> as a host family.</a:t>
            </a:r>
          </a:p>
          <a:p>
            <a:pPr eaLnBrk="1" hangingPunct="1">
              <a:lnSpc>
                <a:spcPct val="80000"/>
              </a:lnSpc>
            </a:pPr>
            <a:endParaRPr lang="en-US" sz="2000" dirty="0"/>
          </a:p>
          <a:p>
            <a:pPr eaLnBrk="1" hangingPunct="1">
              <a:lnSpc>
                <a:spcPct val="80000"/>
              </a:lnSpc>
            </a:pPr>
            <a:r>
              <a:rPr lang="en-US" sz="2000" b="1" dirty="0"/>
              <a:t>Fully vetted.</a:t>
            </a:r>
            <a:r>
              <a:rPr lang="en-US" sz="2000" dirty="0"/>
              <a:t>  A person becomes fully vetted by:</a:t>
            </a:r>
          </a:p>
          <a:p>
            <a:pPr lvl="1">
              <a:lnSpc>
                <a:spcPct val="80000"/>
              </a:lnSpc>
            </a:pPr>
            <a:r>
              <a:rPr lang="en-US" sz="1800" dirty="0"/>
              <a:t>Submitting a volunteer application (V-1)</a:t>
            </a:r>
          </a:p>
          <a:p>
            <a:pPr lvl="1">
              <a:lnSpc>
                <a:spcPct val="80000"/>
              </a:lnSpc>
            </a:pPr>
            <a:r>
              <a:rPr lang="en-US" sz="1800" dirty="0"/>
              <a:t>Submitting two References (HFV-1)</a:t>
            </a:r>
          </a:p>
          <a:p>
            <a:pPr lvl="1">
              <a:lnSpc>
                <a:spcPct val="80000"/>
              </a:lnSpc>
            </a:pPr>
            <a:r>
              <a:rPr lang="en-US" sz="1800" dirty="0"/>
              <a:t>Undergoing an annual Criminal Background Check (CBC) that includes a search of the Department of Justice’s National Sex Offender Public Registry.</a:t>
            </a:r>
          </a:p>
          <a:p>
            <a:pPr lvl="1">
              <a:lnSpc>
                <a:spcPct val="80000"/>
              </a:lnSpc>
            </a:pPr>
            <a:r>
              <a:rPr lang="en-US" sz="1800" dirty="0"/>
              <a:t>In the case of a host family, submission of the Host Family Application (HF-1)</a:t>
            </a:r>
          </a:p>
          <a:p>
            <a:pPr lvl="1">
              <a:lnSpc>
                <a:spcPct val="80000"/>
              </a:lnSpc>
            </a:pPr>
            <a:r>
              <a:rPr lang="en-US" sz="1800" dirty="0"/>
              <a:t>Determination that under the Department of State guidelines, the person (and  family) is eligible to serve.</a:t>
            </a:r>
          </a:p>
          <a:p>
            <a:pPr lvl="1">
              <a:lnSpc>
                <a:spcPct val="80000"/>
              </a:lnSpc>
            </a:pPr>
            <a:endParaRPr lang="en-US" sz="1800" b="1" dirty="0"/>
          </a:p>
          <a:p>
            <a:pPr eaLnBrk="1" hangingPunct="1">
              <a:lnSpc>
                <a:spcPct val="80000"/>
              </a:lnSpc>
            </a:pPr>
            <a:r>
              <a:rPr lang="en-US" sz="2000" b="1" dirty="0"/>
              <a:t>Local Coordinator. </a:t>
            </a:r>
            <a:r>
              <a:rPr lang="en-US" sz="2000" dirty="0"/>
              <a:t>The Department of State’s name for the person who interacts with the host family and exchange student and who is generally responsible for the exchange.  A Local Coordinator is the only person who can make the required monthly contacts with the student and host family.  The Local Coordinator must: </a:t>
            </a:r>
          </a:p>
          <a:p>
            <a:pPr lvl="1">
              <a:lnSpc>
                <a:spcPct val="80000"/>
              </a:lnSpc>
            </a:pPr>
            <a:r>
              <a:rPr lang="en-US" sz="1800" dirty="0"/>
              <a:t>Be fully vetted.</a:t>
            </a:r>
          </a:p>
          <a:p>
            <a:pPr lvl="1">
              <a:lnSpc>
                <a:spcPct val="80000"/>
              </a:lnSpc>
            </a:pPr>
            <a:r>
              <a:rPr lang="en-US" sz="1800" dirty="0"/>
              <a:t>Pass the annual online Department of State test  and complete training or an annual refresher training in the Rotary Youth Exchange program;</a:t>
            </a:r>
          </a:p>
          <a:p>
            <a:pPr lvl="1">
              <a:lnSpc>
                <a:spcPct val="80000"/>
              </a:lnSpc>
            </a:pPr>
            <a:r>
              <a:rPr lang="en-US" sz="1800" dirty="0"/>
              <a:t>Live within 120 miles of the family’s home.</a:t>
            </a:r>
          </a:p>
        </p:txBody>
      </p:sp>
    </p:spTree>
    <p:extLst>
      <p:ext uri="{BB962C8B-B14F-4D97-AF65-F5344CB8AC3E}">
        <p14:creationId xmlns:p14="http://schemas.microsoft.com/office/powerpoint/2010/main" val="286975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1000"/>
                                        <p:tgtEl>
                                          <p:spTgt spid="3075">
                                            <p:txEl>
                                              <p:pRg st="0" end="0"/>
                                            </p:txEl>
                                          </p:spTgt>
                                        </p:tgtEl>
                                      </p:cBhvr>
                                    </p:animEffect>
                                    <p:anim calcmode="lin" valueType="num">
                                      <p:cBhvr>
                                        <p:cTn id="8" dur="1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5">
                                            <p:txEl>
                                              <p:pRg st="2" end="2"/>
                                            </p:txEl>
                                          </p:spTgt>
                                        </p:tgtEl>
                                        <p:attrNameLst>
                                          <p:attrName>style.visibility</p:attrName>
                                        </p:attrNameLst>
                                      </p:cBhvr>
                                      <p:to>
                                        <p:strVal val="visible"/>
                                      </p:to>
                                    </p:set>
                                    <p:animEffect transition="in" filter="fade">
                                      <p:cBhvr>
                                        <p:cTn id="14" dur="1000"/>
                                        <p:tgtEl>
                                          <p:spTgt spid="3075">
                                            <p:txEl>
                                              <p:pRg st="2" end="2"/>
                                            </p:txEl>
                                          </p:spTgt>
                                        </p:tgtEl>
                                      </p:cBhvr>
                                    </p:animEffect>
                                    <p:anim calcmode="lin" valueType="num">
                                      <p:cBhvr>
                                        <p:cTn id="15" dur="10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0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5">
                                            <p:txEl>
                                              <p:pRg st="3" end="3"/>
                                            </p:txEl>
                                          </p:spTgt>
                                        </p:tgtEl>
                                        <p:attrNameLst>
                                          <p:attrName>style.visibility</p:attrName>
                                        </p:attrNameLst>
                                      </p:cBhvr>
                                      <p:to>
                                        <p:strVal val="visible"/>
                                      </p:to>
                                    </p:set>
                                    <p:animEffect transition="in" filter="fade">
                                      <p:cBhvr>
                                        <p:cTn id="21" dur="1000"/>
                                        <p:tgtEl>
                                          <p:spTgt spid="3075">
                                            <p:txEl>
                                              <p:pRg st="3" end="3"/>
                                            </p:txEl>
                                          </p:spTgt>
                                        </p:tgtEl>
                                      </p:cBhvr>
                                    </p:animEffect>
                                    <p:anim calcmode="lin" valueType="num">
                                      <p:cBhvr>
                                        <p:cTn id="22" dur="1000" fill="hold"/>
                                        <p:tgtEl>
                                          <p:spTgt spid="307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0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75">
                                            <p:txEl>
                                              <p:pRg st="4" end="4"/>
                                            </p:txEl>
                                          </p:spTgt>
                                        </p:tgtEl>
                                        <p:attrNameLst>
                                          <p:attrName>style.visibility</p:attrName>
                                        </p:attrNameLst>
                                      </p:cBhvr>
                                      <p:to>
                                        <p:strVal val="visible"/>
                                      </p:to>
                                    </p:set>
                                    <p:animEffect transition="in" filter="fade">
                                      <p:cBhvr>
                                        <p:cTn id="28" dur="1000"/>
                                        <p:tgtEl>
                                          <p:spTgt spid="3075">
                                            <p:txEl>
                                              <p:pRg st="4" end="4"/>
                                            </p:txEl>
                                          </p:spTgt>
                                        </p:tgtEl>
                                      </p:cBhvr>
                                    </p:animEffect>
                                    <p:anim calcmode="lin" valueType="num">
                                      <p:cBhvr>
                                        <p:cTn id="29" dur="1000" fill="hold"/>
                                        <p:tgtEl>
                                          <p:spTgt spid="307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0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xEl>
                                              <p:pRg st="5" end="5"/>
                                            </p:txEl>
                                          </p:spTgt>
                                        </p:tgtEl>
                                        <p:attrNameLst>
                                          <p:attrName>style.visibility</p:attrName>
                                        </p:attrNameLst>
                                      </p:cBhvr>
                                      <p:to>
                                        <p:strVal val="visible"/>
                                      </p:to>
                                    </p:set>
                                    <p:animEffect transition="in" filter="fade">
                                      <p:cBhvr>
                                        <p:cTn id="35" dur="1000"/>
                                        <p:tgtEl>
                                          <p:spTgt spid="3075">
                                            <p:txEl>
                                              <p:pRg st="5" end="5"/>
                                            </p:txEl>
                                          </p:spTgt>
                                        </p:tgtEl>
                                      </p:cBhvr>
                                    </p:animEffect>
                                    <p:anim calcmode="lin" valueType="num">
                                      <p:cBhvr>
                                        <p:cTn id="36" dur="1000" fill="hold"/>
                                        <p:tgtEl>
                                          <p:spTgt spid="307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07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075">
                                            <p:txEl>
                                              <p:pRg st="6" end="6"/>
                                            </p:txEl>
                                          </p:spTgt>
                                        </p:tgtEl>
                                        <p:attrNameLst>
                                          <p:attrName>style.visibility</p:attrName>
                                        </p:attrNameLst>
                                      </p:cBhvr>
                                      <p:to>
                                        <p:strVal val="visible"/>
                                      </p:to>
                                    </p:set>
                                    <p:animEffect transition="in" filter="fade">
                                      <p:cBhvr>
                                        <p:cTn id="42" dur="1000"/>
                                        <p:tgtEl>
                                          <p:spTgt spid="3075">
                                            <p:txEl>
                                              <p:pRg st="6" end="6"/>
                                            </p:txEl>
                                          </p:spTgt>
                                        </p:tgtEl>
                                      </p:cBhvr>
                                    </p:animEffect>
                                    <p:anim calcmode="lin" valueType="num">
                                      <p:cBhvr>
                                        <p:cTn id="43" dur="1000" fill="hold"/>
                                        <p:tgtEl>
                                          <p:spTgt spid="307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07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075">
                                            <p:txEl>
                                              <p:pRg st="7" end="7"/>
                                            </p:txEl>
                                          </p:spTgt>
                                        </p:tgtEl>
                                        <p:attrNameLst>
                                          <p:attrName>style.visibility</p:attrName>
                                        </p:attrNameLst>
                                      </p:cBhvr>
                                      <p:to>
                                        <p:strVal val="visible"/>
                                      </p:to>
                                    </p:set>
                                    <p:animEffect transition="in" filter="fade">
                                      <p:cBhvr>
                                        <p:cTn id="49" dur="1000"/>
                                        <p:tgtEl>
                                          <p:spTgt spid="3075">
                                            <p:txEl>
                                              <p:pRg st="7" end="7"/>
                                            </p:txEl>
                                          </p:spTgt>
                                        </p:tgtEl>
                                      </p:cBhvr>
                                    </p:animEffect>
                                    <p:anim calcmode="lin" valueType="num">
                                      <p:cBhvr>
                                        <p:cTn id="50" dur="1000" fill="hold"/>
                                        <p:tgtEl>
                                          <p:spTgt spid="3075">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07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075">
                                            <p:txEl>
                                              <p:pRg st="9" end="9"/>
                                            </p:txEl>
                                          </p:spTgt>
                                        </p:tgtEl>
                                        <p:attrNameLst>
                                          <p:attrName>style.visibility</p:attrName>
                                        </p:attrNameLst>
                                      </p:cBhvr>
                                      <p:to>
                                        <p:strVal val="visible"/>
                                      </p:to>
                                    </p:set>
                                    <p:animEffect transition="in" filter="fade">
                                      <p:cBhvr>
                                        <p:cTn id="56" dur="1000"/>
                                        <p:tgtEl>
                                          <p:spTgt spid="3075">
                                            <p:txEl>
                                              <p:pRg st="9" end="9"/>
                                            </p:txEl>
                                          </p:spTgt>
                                        </p:tgtEl>
                                      </p:cBhvr>
                                    </p:animEffect>
                                    <p:anim calcmode="lin" valueType="num">
                                      <p:cBhvr>
                                        <p:cTn id="57" dur="1000" fill="hold"/>
                                        <p:tgtEl>
                                          <p:spTgt spid="3075">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07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075">
                                            <p:txEl>
                                              <p:pRg st="10" end="10"/>
                                            </p:txEl>
                                          </p:spTgt>
                                        </p:tgtEl>
                                        <p:attrNameLst>
                                          <p:attrName>style.visibility</p:attrName>
                                        </p:attrNameLst>
                                      </p:cBhvr>
                                      <p:to>
                                        <p:strVal val="visible"/>
                                      </p:to>
                                    </p:set>
                                    <p:animEffect transition="in" filter="fade">
                                      <p:cBhvr>
                                        <p:cTn id="63" dur="1000"/>
                                        <p:tgtEl>
                                          <p:spTgt spid="3075">
                                            <p:txEl>
                                              <p:pRg st="10" end="10"/>
                                            </p:txEl>
                                          </p:spTgt>
                                        </p:tgtEl>
                                      </p:cBhvr>
                                    </p:animEffect>
                                    <p:anim calcmode="lin" valueType="num">
                                      <p:cBhvr>
                                        <p:cTn id="64" dur="1000" fill="hold"/>
                                        <p:tgtEl>
                                          <p:spTgt spid="3075">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07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075">
                                            <p:txEl>
                                              <p:pRg st="11" end="11"/>
                                            </p:txEl>
                                          </p:spTgt>
                                        </p:tgtEl>
                                        <p:attrNameLst>
                                          <p:attrName>style.visibility</p:attrName>
                                        </p:attrNameLst>
                                      </p:cBhvr>
                                      <p:to>
                                        <p:strVal val="visible"/>
                                      </p:to>
                                    </p:set>
                                    <p:animEffect transition="in" filter="fade">
                                      <p:cBhvr>
                                        <p:cTn id="70" dur="1000"/>
                                        <p:tgtEl>
                                          <p:spTgt spid="3075">
                                            <p:txEl>
                                              <p:pRg st="11" end="11"/>
                                            </p:txEl>
                                          </p:spTgt>
                                        </p:tgtEl>
                                      </p:cBhvr>
                                    </p:animEffect>
                                    <p:anim calcmode="lin" valueType="num">
                                      <p:cBhvr>
                                        <p:cTn id="71" dur="1000" fill="hold"/>
                                        <p:tgtEl>
                                          <p:spTgt spid="3075">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075">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075">
                                            <p:txEl>
                                              <p:pRg st="12" end="12"/>
                                            </p:txEl>
                                          </p:spTgt>
                                        </p:tgtEl>
                                        <p:attrNameLst>
                                          <p:attrName>style.visibility</p:attrName>
                                        </p:attrNameLst>
                                      </p:cBhvr>
                                      <p:to>
                                        <p:strVal val="visible"/>
                                      </p:to>
                                    </p:set>
                                    <p:animEffect transition="in" filter="fade">
                                      <p:cBhvr>
                                        <p:cTn id="77" dur="1000"/>
                                        <p:tgtEl>
                                          <p:spTgt spid="3075">
                                            <p:txEl>
                                              <p:pRg st="12" end="12"/>
                                            </p:txEl>
                                          </p:spTgt>
                                        </p:tgtEl>
                                      </p:cBhvr>
                                    </p:animEffect>
                                    <p:anim calcmode="lin" valueType="num">
                                      <p:cBhvr>
                                        <p:cTn id="78" dur="1000" fill="hold"/>
                                        <p:tgtEl>
                                          <p:spTgt spid="3075">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3075">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216519"/>
            <a:ext cx="8991600" cy="838200"/>
          </a:xfrm>
        </p:spPr>
        <p:txBody>
          <a:bodyPr>
            <a:noAutofit/>
          </a:bodyPr>
          <a:lstStyle/>
          <a:p>
            <a:pPr algn="ctr" eaLnBrk="1" hangingPunct="1"/>
            <a:r>
              <a:rPr lang="en-US" sz="3800" b="1" dirty="0">
                <a:solidFill>
                  <a:schemeClr val="bg1"/>
                </a:solidFill>
                <a:latin typeface="+mn-lt"/>
              </a:rPr>
              <a:t>Accepted Host Family</a:t>
            </a:r>
          </a:p>
        </p:txBody>
      </p:sp>
      <p:sp>
        <p:nvSpPr>
          <p:cNvPr id="3075" name="Rectangle 3"/>
          <p:cNvSpPr>
            <a:spLocks noGrp="1" noChangeArrowheads="1"/>
          </p:cNvSpPr>
          <p:nvPr>
            <p:ph idx="1"/>
          </p:nvPr>
        </p:nvSpPr>
        <p:spPr>
          <a:xfrm>
            <a:off x="0" y="1054719"/>
            <a:ext cx="9144000" cy="5334000"/>
          </a:xfrm>
        </p:spPr>
        <p:txBody>
          <a:bodyPr>
            <a:normAutofit/>
          </a:bodyPr>
          <a:lstStyle/>
          <a:p>
            <a:pPr lvl="1">
              <a:lnSpc>
                <a:spcPct val="80000"/>
              </a:lnSpc>
              <a:buNone/>
            </a:pPr>
            <a:endParaRPr lang="en-US" sz="3100" dirty="0"/>
          </a:p>
          <a:p>
            <a:pPr>
              <a:lnSpc>
                <a:spcPct val="80000"/>
              </a:lnSpc>
            </a:pPr>
            <a:r>
              <a:rPr lang="en-US" sz="2800" b="1" dirty="0"/>
              <a:t> Accepted Host Family</a:t>
            </a:r>
            <a:r>
              <a:rPr lang="en-US" b="1" dirty="0"/>
              <a:t>:  </a:t>
            </a:r>
            <a:r>
              <a:rPr lang="en-US" dirty="0"/>
              <a:t>A  family that you have accepted as a host family after you have concluded that it meets the DOS requirements for hosting a student. </a:t>
            </a:r>
          </a:p>
          <a:p>
            <a:pPr>
              <a:lnSpc>
                <a:spcPct val="80000"/>
              </a:lnSpc>
            </a:pPr>
            <a:endParaRPr lang="en-US" sz="2800" dirty="0"/>
          </a:p>
          <a:p>
            <a:pPr lvl="1">
              <a:lnSpc>
                <a:spcPct val="80000"/>
              </a:lnSpc>
              <a:buNone/>
            </a:pPr>
            <a:endParaRPr lang="en-US" sz="2000" dirty="0"/>
          </a:p>
        </p:txBody>
      </p:sp>
    </p:spTree>
    <p:extLst>
      <p:ext uri="{BB962C8B-B14F-4D97-AF65-F5344CB8AC3E}">
        <p14:creationId xmlns:p14="http://schemas.microsoft.com/office/powerpoint/2010/main" val="28756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fade">
                                      <p:cBhvr>
                                        <p:cTn id="7" dur="1000"/>
                                        <p:tgtEl>
                                          <p:spTgt spid="3075">
                                            <p:txEl>
                                              <p:pRg st="1" end="1"/>
                                            </p:txEl>
                                          </p:spTgt>
                                        </p:tgtEl>
                                      </p:cBhvr>
                                    </p:animEffect>
                                    <p:anim calcmode="lin" valueType="num">
                                      <p:cBhvr>
                                        <p:cTn id="8" dur="1000" fill="hold"/>
                                        <p:tgtEl>
                                          <p:spTgt spid="307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8991600" cy="838200"/>
          </a:xfrm>
        </p:spPr>
        <p:txBody>
          <a:bodyPr>
            <a:noAutofit/>
          </a:bodyPr>
          <a:lstStyle/>
          <a:p>
            <a:pPr algn="ctr" eaLnBrk="1" hangingPunct="1"/>
            <a:br>
              <a:rPr lang="en-US" sz="4000" b="1" dirty="0">
                <a:solidFill>
                  <a:schemeClr val="bg1"/>
                </a:solidFill>
                <a:latin typeface="+mn-lt"/>
              </a:rPr>
            </a:b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Certified Local Coordinator</a:t>
            </a:r>
          </a:p>
        </p:txBody>
      </p:sp>
      <p:sp>
        <p:nvSpPr>
          <p:cNvPr id="3075" name="Rectangle 3"/>
          <p:cNvSpPr>
            <a:spLocks noGrp="1" noChangeArrowheads="1"/>
          </p:cNvSpPr>
          <p:nvPr>
            <p:ph idx="1"/>
          </p:nvPr>
        </p:nvSpPr>
        <p:spPr>
          <a:xfrm>
            <a:off x="304800" y="990600"/>
            <a:ext cx="8610600" cy="5410200"/>
          </a:xfrm>
        </p:spPr>
        <p:txBody>
          <a:bodyPr>
            <a:normAutofit/>
          </a:bodyPr>
          <a:lstStyle/>
          <a:p>
            <a:pPr marL="0" indent="0">
              <a:lnSpc>
                <a:spcPct val="80000"/>
              </a:lnSpc>
              <a:buNone/>
            </a:pPr>
            <a:r>
              <a:rPr lang="en-US" sz="2800" dirty="0"/>
              <a:t>This is the Rotary term for a Local Coordinator who: </a:t>
            </a:r>
          </a:p>
          <a:p>
            <a:pPr lvl="1">
              <a:lnSpc>
                <a:spcPct val="80000"/>
              </a:lnSpc>
            </a:pPr>
            <a:r>
              <a:rPr lang="en-US" dirty="0"/>
              <a:t>Is fully vetted;</a:t>
            </a:r>
          </a:p>
          <a:p>
            <a:pPr lvl="1">
              <a:lnSpc>
                <a:spcPct val="80000"/>
              </a:lnSpc>
            </a:pPr>
            <a:r>
              <a:rPr lang="en-US" dirty="0"/>
              <a:t>Has completed the DOS online test: and </a:t>
            </a:r>
          </a:p>
          <a:p>
            <a:pPr lvl="1">
              <a:lnSpc>
                <a:spcPct val="80000"/>
              </a:lnSpc>
            </a:pPr>
            <a:r>
              <a:rPr lang="en-US" dirty="0"/>
              <a:t>Has completed the required Rotary Youth Exchange Training.  </a:t>
            </a:r>
          </a:p>
          <a:p>
            <a:pPr lvl="1">
              <a:lnSpc>
                <a:spcPct val="80000"/>
              </a:lnSpc>
            </a:pPr>
            <a:endParaRPr lang="en-US" dirty="0"/>
          </a:p>
          <a:p>
            <a:pPr marL="27432" indent="0">
              <a:lnSpc>
                <a:spcPct val="80000"/>
              </a:lnSpc>
              <a:buNone/>
            </a:pPr>
            <a:r>
              <a:rPr lang="en-US" dirty="0"/>
              <a:t>Who are Certified Local Coordinators?</a:t>
            </a:r>
          </a:p>
          <a:p>
            <a:pPr marL="850392" lvl="1" indent="-457200">
              <a:lnSpc>
                <a:spcPct val="80000"/>
              </a:lnSpc>
            </a:pPr>
            <a:r>
              <a:rPr lang="en-US" dirty="0"/>
              <a:t>The District YEO should be a certified Local Coordinator.  </a:t>
            </a:r>
          </a:p>
          <a:p>
            <a:pPr marL="850392" lvl="1" indent="-457200">
              <a:lnSpc>
                <a:spcPct val="80000"/>
              </a:lnSpc>
            </a:pPr>
            <a:r>
              <a:rPr lang="en-US" dirty="0"/>
              <a:t>Normally the club YEO and Club Counselor need to be Certified Local Coordinators. </a:t>
            </a:r>
            <a:endParaRPr lang="en-US" b="1" dirty="0"/>
          </a:p>
          <a:p>
            <a:pPr eaLnBrk="1" hangingPunct="1">
              <a:lnSpc>
                <a:spcPct val="80000"/>
              </a:lnSpc>
            </a:pPr>
            <a:endParaRPr lang="en-US" sz="2400" dirty="0"/>
          </a:p>
        </p:txBody>
      </p:sp>
    </p:spTree>
    <p:extLst>
      <p:ext uri="{BB962C8B-B14F-4D97-AF65-F5344CB8AC3E}">
        <p14:creationId xmlns:p14="http://schemas.microsoft.com/office/powerpoint/2010/main" val="166200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1000"/>
                                        <p:tgtEl>
                                          <p:spTgt spid="3075">
                                            <p:txEl>
                                              <p:pRg st="0" end="0"/>
                                            </p:txEl>
                                          </p:spTgt>
                                        </p:tgtEl>
                                      </p:cBhvr>
                                    </p:animEffect>
                                    <p:anim calcmode="lin" valueType="num">
                                      <p:cBhvr>
                                        <p:cTn id="8" dur="1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Effect transition="in" filter="fade">
                                      <p:cBhvr>
                                        <p:cTn id="14" dur="1000"/>
                                        <p:tgtEl>
                                          <p:spTgt spid="3075">
                                            <p:txEl>
                                              <p:pRg st="1" end="1"/>
                                            </p:txEl>
                                          </p:spTgt>
                                        </p:tgtEl>
                                      </p:cBhvr>
                                    </p:animEffect>
                                    <p:anim calcmode="lin" valueType="num">
                                      <p:cBhvr>
                                        <p:cTn id="15" dur="1000" fill="hold"/>
                                        <p:tgtEl>
                                          <p:spTgt spid="307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5">
                                            <p:txEl>
                                              <p:pRg st="2" end="2"/>
                                            </p:txEl>
                                          </p:spTgt>
                                        </p:tgtEl>
                                        <p:attrNameLst>
                                          <p:attrName>style.visibility</p:attrName>
                                        </p:attrNameLst>
                                      </p:cBhvr>
                                      <p:to>
                                        <p:strVal val="visible"/>
                                      </p:to>
                                    </p:set>
                                    <p:animEffect transition="in" filter="fade">
                                      <p:cBhvr>
                                        <p:cTn id="21" dur="1000"/>
                                        <p:tgtEl>
                                          <p:spTgt spid="3075">
                                            <p:txEl>
                                              <p:pRg st="2" end="2"/>
                                            </p:txEl>
                                          </p:spTgt>
                                        </p:tgtEl>
                                      </p:cBhvr>
                                    </p:animEffect>
                                    <p:anim calcmode="lin" valueType="num">
                                      <p:cBhvr>
                                        <p:cTn id="22" dur="10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75">
                                            <p:txEl>
                                              <p:pRg st="3" end="3"/>
                                            </p:txEl>
                                          </p:spTgt>
                                        </p:tgtEl>
                                        <p:attrNameLst>
                                          <p:attrName>style.visibility</p:attrName>
                                        </p:attrNameLst>
                                      </p:cBhvr>
                                      <p:to>
                                        <p:strVal val="visible"/>
                                      </p:to>
                                    </p:set>
                                    <p:animEffect transition="in" filter="fade">
                                      <p:cBhvr>
                                        <p:cTn id="28" dur="1000"/>
                                        <p:tgtEl>
                                          <p:spTgt spid="3075">
                                            <p:txEl>
                                              <p:pRg st="3" end="3"/>
                                            </p:txEl>
                                          </p:spTgt>
                                        </p:tgtEl>
                                      </p:cBhvr>
                                    </p:animEffect>
                                    <p:anim calcmode="lin" valueType="num">
                                      <p:cBhvr>
                                        <p:cTn id="29" dur="1000" fill="hold"/>
                                        <p:tgtEl>
                                          <p:spTgt spid="307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0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xEl>
                                              <p:pRg st="5" end="5"/>
                                            </p:txEl>
                                          </p:spTgt>
                                        </p:tgtEl>
                                        <p:attrNameLst>
                                          <p:attrName>style.visibility</p:attrName>
                                        </p:attrNameLst>
                                      </p:cBhvr>
                                      <p:to>
                                        <p:strVal val="visible"/>
                                      </p:to>
                                    </p:set>
                                    <p:animEffect transition="in" filter="fade">
                                      <p:cBhvr>
                                        <p:cTn id="35" dur="1000"/>
                                        <p:tgtEl>
                                          <p:spTgt spid="3075">
                                            <p:txEl>
                                              <p:pRg st="5" end="5"/>
                                            </p:txEl>
                                          </p:spTgt>
                                        </p:tgtEl>
                                      </p:cBhvr>
                                    </p:animEffect>
                                    <p:anim calcmode="lin" valueType="num">
                                      <p:cBhvr>
                                        <p:cTn id="36" dur="1000" fill="hold"/>
                                        <p:tgtEl>
                                          <p:spTgt spid="307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07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075">
                                            <p:txEl>
                                              <p:pRg st="6" end="6"/>
                                            </p:txEl>
                                          </p:spTgt>
                                        </p:tgtEl>
                                        <p:attrNameLst>
                                          <p:attrName>style.visibility</p:attrName>
                                        </p:attrNameLst>
                                      </p:cBhvr>
                                      <p:to>
                                        <p:strVal val="visible"/>
                                      </p:to>
                                    </p:set>
                                    <p:animEffect transition="in" filter="fade">
                                      <p:cBhvr>
                                        <p:cTn id="42" dur="1000"/>
                                        <p:tgtEl>
                                          <p:spTgt spid="3075">
                                            <p:txEl>
                                              <p:pRg st="6" end="6"/>
                                            </p:txEl>
                                          </p:spTgt>
                                        </p:tgtEl>
                                      </p:cBhvr>
                                    </p:animEffect>
                                    <p:anim calcmode="lin" valueType="num">
                                      <p:cBhvr>
                                        <p:cTn id="43" dur="1000" fill="hold"/>
                                        <p:tgtEl>
                                          <p:spTgt spid="307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07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075">
                                            <p:txEl>
                                              <p:pRg st="7" end="7"/>
                                            </p:txEl>
                                          </p:spTgt>
                                        </p:tgtEl>
                                        <p:attrNameLst>
                                          <p:attrName>style.visibility</p:attrName>
                                        </p:attrNameLst>
                                      </p:cBhvr>
                                      <p:to>
                                        <p:strVal val="visible"/>
                                      </p:to>
                                    </p:set>
                                    <p:animEffect transition="in" filter="fade">
                                      <p:cBhvr>
                                        <p:cTn id="49" dur="1000"/>
                                        <p:tgtEl>
                                          <p:spTgt spid="3075">
                                            <p:txEl>
                                              <p:pRg st="7" end="7"/>
                                            </p:txEl>
                                          </p:spTgt>
                                        </p:tgtEl>
                                      </p:cBhvr>
                                    </p:animEffect>
                                    <p:anim calcmode="lin" valueType="num">
                                      <p:cBhvr>
                                        <p:cTn id="50" dur="1000" fill="hold"/>
                                        <p:tgtEl>
                                          <p:spTgt spid="3075">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07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ctr"/>
            <a:r>
              <a:rPr lang="en-US" sz="4200" dirty="0">
                <a:solidFill>
                  <a:schemeClr val="bg1"/>
                </a:solidFill>
                <a:latin typeface="+mn-lt"/>
              </a:rPr>
              <a:t>RYE Terms for Fully Vetted Volunteers</a:t>
            </a:r>
          </a:p>
        </p:txBody>
      </p:sp>
      <p:sp>
        <p:nvSpPr>
          <p:cNvPr id="3" name="Content Placeholder 2"/>
          <p:cNvSpPr>
            <a:spLocks noGrp="1"/>
          </p:cNvSpPr>
          <p:nvPr>
            <p:ph idx="1"/>
          </p:nvPr>
        </p:nvSpPr>
        <p:spPr>
          <a:xfrm>
            <a:off x="457200" y="1219200"/>
            <a:ext cx="8229600" cy="5105400"/>
          </a:xfrm>
        </p:spPr>
        <p:txBody>
          <a:bodyPr>
            <a:normAutofit/>
          </a:bodyPr>
          <a:lstStyle/>
          <a:p>
            <a:pPr>
              <a:lnSpc>
                <a:spcPct val="80000"/>
              </a:lnSpc>
            </a:pPr>
            <a:r>
              <a:rPr lang="en-US" sz="2000" b="1" dirty="0"/>
              <a:t>Certified Volunteer:</a:t>
            </a:r>
            <a:r>
              <a:rPr lang="en-US" sz="2000" dirty="0"/>
              <a:t>  A volunteer for youth exchange service and programs who has been fully vetted before beginning service.</a:t>
            </a:r>
          </a:p>
          <a:p>
            <a:pPr>
              <a:lnSpc>
                <a:spcPct val="80000"/>
              </a:lnSpc>
            </a:pPr>
            <a:endParaRPr lang="en-US" sz="2000" dirty="0"/>
          </a:p>
          <a:p>
            <a:pPr>
              <a:lnSpc>
                <a:spcPct val="80000"/>
              </a:lnSpc>
            </a:pPr>
            <a:r>
              <a:rPr lang="en-US" sz="2000" b="1" dirty="0"/>
              <a:t>Certified Rotary Counselor:</a:t>
            </a:r>
            <a:r>
              <a:rPr lang="en-US" sz="2000" dirty="0"/>
              <a:t>  A Certified Volunteer who has satisfactorily completed training for service as a Rotary Counselor. Since this person should have frequent contact with the student, this Rotarian usually becomes a certified Local Coordinator so that contacts count for meeting DOS monthly requirements.</a:t>
            </a:r>
          </a:p>
          <a:p>
            <a:pPr>
              <a:lnSpc>
                <a:spcPct val="80000"/>
              </a:lnSpc>
            </a:pPr>
            <a:endParaRPr lang="en-US" sz="2000" dirty="0"/>
          </a:p>
          <a:p>
            <a:pPr>
              <a:lnSpc>
                <a:spcPct val="80000"/>
              </a:lnSpc>
            </a:pPr>
            <a:r>
              <a:rPr lang="en-US" sz="2000" b="1" dirty="0"/>
              <a:t>Certified Rotary Youth Exchange Officer</a:t>
            </a:r>
            <a:r>
              <a:rPr lang="en-US" sz="2000" dirty="0"/>
              <a:t>:  A Certified Volunteer who has satisfactorily completed training for serve as a YEO.  Since this person usually recruits, screens, and selects the host families and has frequent contact with the student, this Rotarian usually becomes a certified Local Coordinator.  </a:t>
            </a:r>
          </a:p>
          <a:p>
            <a:pPr>
              <a:lnSpc>
                <a:spcPct val="80000"/>
              </a:lnSpc>
            </a:pPr>
            <a:endParaRPr lang="en-US" sz="2000" dirty="0"/>
          </a:p>
          <a:p>
            <a:pPr>
              <a:lnSpc>
                <a:spcPct val="80000"/>
              </a:lnSpc>
            </a:pPr>
            <a:r>
              <a:rPr lang="en-US" sz="2000" b="1" dirty="0"/>
              <a:t>Certified Local Coordinator:</a:t>
            </a:r>
            <a:r>
              <a:rPr lang="en-US" sz="2000" dirty="0"/>
              <a:t>  A Certified Volunteer who has satisfactorily completed training for service as a Local Area Coordinator and who has completed and passed the DOS online training module.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mn-lt"/>
              </a:rPr>
              <a:t>Criminal Background Checks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926385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Custom 9">
      <a:dk1>
        <a:srgbClr val="000000"/>
      </a:dk1>
      <a:lt1>
        <a:srgbClr val="000000"/>
      </a:lt1>
      <a:dk2>
        <a:srgbClr val="FEFFFF"/>
      </a:dk2>
      <a:lt2>
        <a:srgbClr val="FEFFFF"/>
      </a:lt2>
      <a:accent1>
        <a:srgbClr val="94B6D2"/>
      </a:accent1>
      <a:accent2>
        <a:srgbClr val="DD8047"/>
      </a:accent2>
      <a:accent3>
        <a:srgbClr val="A5AB81"/>
      </a:accent3>
      <a:accent4>
        <a:srgbClr val="D8B25C"/>
      </a:accent4>
      <a:accent5>
        <a:srgbClr val="7BA79D"/>
      </a:accent5>
      <a:accent6>
        <a:srgbClr val="968C8C"/>
      </a:accent6>
      <a:hlink>
        <a:srgbClr val="75D5FF"/>
      </a:hlink>
      <a:folHlink>
        <a:srgbClr val="704404"/>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2814</TotalTime>
  <Words>3217</Words>
  <Application>Microsoft Office PowerPoint</Application>
  <PresentationFormat>On-screen Show (4:3)</PresentationFormat>
  <Paragraphs>446</Paragraphs>
  <Slides>48</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48</vt:i4>
      </vt:variant>
    </vt:vector>
  </HeadingPairs>
  <TitlesOfParts>
    <vt:vector size="58" baseType="lpstr">
      <vt:lpstr>Arial</vt:lpstr>
      <vt:lpstr>Arnprior</vt:lpstr>
      <vt:lpstr>Calibri</vt:lpstr>
      <vt:lpstr>Constantia</vt:lpstr>
      <vt:lpstr>Courier New</vt:lpstr>
      <vt:lpstr>Times New Roman</vt:lpstr>
      <vt:lpstr>Wingdings</vt:lpstr>
      <vt:lpstr>Wingdings 2</vt:lpstr>
      <vt:lpstr>Default Design</vt:lpstr>
      <vt:lpstr>Flow</vt:lpstr>
      <vt:lpstr>RYE 201  </vt:lpstr>
      <vt:lpstr>What we will cover</vt:lpstr>
      <vt:lpstr>Protecting Confidential Info</vt:lpstr>
      <vt:lpstr> STATE DEPARTMENT REGULATIONS </vt:lpstr>
      <vt:lpstr>Department of State Concepts</vt:lpstr>
      <vt:lpstr>Accepted Host Family</vt:lpstr>
      <vt:lpstr>   Certified Local Coordinator</vt:lpstr>
      <vt:lpstr>RYE Terms for Fully Vetted Volunteers</vt:lpstr>
      <vt:lpstr>Criminal Background Checks</vt:lpstr>
      <vt:lpstr>PowerPoint Presentation</vt:lpstr>
      <vt:lpstr>PowerPoint Presentation</vt:lpstr>
      <vt:lpstr>PowerPoint Presentation</vt:lpstr>
      <vt:lpstr>PowerPoint Presentation</vt:lpstr>
      <vt:lpstr>PowerPoint Presentation</vt:lpstr>
      <vt:lpstr>PowerPoint Presentation</vt:lpstr>
      <vt:lpstr>Host Families</vt:lpstr>
      <vt:lpstr>Selection of the Host Family</vt:lpstr>
      <vt:lpstr>Host Family Access to Application</vt:lpstr>
      <vt:lpstr>Host Family Requirements </vt:lpstr>
      <vt:lpstr>Host Family Requirements (cont.)</vt:lpstr>
      <vt:lpstr>Host Family Orientation (HF-4)</vt:lpstr>
      <vt:lpstr>Inbound Exchange Student</vt:lpstr>
      <vt:lpstr>Exchange Student Eligibility</vt:lpstr>
      <vt:lpstr>English Proficiency</vt:lpstr>
      <vt:lpstr>Academic Program</vt:lpstr>
      <vt:lpstr>Other requirements</vt:lpstr>
      <vt:lpstr>Pre-Arrival Info You Must Provide Student</vt:lpstr>
      <vt:lpstr>Contact Card: Provide to student before arrival &amp; each move</vt:lpstr>
      <vt:lpstr>Required Orientation</vt:lpstr>
      <vt:lpstr>Local Coordinator</vt:lpstr>
      <vt:lpstr>Local Coordinator</vt:lpstr>
      <vt:lpstr>Monitoring the Exchange</vt:lpstr>
      <vt:lpstr>Local Coordinator Training</vt:lpstr>
      <vt:lpstr>Local Coordinator (cont.)</vt:lpstr>
      <vt:lpstr>Student Identity Protection</vt:lpstr>
      <vt:lpstr>Record Retention </vt:lpstr>
      <vt:lpstr>Advertising &amp; Marketing</vt:lpstr>
      <vt:lpstr>DOS Management Audit</vt:lpstr>
      <vt:lpstr>DS2019</vt:lpstr>
      <vt:lpstr>DOS Placement Process</vt:lpstr>
      <vt:lpstr>DS-2019 Info Cont.</vt:lpstr>
      <vt:lpstr>OUTBOUND VISAS</vt:lpstr>
      <vt:lpstr>VISA for Outbound Students</vt:lpstr>
      <vt:lpstr>Knowing the Language </vt:lpstr>
      <vt:lpstr>CSIET</vt:lpstr>
      <vt:lpstr>RYE BUDGETS</vt:lpstr>
      <vt:lpstr>Finances and Budgets</vt:lpstr>
      <vt:lpstr>SAMPLE BUDGET</vt:lpstr>
    </vt:vector>
  </TitlesOfParts>
  <Company>Lone Star Abstract &amp; Title Co.,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STATE REGULATION UPDATE</dc:title>
  <dc:creator>Jack W. Campbell</dc:creator>
  <cp:lastModifiedBy>Julie Erben</cp:lastModifiedBy>
  <cp:revision>158</cp:revision>
  <cp:lastPrinted>2017-07-18T21:46:17Z</cp:lastPrinted>
  <dcterms:created xsi:type="dcterms:W3CDTF">2011-04-21T20:42:50Z</dcterms:created>
  <dcterms:modified xsi:type="dcterms:W3CDTF">2017-07-18T21:47:02Z</dcterms:modified>
</cp:coreProperties>
</file>