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9"/>
  </p:notesMasterIdLst>
  <p:sldIdLst>
    <p:sldId id="274" r:id="rId2"/>
    <p:sldId id="258" r:id="rId3"/>
    <p:sldId id="275" r:id="rId4"/>
    <p:sldId id="276" r:id="rId5"/>
    <p:sldId id="278" r:id="rId6"/>
    <p:sldId id="280" r:id="rId7"/>
    <p:sldId id="27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p:scale>
          <a:sx n="83" d="100"/>
          <a:sy n="83" d="100"/>
        </p:scale>
        <p:origin x="-2340" y="-6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282F21-8102-4EE6-A870-7BDBE7B744DD}" type="datetimeFigureOut">
              <a:rPr lang="en-US" smtClean="0"/>
              <a:pPr/>
              <a:t>7/6/2014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1B426F-5F3F-4635-85AD-B7FBCC736A74}" type="slidenum">
              <a:rPr lang="en-US" smtClean="0"/>
              <a:pPr/>
              <a:t>‹#›</a:t>
            </a:fld>
            <a:endParaRPr lang="en-US" dirty="0"/>
          </a:p>
        </p:txBody>
      </p:sp>
    </p:spTree>
    <p:extLst>
      <p:ext uri="{BB962C8B-B14F-4D97-AF65-F5344CB8AC3E}">
        <p14:creationId xmlns:p14="http://schemas.microsoft.com/office/powerpoint/2010/main" val="109827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lgn="ctr">
              <a:defRPr sz="5400"/>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871787"/>
            <a:ext cx="7772400" cy="1362075"/>
          </a:xfrm>
        </p:spPr>
        <p:txBody>
          <a:bodyPr anchor="t">
            <a:noAutofit/>
          </a:bodyPr>
          <a:lstStyle>
            <a:lvl1pPr algn="l">
              <a:defRPr sz="4400" b="1" cap="none"/>
            </a:lvl1pPr>
          </a:lstStyle>
          <a:p>
            <a:r>
              <a:rPr lang="en-US" smtClean="0"/>
              <a:t>Click to edit master title style</a:t>
            </a:r>
            <a:endParaRPr lang="en-US"/>
          </a:p>
        </p:txBody>
      </p:sp>
      <p:sp>
        <p:nvSpPr>
          <p:cNvPr id="3" name="Text Placeholder 2"/>
          <p:cNvSpPr>
            <a:spLocks noGrp="1"/>
          </p:cNvSpPr>
          <p:nvPr>
            <p:ph type="body" idx="1"/>
          </p:nvPr>
        </p:nvSpPr>
        <p:spPr>
          <a:xfrm>
            <a:off x="722313" y="1371600"/>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457200" y="1535113"/>
            <a:ext cx="4040188"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hasCustomPrompt="1"/>
          </p:nvPr>
        </p:nvSpPr>
        <p:spPr>
          <a:xfrm>
            <a:off x="4645025" y="1535113"/>
            <a:ext cx="4041775"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1447800"/>
            <a:ext cx="2971800" cy="1328738"/>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4" name="Text Placeholder 3"/>
          <p:cNvSpPr>
            <a:spLocks noGrp="1"/>
          </p:cNvSpPr>
          <p:nvPr>
            <p:ph type="body" sz="half" idx="2"/>
          </p:nvPr>
        </p:nvSpPr>
        <p:spPr>
          <a:xfrm>
            <a:off x="381000" y="2776538"/>
            <a:ext cx="2971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7/6/2014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
        <p:nvSpPr>
          <p:cNvPr id="9" name="Rectangle 8"/>
          <p:cNvSpPr/>
          <p:nvPr/>
        </p:nvSpPr>
        <p:spPr>
          <a:xfrm rot="21172883" flipH="1">
            <a:off x="4068648" y="1312793"/>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0" name="Rectangle 9"/>
          <p:cNvSpPr/>
          <p:nvPr/>
        </p:nvSpPr>
        <p:spPr>
          <a:xfrm rot="21435926" flipH="1">
            <a:off x="4045012" y="1267664"/>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1" name="Rectangle 10"/>
          <p:cNvSpPr/>
          <p:nvPr/>
        </p:nvSpPr>
        <p:spPr>
          <a:xfrm>
            <a:off x="4065563" y="1252028"/>
            <a:ext cx="3840480" cy="3840480"/>
          </a:xfrm>
          <a:prstGeom prst="rect">
            <a:avLst/>
          </a:prstGeom>
          <a:solidFill>
            <a:srgbClr val="FFFFFF"/>
          </a:solidFill>
          <a:ln w="3175">
            <a:solidFill>
              <a:srgbClr val="777777"/>
            </a:solidFill>
          </a:ln>
          <a:effectLst>
            <a:outerShdw blurRad="76200" dist="635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2" name="Rectangle 11"/>
          <p:cNvSpPr/>
          <p:nvPr/>
        </p:nvSpPr>
        <p:spPr>
          <a:xfrm rot="293056">
            <a:off x="4124179" y="1181685"/>
            <a:ext cx="3977640" cy="3977640"/>
          </a:xfrm>
          <a:prstGeom prst="rect">
            <a:avLst/>
          </a:prstGeom>
          <a:solidFill>
            <a:srgbClr val="FFFFFF"/>
          </a:solidFill>
          <a:ln w="3175">
            <a:solidFill>
              <a:srgbClr val="777777"/>
            </a:solidFill>
          </a:ln>
          <a:effectLst>
            <a:outerShdw blurRad="50000" dist="50800" dir="12900000" sy="99500" kx="90000" ky="150000" algn="tl"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3" name="Picture Placeholder 2"/>
          <p:cNvSpPr>
            <a:spLocks noGrp="1"/>
          </p:cNvSpPr>
          <p:nvPr>
            <p:ph type="pic" idx="1"/>
          </p:nvPr>
        </p:nvSpPr>
        <p:spPr>
          <a:xfrm rot="300000">
            <a:off x="4275668" y="1323975"/>
            <a:ext cx="3657600" cy="3657600"/>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soft" dir="t"/>
            </a:scene3d>
            <a:sp3d contourW="12700" prstMaterial="powder">
              <a:bevelT w="29210" h="12700"/>
              <a:contourClr>
                <a:schemeClr val="bg2"/>
              </a:contourClr>
            </a:sp3d>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a:solidFill>
                  <a:schemeClr val="tx1"/>
                </a:solidFill>
              </a:defRPr>
            </a:lvl1pPr>
          </a:lstStyle>
          <a:p>
            <a:fld id="{47C9B81F-C347-4BEF-BFDF-29C42F48304A}" type="datetimeFigureOut">
              <a:rPr lang="en-US" smtClean="0"/>
              <a:pPr/>
              <a:t>7/6/2014</a:t>
            </a:fld>
            <a:endParaRPr lang="en-US" dirty="0">
              <a:solidFill>
                <a:schemeClr val="tx2">
                  <a:shade val="90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solidFill>
              </a:defRPr>
            </a:lvl1p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100">
                <a:solidFill>
                  <a:schemeClr val="tx1"/>
                </a:solidFill>
              </a:defRPr>
            </a:lvl1pPr>
          </a:lstStyle>
          <a:p>
            <a:fld id="{042AED99-7FB4-404E-8A97-64753DCE42EC}" type="slidenum">
              <a:rPr kumimoji="0" lang="en-US" smtClean="0"/>
              <a:pPr/>
              <a:t>‹#›</a:t>
            </a:fld>
            <a:endParaRPr kumimoji="0" lang="en-US" dirty="0">
              <a:solidFill>
                <a:schemeClr val="tx2">
                  <a:shade val="90000"/>
                </a:schemeClr>
              </a:solidFill>
            </a:endParaRP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400" b="1" kern="1200">
          <a:ln>
            <a:noFill/>
          </a:ln>
          <a:solidFill>
            <a:schemeClr val="tx2"/>
          </a:solidFill>
          <a:effectLst>
            <a:outerShdw blurRad="50800" dist="25400" dir="5400000" algn="t" rotWithShape="0">
              <a:prstClr val="black">
                <a:alpha val="8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Wingdings" pitchFamily="2" charset="2"/>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Confidentiality of Student Personal Data</a:t>
            </a:r>
            <a:endParaRPr lang="en-US" dirty="0"/>
          </a:p>
        </p:txBody>
      </p:sp>
      <p:sp>
        <p:nvSpPr>
          <p:cNvPr id="3" name="Content Placeholder 2"/>
          <p:cNvSpPr>
            <a:spLocks noGrp="1"/>
          </p:cNvSpPr>
          <p:nvPr>
            <p:ph idx="1"/>
          </p:nvPr>
        </p:nvSpPr>
        <p:spPr>
          <a:xfrm>
            <a:off x="609600" y="1600200"/>
            <a:ext cx="8229600" cy="4525963"/>
          </a:xfrm>
        </p:spPr>
        <p:txBody>
          <a:bodyPr/>
          <a:lstStyle/>
          <a:p>
            <a:endParaRPr lang="en-US" dirty="0"/>
          </a:p>
          <a:p>
            <a:pPr algn="ctr"/>
            <a:r>
              <a:rPr lang="en-US" dirty="0" smtClean="0"/>
              <a:t>Presenter</a:t>
            </a:r>
          </a:p>
          <a:p>
            <a:pPr algn="ctr"/>
            <a:endParaRPr lang="en-US" dirty="0" smtClean="0"/>
          </a:p>
          <a:p>
            <a:pPr algn="ctr"/>
            <a:r>
              <a:rPr lang="en-US" dirty="0" smtClean="0"/>
              <a:t>Don Peters, District 6150</a:t>
            </a:r>
          </a:p>
          <a:p>
            <a:pPr lvl="1" algn="ctr"/>
            <a:r>
              <a:rPr lang="en-US" dirty="0" smtClean="0"/>
              <a:t>Co-Chair, District 6150 Youth Exchange</a:t>
            </a:r>
          </a:p>
          <a:p>
            <a:pPr algn="ctr"/>
            <a:endParaRPr lang="en-US" dirty="0"/>
          </a:p>
        </p:txBody>
      </p:sp>
    </p:spTree>
    <p:extLst>
      <p:ext uri="{BB962C8B-B14F-4D97-AF65-F5344CB8AC3E}">
        <p14:creationId xmlns:p14="http://schemas.microsoft.com/office/powerpoint/2010/main" val="779469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a:bodyPr>
          <a:lstStyle/>
          <a:p>
            <a:r>
              <a:rPr lang="en-US" sz="3600" dirty="0">
                <a:effectLst/>
              </a:rPr>
              <a:t>§ 62.25 Secondary school students.</a:t>
            </a:r>
          </a:p>
        </p:txBody>
      </p:sp>
      <p:sp>
        <p:nvSpPr>
          <p:cNvPr id="2" name="Content Placeholder 1"/>
          <p:cNvSpPr>
            <a:spLocks noGrp="1"/>
          </p:cNvSpPr>
          <p:nvPr>
            <p:ph idx="1"/>
          </p:nvPr>
        </p:nvSpPr>
        <p:spPr>
          <a:xfrm>
            <a:off x="228600" y="685800"/>
            <a:ext cx="8458200" cy="6400800"/>
          </a:xfrm>
        </p:spPr>
        <p:txBody>
          <a:bodyPr>
            <a:normAutofit/>
          </a:bodyPr>
          <a:lstStyle/>
          <a:p>
            <a:pPr marL="0" lvl="1" indent="0">
              <a:buNone/>
            </a:pPr>
            <a:r>
              <a:rPr lang="en-US" sz="1600" dirty="0" smtClean="0"/>
              <a:t>(m)</a:t>
            </a:r>
          </a:p>
          <a:p>
            <a:pPr marL="0" lvl="1" indent="0">
              <a:buNone/>
            </a:pPr>
            <a:endParaRPr lang="en-US" sz="1600" dirty="0"/>
          </a:p>
          <a:p>
            <a:pPr marL="0" lvl="1" indent="0">
              <a:buNone/>
            </a:pPr>
            <a:endParaRPr lang="en-US" sz="1600" dirty="0" smtClean="0"/>
          </a:p>
          <a:p>
            <a:pPr marL="914400" lvl="1" indent="-457200">
              <a:buClrTx/>
              <a:buAutoNum type="arabicParenBoth"/>
            </a:pPr>
            <a:r>
              <a:rPr lang="en-US" sz="1600" dirty="0" smtClean="0"/>
              <a:t>Utilize </a:t>
            </a:r>
            <a:r>
              <a:rPr lang="en-US" sz="1600" dirty="0"/>
              <a:t>only promotional materials that professionally, ethically, and accurately reflect the sponsor's purposes, activities, and sponsorship</a:t>
            </a:r>
            <a:r>
              <a:rPr lang="en-US" sz="1600" dirty="0" smtClean="0"/>
              <a:t>;</a:t>
            </a:r>
          </a:p>
          <a:p>
            <a:pPr marL="914400" lvl="1" indent="-457200">
              <a:buClrTx/>
              <a:buAutoNum type="arabicParenBoth"/>
            </a:pPr>
            <a:r>
              <a:rPr lang="en-US" sz="1600" dirty="0" smtClean="0"/>
              <a:t>Not </a:t>
            </a:r>
            <a:r>
              <a:rPr lang="en-US" sz="1600" dirty="0"/>
              <a:t>publicize the need for host families via any public media with announcements, notices, advertisements, etc. that are not sufficiently in advance of the exchange student's arrival, appeal to public pity or guilt, imply in any way that an exchange student will be denied participation if a host family is not found immediately, or identify photos of individual exchange students and include an appeal for an immediate </a:t>
            </a:r>
            <a:r>
              <a:rPr lang="en-US" sz="1600" dirty="0" smtClean="0"/>
              <a:t>family;</a:t>
            </a:r>
          </a:p>
          <a:p>
            <a:pPr marL="914400" lvl="1" indent="-457200">
              <a:buClrTx/>
              <a:buAutoNum type="arabicParenBoth"/>
            </a:pPr>
            <a:r>
              <a:rPr lang="en-US" sz="1600" dirty="0" smtClean="0"/>
              <a:t>Not </a:t>
            </a:r>
            <a:r>
              <a:rPr lang="en-US" sz="1600" dirty="0"/>
              <a:t>promote or recruit for their programs in any way that compromises the privacy, safety or security of participants, families, or schools. </a:t>
            </a:r>
            <a:r>
              <a:rPr lang="en-US" sz="1600" b="1" dirty="0"/>
              <a:t>Specifically, sponsors shall not include personal student data or contact information (including addresses, phone numbers or email addresses) or photographs of the student on Web sites or in other promotional materials; </a:t>
            </a:r>
            <a:r>
              <a:rPr lang="en-US" sz="1600" b="1" dirty="0" smtClean="0"/>
              <a:t>and</a:t>
            </a:r>
          </a:p>
          <a:p>
            <a:pPr marL="914400" lvl="1" indent="-457200">
              <a:buClrTx/>
              <a:buAutoNum type="arabicParenBoth"/>
            </a:pPr>
            <a:r>
              <a:rPr lang="en-US" sz="1600" b="1" dirty="0" smtClean="0"/>
              <a:t>Ensure </a:t>
            </a:r>
            <a:r>
              <a:rPr lang="en-US" sz="1600" b="1" dirty="0"/>
              <a:t>that access to exchange student photographs and personally identifying information, either online or in print form, is only made available to potential host families who have been fully vetted and selected for program participation. Such information, if available online, must also be password protected.</a:t>
            </a:r>
            <a:endParaRPr lang="en-US" sz="1600" dirty="0"/>
          </a:p>
          <a:p>
            <a:endParaRPr lang="en-US" sz="2900" dirty="0" smtClean="0"/>
          </a:p>
          <a:p>
            <a:endParaRPr lang="en-US" sz="2900" dirty="0"/>
          </a:p>
          <a:p>
            <a:pPr marL="0" indent="0">
              <a:buNone/>
            </a:pPr>
            <a:endParaRPr lang="en-US" dirty="0"/>
          </a:p>
        </p:txBody>
      </p:sp>
      <p:sp>
        <p:nvSpPr>
          <p:cNvPr id="4" name="TextBox 3"/>
          <p:cNvSpPr txBox="1"/>
          <p:nvPr/>
        </p:nvSpPr>
        <p:spPr>
          <a:xfrm>
            <a:off x="685800" y="685800"/>
            <a:ext cx="8305800" cy="830997"/>
          </a:xfrm>
          <a:prstGeom prst="rect">
            <a:avLst/>
          </a:prstGeom>
          <a:noFill/>
        </p:spPr>
        <p:txBody>
          <a:bodyPr wrap="square" rtlCol="0">
            <a:spAutoFit/>
          </a:bodyPr>
          <a:lstStyle/>
          <a:p>
            <a:pPr lvl="0"/>
            <a:r>
              <a:rPr lang="en-US" sz="1600" b="1" i="1" u="sng" dirty="0"/>
              <a:t>Advertising and marketing for the recruitment of host families</a:t>
            </a:r>
            <a:r>
              <a:rPr lang="en-US" sz="1600" b="1" i="1" dirty="0"/>
              <a:t>. </a:t>
            </a:r>
            <a:r>
              <a:rPr lang="en-US" sz="1600" b="1" dirty="0"/>
              <a:t>In addition to the requirements set forth in §62.9 in advertising and promoting for host family recruiting, sponsors must:</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r>
              <a:rPr lang="en-US" sz="2800" dirty="0"/>
              <a:t>Guidance Directive 2012-04 </a:t>
            </a:r>
            <a:r>
              <a:rPr lang="en-US" sz="2800" dirty="0" smtClean="0"/>
              <a:t/>
            </a:r>
            <a:br>
              <a:rPr lang="en-US" sz="2800" dirty="0" smtClean="0"/>
            </a:br>
            <a:r>
              <a:rPr lang="en-US" sz="2800" dirty="0" smtClean="0"/>
              <a:t>Advertising </a:t>
            </a:r>
            <a:r>
              <a:rPr lang="en-US" sz="2800" dirty="0"/>
              <a:t>for the Recruitment of Host Families</a:t>
            </a:r>
          </a:p>
        </p:txBody>
      </p:sp>
      <p:sp>
        <p:nvSpPr>
          <p:cNvPr id="3" name="Content Placeholder 2"/>
          <p:cNvSpPr>
            <a:spLocks noGrp="1"/>
          </p:cNvSpPr>
          <p:nvPr>
            <p:ph idx="1"/>
          </p:nvPr>
        </p:nvSpPr>
        <p:spPr>
          <a:xfrm>
            <a:off x="457200" y="1524000"/>
            <a:ext cx="8229600" cy="4525963"/>
          </a:xfrm>
        </p:spPr>
        <p:txBody>
          <a:bodyPr>
            <a:noAutofit/>
          </a:bodyPr>
          <a:lstStyle/>
          <a:p>
            <a:pPr marL="0" indent="0">
              <a:buNone/>
            </a:pPr>
            <a:r>
              <a:rPr lang="en-US" sz="2000" b="1" u="sng" dirty="0"/>
              <a:t>Acceptable</a:t>
            </a:r>
            <a:r>
              <a:rPr lang="en-US" sz="2000" b="1" dirty="0"/>
              <a:t> Student </a:t>
            </a:r>
            <a:r>
              <a:rPr lang="en-US" sz="2000" b="1" dirty="0" smtClean="0"/>
              <a:t>Information/Data - </a:t>
            </a:r>
            <a:r>
              <a:rPr lang="en-US" sz="2000" b="1" dirty="0"/>
              <a:t>Available to Potential Host Families Prior to being “Fully Vetted and Accepted” for Participation: </a:t>
            </a:r>
            <a:endParaRPr lang="en-US" sz="2000" b="1" dirty="0" smtClean="0"/>
          </a:p>
          <a:p>
            <a:endParaRPr lang="en-US" sz="2000" dirty="0"/>
          </a:p>
          <a:p>
            <a:r>
              <a:rPr lang="en-US" sz="2000" dirty="0"/>
              <a:t>First name only </a:t>
            </a:r>
          </a:p>
          <a:p>
            <a:r>
              <a:rPr lang="en-US" sz="2000" dirty="0" smtClean="0"/>
              <a:t>Age </a:t>
            </a:r>
            <a:r>
              <a:rPr lang="en-US" sz="2000" dirty="0"/>
              <a:t>(not Date of Birth) </a:t>
            </a:r>
          </a:p>
          <a:p>
            <a:r>
              <a:rPr lang="en-US" sz="2000" dirty="0" smtClean="0"/>
              <a:t>Home </a:t>
            </a:r>
            <a:r>
              <a:rPr lang="en-US" sz="2000" dirty="0"/>
              <a:t>country </a:t>
            </a:r>
          </a:p>
          <a:p>
            <a:r>
              <a:rPr lang="en-US" sz="2000" dirty="0" smtClean="0"/>
              <a:t>Gender </a:t>
            </a:r>
            <a:endParaRPr lang="en-US" sz="2000" dirty="0"/>
          </a:p>
          <a:p>
            <a:r>
              <a:rPr lang="en-US" sz="2000" dirty="0" smtClean="0"/>
              <a:t>Hobbies/General </a:t>
            </a:r>
            <a:r>
              <a:rPr lang="en-US" sz="2000" dirty="0"/>
              <a:t>Interests (keep very general); e.g., sports, music, art, awards, recognitions </a:t>
            </a:r>
          </a:p>
          <a:p>
            <a:r>
              <a:rPr lang="en-US" sz="2000" dirty="0" smtClean="0"/>
              <a:t>Natural </a:t>
            </a:r>
            <a:r>
              <a:rPr lang="en-US" sz="2000" dirty="0"/>
              <a:t>family (keep very general): e.g., lives with parents and two siblings (no names or ages) </a:t>
            </a:r>
          </a:p>
          <a:p>
            <a:r>
              <a:rPr lang="en-US" sz="2000" dirty="0" smtClean="0"/>
              <a:t>Personal </a:t>
            </a:r>
            <a:r>
              <a:rPr lang="en-US" sz="2000" dirty="0"/>
              <a:t>letter or essay edited/redacted with no personally identifiable information contained in the NOT acceptable list </a:t>
            </a:r>
          </a:p>
          <a:p>
            <a:pPr marL="0" indent="0">
              <a:buNone/>
            </a:pPr>
            <a:endParaRPr lang="en-US" sz="2000" dirty="0"/>
          </a:p>
        </p:txBody>
      </p:sp>
    </p:spTree>
    <p:extLst>
      <p:ext uri="{BB962C8B-B14F-4D97-AF65-F5344CB8AC3E}">
        <p14:creationId xmlns:p14="http://schemas.microsoft.com/office/powerpoint/2010/main" val="355271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r>
              <a:rPr lang="en-US" sz="2800" dirty="0"/>
              <a:t>Guidance Directive 2012-04 </a:t>
            </a:r>
            <a:r>
              <a:rPr lang="en-US" sz="2800" dirty="0" smtClean="0"/>
              <a:t/>
            </a:r>
            <a:br>
              <a:rPr lang="en-US" sz="2800" dirty="0" smtClean="0"/>
            </a:br>
            <a:r>
              <a:rPr lang="en-US" sz="2800" dirty="0" smtClean="0"/>
              <a:t>Advertising </a:t>
            </a:r>
            <a:r>
              <a:rPr lang="en-US" sz="2800" dirty="0"/>
              <a:t>for the Recruitment of Host Families</a:t>
            </a:r>
          </a:p>
        </p:txBody>
      </p:sp>
      <p:sp>
        <p:nvSpPr>
          <p:cNvPr id="3" name="Content Placeholder 2"/>
          <p:cNvSpPr>
            <a:spLocks noGrp="1"/>
          </p:cNvSpPr>
          <p:nvPr>
            <p:ph idx="1"/>
          </p:nvPr>
        </p:nvSpPr>
        <p:spPr>
          <a:xfrm>
            <a:off x="457200" y="1524000"/>
            <a:ext cx="8229600" cy="5334000"/>
          </a:xfrm>
        </p:spPr>
        <p:txBody>
          <a:bodyPr>
            <a:normAutofit fontScale="62500" lnSpcReduction="20000"/>
          </a:bodyPr>
          <a:lstStyle/>
          <a:p>
            <a:pPr marL="0" indent="0">
              <a:buNone/>
            </a:pPr>
            <a:r>
              <a:rPr lang="en-US" sz="3200" b="1" u="sng" dirty="0"/>
              <a:t>Not Acceptable</a:t>
            </a:r>
            <a:r>
              <a:rPr lang="en-US" sz="3200" b="1" dirty="0"/>
              <a:t> Student </a:t>
            </a:r>
            <a:r>
              <a:rPr lang="en-US" sz="3200" b="1" dirty="0" smtClean="0"/>
              <a:t>Information/Data - </a:t>
            </a:r>
            <a:r>
              <a:rPr lang="en-US" sz="3200" b="1" dirty="0"/>
              <a:t>Available to Potential Host Families Prior to being “Fully Vetted and Accepted” for Participation: </a:t>
            </a:r>
            <a:endParaRPr lang="en-US" sz="3200" b="1" dirty="0" smtClean="0"/>
          </a:p>
          <a:p>
            <a:pPr marL="0" indent="0">
              <a:buNone/>
            </a:pPr>
            <a:endParaRPr lang="en-US" dirty="0"/>
          </a:p>
          <a:p>
            <a:r>
              <a:rPr lang="en-US" sz="3200" dirty="0" smtClean="0"/>
              <a:t>SEVIS </a:t>
            </a:r>
            <a:r>
              <a:rPr lang="en-US" sz="3200" dirty="0"/>
              <a:t>number </a:t>
            </a:r>
          </a:p>
          <a:p>
            <a:r>
              <a:rPr lang="en-US" sz="3200" dirty="0" smtClean="0"/>
              <a:t>Last </a:t>
            </a:r>
            <a:r>
              <a:rPr lang="en-US" sz="3200" dirty="0"/>
              <a:t>name of student </a:t>
            </a:r>
          </a:p>
          <a:p>
            <a:r>
              <a:rPr lang="en-US" sz="3200" dirty="0" smtClean="0"/>
              <a:t>Date </a:t>
            </a:r>
            <a:r>
              <a:rPr lang="en-US" sz="3200" dirty="0"/>
              <a:t>of birth </a:t>
            </a:r>
          </a:p>
          <a:p>
            <a:r>
              <a:rPr lang="en-US" sz="3200" dirty="0" smtClean="0"/>
              <a:t>Birthplace </a:t>
            </a:r>
            <a:r>
              <a:rPr lang="en-US" sz="3200" dirty="0"/>
              <a:t>or home city or town </a:t>
            </a:r>
          </a:p>
          <a:p>
            <a:r>
              <a:rPr lang="en-US" sz="3200" dirty="0" smtClean="0"/>
              <a:t>Natural </a:t>
            </a:r>
            <a:r>
              <a:rPr lang="en-US" sz="3200" dirty="0"/>
              <a:t>family: e.g., providing first/last names of parents and siblings </a:t>
            </a:r>
          </a:p>
          <a:p>
            <a:r>
              <a:rPr lang="en-US" sz="3200" dirty="0" smtClean="0"/>
              <a:t>Student’s </a:t>
            </a:r>
            <a:r>
              <a:rPr lang="en-US" sz="3200" dirty="0"/>
              <a:t>(and natural family members’) mailing addresses and telephone/mobile numbers </a:t>
            </a:r>
          </a:p>
          <a:p>
            <a:r>
              <a:rPr lang="en-US" sz="3200" dirty="0" smtClean="0"/>
              <a:t>Personal </a:t>
            </a:r>
            <a:r>
              <a:rPr lang="en-US" sz="3200" dirty="0"/>
              <a:t>letter or essay not edited or not redacted </a:t>
            </a:r>
          </a:p>
          <a:p>
            <a:r>
              <a:rPr lang="en-US" sz="3200" dirty="0" smtClean="0"/>
              <a:t>Student’s </a:t>
            </a:r>
            <a:r>
              <a:rPr lang="en-US" sz="3200" dirty="0"/>
              <a:t>(and natural family members’) email addresses and IP addresses </a:t>
            </a:r>
          </a:p>
          <a:p>
            <a:r>
              <a:rPr lang="en-US" sz="3200" dirty="0" smtClean="0"/>
              <a:t>GPS </a:t>
            </a:r>
            <a:r>
              <a:rPr lang="en-US" sz="3200" dirty="0"/>
              <a:t>locations, information or images from social media applications </a:t>
            </a:r>
          </a:p>
          <a:p>
            <a:r>
              <a:rPr lang="en-US" sz="3200" dirty="0" smtClean="0"/>
              <a:t>Student’s </a:t>
            </a:r>
            <a:r>
              <a:rPr lang="en-US" sz="3200" dirty="0"/>
              <a:t>social media page(s) or instant messenger (IM) name </a:t>
            </a:r>
          </a:p>
          <a:p>
            <a:pPr marL="0" indent="0">
              <a:buNone/>
            </a:pPr>
            <a:endParaRPr lang="en-US" sz="3200" dirty="0"/>
          </a:p>
        </p:txBody>
      </p:sp>
    </p:spTree>
    <p:extLst>
      <p:ext uri="{BB962C8B-B14F-4D97-AF65-F5344CB8AC3E}">
        <p14:creationId xmlns:p14="http://schemas.microsoft.com/office/powerpoint/2010/main" val="3092731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1143000"/>
          </a:xfrm>
        </p:spPr>
        <p:txBody>
          <a:bodyPr>
            <a:noAutofit/>
          </a:bodyPr>
          <a:lstStyle/>
          <a:p>
            <a:r>
              <a:rPr lang="en-US" sz="2800" dirty="0"/>
              <a:t>Guidance Directive 2012-04 </a:t>
            </a:r>
            <a:r>
              <a:rPr lang="en-US" sz="2800" dirty="0" smtClean="0"/>
              <a:t/>
            </a:r>
            <a:br>
              <a:rPr lang="en-US" sz="2800" dirty="0" smtClean="0"/>
            </a:br>
            <a:r>
              <a:rPr lang="en-US" sz="2800" dirty="0" smtClean="0"/>
              <a:t>Advertising </a:t>
            </a:r>
            <a:r>
              <a:rPr lang="en-US" sz="2800" dirty="0"/>
              <a:t>for the Recruitment of Host Families</a:t>
            </a:r>
          </a:p>
        </p:txBody>
      </p:sp>
      <p:sp>
        <p:nvSpPr>
          <p:cNvPr id="3" name="Content Placeholder 2"/>
          <p:cNvSpPr>
            <a:spLocks noGrp="1"/>
          </p:cNvSpPr>
          <p:nvPr>
            <p:ph idx="1"/>
          </p:nvPr>
        </p:nvSpPr>
        <p:spPr>
          <a:xfrm>
            <a:off x="457200" y="1143000"/>
            <a:ext cx="8610600" cy="5943600"/>
          </a:xfrm>
        </p:spPr>
        <p:txBody>
          <a:bodyPr>
            <a:normAutofit fontScale="92500"/>
          </a:bodyPr>
          <a:lstStyle/>
          <a:p>
            <a:pPr marL="0" indent="0">
              <a:buNone/>
            </a:pPr>
            <a:r>
              <a:rPr lang="en-US" sz="2200" b="1" dirty="0"/>
              <a:t>Are “sample” student photos or descriptions permitted in advertisements to recruit host families? </a:t>
            </a:r>
            <a:endParaRPr lang="en-US" sz="2200" b="1" dirty="0" smtClean="0"/>
          </a:p>
          <a:p>
            <a:pPr marL="0" indent="0">
              <a:buNone/>
            </a:pPr>
            <a:r>
              <a:rPr lang="en-US" sz="2000" b="1" dirty="0"/>
              <a:t>Yes. </a:t>
            </a:r>
            <a:r>
              <a:rPr lang="en-US" sz="2200" u="sng" dirty="0"/>
              <a:t>Generic or alumni pictures may be used.</a:t>
            </a:r>
            <a:r>
              <a:rPr lang="en-US" sz="2200" dirty="0"/>
              <a:t> Photos and descriptions of actual, prospective (or currently available) students cannot be used in advertisements to recruit host families. When using student photos and/or descriptions, SSS sponsors must state clearly and make plainly visible a </a:t>
            </a:r>
            <a:r>
              <a:rPr lang="en-US" sz="2200" u="sng" dirty="0"/>
              <a:t>“disclaimer”</a:t>
            </a:r>
            <a:r>
              <a:rPr lang="en-US" sz="2200" dirty="0"/>
              <a:t> in the same advertisement, or on the same web page. Such “disclaimer” must state that the student photos and/or descriptions included in the advertisement </a:t>
            </a:r>
            <a:r>
              <a:rPr lang="en-US" sz="2200" u="sng" dirty="0"/>
              <a:t>are not actual, prospective (or currently available) students to host, but rather examples of the types of students available to host. </a:t>
            </a:r>
            <a:endParaRPr lang="en-US" sz="2200" u="sng" dirty="0" smtClean="0"/>
          </a:p>
          <a:p>
            <a:pPr marL="0" indent="0">
              <a:buNone/>
            </a:pPr>
            <a:endParaRPr lang="en-US" sz="2200" dirty="0" smtClean="0"/>
          </a:p>
          <a:p>
            <a:pPr marL="0" indent="0">
              <a:buNone/>
            </a:pPr>
            <a:r>
              <a:rPr lang="en-US" sz="2200" dirty="0" smtClean="0"/>
              <a:t>Note </a:t>
            </a:r>
            <a:r>
              <a:rPr lang="en-US" sz="2200" dirty="0"/>
              <a:t>that </a:t>
            </a:r>
            <a:r>
              <a:rPr lang="en-US" sz="2200" u="sng" dirty="0"/>
              <a:t>some phrases used in advertisements</a:t>
            </a:r>
            <a:r>
              <a:rPr lang="en-US" sz="2200" dirty="0"/>
              <a:t> to recruit host families or on sponsors’ web sites can be very misleading and </a:t>
            </a:r>
            <a:r>
              <a:rPr lang="en-US" sz="2200" u="sng" dirty="0"/>
              <a:t>may not be used</a:t>
            </a:r>
            <a:r>
              <a:rPr lang="en-US" sz="2200" dirty="0"/>
              <a:t>. For example, the phrase </a:t>
            </a:r>
            <a:r>
              <a:rPr lang="en-US" sz="2200" b="1" i="1" u="sng" dirty="0"/>
              <a:t>“select your student today”</a:t>
            </a:r>
            <a:r>
              <a:rPr lang="en-US" sz="2200" b="1" i="1" dirty="0"/>
              <a:t> </a:t>
            </a:r>
            <a:r>
              <a:rPr lang="en-US" sz="2200" dirty="0"/>
              <a:t>gives the impression that a sponsor is prepared to offer information about a student without having first fully vetted and accepted host families. </a:t>
            </a:r>
          </a:p>
          <a:p>
            <a:pPr marL="0" indent="0">
              <a:buNone/>
            </a:pPr>
            <a:endParaRPr lang="en-US" sz="3200" dirty="0"/>
          </a:p>
        </p:txBody>
      </p:sp>
    </p:spTree>
    <p:extLst>
      <p:ext uri="{BB962C8B-B14F-4D97-AF65-F5344CB8AC3E}">
        <p14:creationId xmlns:p14="http://schemas.microsoft.com/office/powerpoint/2010/main" val="463153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1143000"/>
          </a:xfrm>
        </p:spPr>
        <p:txBody>
          <a:bodyPr>
            <a:noAutofit/>
          </a:bodyPr>
          <a:lstStyle/>
          <a:p>
            <a:r>
              <a:rPr lang="en-US" sz="2800" dirty="0"/>
              <a:t>Guidance Directive 2012-04 </a:t>
            </a:r>
            <a:r>
              <a:rPr lang="en-US" sz="2800" dirty="0" smtClean="0"/>
              <a:t/>
            </a:r>
            <a:br>
              <a:rPr lang="en-US" sz="2800" dirty="0" smtClean="0"/>
            </a:br>
            <a:r>
              <a:rPr lang="en-US" sz="2800" dirty="0" smtClean="0"/>
              <a:t>Advertising </a:t>
            </a:r>
            <a:r>
              <a:rPr lang="en-US" sz="2800" dirty="0"/>
              <a:t>for the Recruitment of Host Families</a:t>
            </a:r>
          </a:p>
        </p:txBody>
      </p:sp>
      <p:sp>
        <p:nvSpPr>
          <p:cNvPr id="3" name="Content Placeholder 2"/>
          <p:cNvSpPr>
            <a:spLocks noGrp="1"/>
          </p:cNvSpPr>
          <p:nvPr>
            <p:ph idx="1"/>
          </p:nvPr>
        </p:nvSpPr>
        <p:spPr>
          <a:xfrm>
            <a:off x="457200" y="960437"/>
            <a:ext cx="8229600" cy="4525963"/>
          </a:xfrm>
        </p:spPr>
        <p:txBody>
          <a:bodyPr>
            <a:noAutofit/>
          </a:bodyPr>
          <a:lstStyle/>
          <a:p>
            <a:endParaRPr lang="en-US" sz="2000" dirty="0"/>
          </a:p>
          <a:p>
            <a:pPr marL="0" indent="0">
              <a:buNone/>
            </a:pPr>
            <a:r>
              <a:rPr lang="en-US" sz="2000" b="1" dirty="0"/>
              <a:t>What is a “fully vetted and selected” host family? </a:t>
            </a:r>
            <a:endParaRPr lang="en-US" sz="2000" dirty="0"/>
          </a:p>
          <a:p>
            <a:endParaRPr lang="en-US" sz="1000" dirty="0"/>
          </a:p>
          <a:p>
            <a:r>
              <a:rPr lang="en-US" sz="2000" dirty="0" smtClean="0"/>
              <a:t>Collect</a:t>
            </a:r>
            <a:r>
              <a:rPr lang="en-US" sz="2000" dirty="0"/>
              <a:t>, review and accept a </a:t>
            </a:r>
            <a:r>
              <a:rPr lang="en-US" sz="2000" u="sng" dirty="0"/>
              <a:t>host family application</a:t>
            </a:r>
            <a:r>
              <a:rPr lang="en-US" sz="2000" dirty="0"/>
              <a:t> for program participation. </a:t>
            </a:r>
          </a:p>
          <a:p>
            <a:r>
              <a:rPr lang="en-US" sz="2000" dirty="0" smtClean="0"/>
              <a:t>Conduct </a:t>
            </a:r>
            <a:r>
              <a:rPr lang="en-US" sz="2000" dirty="0"/>
              <a:t>an </a:t>
            </a:r>
            <a:r>
              <a:rPr lang="en-US" sz="2000" u="sng" dirty="0"/>
              <a:t>in-person and in-home interview</a:t>
            </a:r>
            <a:r>
              <a:rPr lang="en-US" sz="2000" dirty="0"/>
              <a:t> with all family members residing in the home. </a:t>
            </a:r>
          </a:p>
          <a:p>
            <a:r>
              <a:rPr lang="en-US" sz="2000" dirty="0" smtClean="0"/>
              <a:t>Collect</a:t>
            </a:r>
            <a:r>
              <a:rPr lang="en-US" sz="2000" dirty="0"/>
              <a:t>, review and accept the results of the </a:t>
            </a:r>
            <a:r>
              <a:rPr lang="en-US" sz="2000" u="sng" dirty="0"/>
              <a:t>criminal background check</a:t>
            </a:r>
            <a:r>
              <a:rPr lang="en-US" sz="2000" dirty="0"/>
              <a:t> for each adult member (18 years of age or turning 18 during the exchange year) living in the family home. </a:t>
            </a:r>
          </a:p>
          <a:p>
            <a:r>
              <a:rPr lang="en-US" sz="2000" dirty="0" smtClean="0"/>
              <a:t>Collect</a:t>
            </a:r>
            <a:r>
              <a:rPr lang="en-US" sz="2000" dirty="0"/>
              <a:t>, review and accept </a:t>
            </a:r>
            <a:r>
              <a:rPr lang="en-US" sz="2000" u="sng" dirty="0"/>
              <a:t>at least two non-relative personal references</a:t>
            </a:r>
            <a:r>
              <a:rPr lang="en-US" sz="2000" dirty="0"/>
              <a:t> for the host family. </a:t>
            </a:r>
          </a:p>
          <a:p>
            <a:r>
              <a:rPr lang="en-US" sz="2000" u="sng" dirty="0" smtClean="0"/>
              <a:t>Determine </a:t>
            </a:r>
            <a:r>
              <a:rPr lang="en-US" sz="2000" u="sng" dirty="0"/>
              <a:t>final selection</a:t>
            </a:r>
            <a:r>
              <a:rPr lang="en-US" sz="2000" dirty="0"/>
              <a:t> of a potential host family (applicant) for program participation. </a:t>
            </a:r>
            <a:endParaRPr lang="en-US" sz="2000" dirty="0" smtClean="0"/>
          </a:p>
          <a:p>
            <a:pPr marL="0" indent="0">
              <a:buNone/>
            </a:pPr>
            <a:r>
              <a:rPr lang="en-US" sz="2000" b="1" dirty="0"/>
              <a:t>Only when all of these key steps are completed may sponsors provide fully vetted and accepted host families/parents access to </a:t>
            </a:r>
            <a:r>
              <a:rPr lang="en-US" sz="2000" b="1" dirty="0" smtClean="0"/>
              <a:t>applications of </a:t>
            </a:r>
            <a:r>
              <a:rPr lang="en-US" sz="2000" b="1" dirty="0"/>
              <a:t>students. </a:t>
            </a:r>
            <a:endParaRPr lang="en-US" sz="2000" dirty="0"/>
          </a:p>
          <a:p>
            <a:pPr marL="0" indent="0">
              <a:buNone/>
            </a:pPr>
            <a:endParaRPr lang="en-US" sz="2000" dirty="0"/>
          </a:p>
        </p:txBody>
      </p:sp>
    </p:spTree>
    <p:extLst>
      <p:ext uri="{BB962C8B-B14F-4D97-AF65-F5344CB8AC3E}">
        <p14:creationId xmlns:p14="http://schemas.microsoft.com/office/powerpoint/2010/main" val="2495885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1143000"/>
          </a:xfrm>
        </p:spPr>
        <p:txBody>
          <a:bodyPr>
            <a:noAutofit/>
          </a:bodyPr>
          <a:lstStyle/>
          <a:p>
            <a:r>
              <a:rPr lang="en-US" sz="2800" dirty="0"/>
              <a:t>Guidance Directive 2012-04 </a:t>
            </a:r>
            <a:r>
              <a:rPr lang="en-US" sz="2800" dirty="0" smtClean="0"/>
              <a:t/>
            </a:r>
            <a:br>
              <a:rPr lang="en-US" sz="2800" dirty="0" smtClean="0"/>
            </a:br>
            <a:r>
              <a:rPr lang="en-US" sz="2800" dirty="0" smtClean="0"/>
              <a:t>Advertising </a:t>
            </a:r>
            <a:r>
              <a:rPr lang="en-US" sz="2800" dirty="0"/>
              <a:t>for the Recruitment of Host Families</a:t>
            </a:r>
          </a:p>
        </p:txBody>
      </p:sp>
      <p:sp>
        <p:nvSpPr>
          <p:cNvPr id="3" name="Content Placeholder 2"/>
          <p:cNvSpPr>
            <a:spLocks noGrp="1"/>
          </p:cNvSpPr>
          <p:nvPr>
            <p:ph idx="1"/>
          </p:nvPr>
        </p:nvSpPr>
        <p:spPr>
          <a:xfrm>
            <a:off x="457200" y="1600200"/>
            <a:ext cx="8610600" cy="3886200"/>
          </a:xfrm>
        </p:spPr>
        <p:txBody>
          <a:bodyPr>
            <a:normAutofit/>
          </a:bodyPr>
          <a:lstStyle/>
          <a:p>
            <a:pPr marL="0" indent="0">
              <a:buNone/>
            </a:pPr>
            <a:r>
              <a:rPr lang="en-US" sz="2200" b="1" dirty="0"/>
              <a:t>http://j1visa.state.gov/wp-content/uploads/2012/06/SSSP-Guidance-Directive-2012-04.pdf</a:t>
            </a:r>
            <a:endParaRPr lang="en-US" sz="3200" dirty="0"/>
          </a:p>
        </p:txBody>
      </p:sp>
    </p:spTree>
    <p:extLst>
      <p:ext uri="{BB962C8B-B14F-4D97-AF65-F5344CB8AC3E}">
        <p14:creationId xmlns:p14="http://schemas.microsoft.com/office/powerpoint/2010/main" val="2338516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lk">
  <a:themeElements>
    <a:clrScheme name="Slik-1">
      <a:dk1>
        <a:srgbClr val="000000"/>
      </a:dk1>
      <a:lt1>
        <a:srgbClr val="FFFFFF"/>
      </a:lt1>
      <a:dk2>
        <a:srgbClr val="043988"/>
      </a:dk2>
      <a:lt2>
        <a:srgbClr val="92C2EB"/>
      </a:lt2>
      <a:accent1>
        <a:srgbClr val="836AAE"/>
      </a:accent1>
      <a:accent2>
        <a:srgbClr val="5DA577"/>
      </a:accent2>
      <a:accent3>
        <a:srgbClr val="678EB9"/>
      </a:accent3>
      <a:accent4>
        <a:srgbClr val="F7A611"/>
      </a:accent4>
      <a:accent5>
        <a:srgbClr val="A1AB38"/>
      </a:accent5>
      <a:accent6>
        <a:srgbClr val="C17790"/>
      </a:accent6>
      <a:hlink>
        <a:srgbClr val="DA5723"/>
      </a:hlink>
      <a:folHlink>
        <a:srgbClr val="226CA5"/>
      </a:folHlink>
    </a:clrScheme>
    <a:fontScheme name="Slik-1">
      <a:majorFont>
        <a:latin typeface="Arial"/>
        <a:ea typeface=""/>
        <a:cs typeface=""/>
        <a:font script="Jpan" typeface="ＭＳ Ｐゴシック"/>
        <a:font script="Hang" typeface="돋음"/>
        <a:font script="Hans" typeface="方正姚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돋음"/>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lik-1">
      <a:fillStyleLst>
        <a:solidFill>
          <a:schemeClr val="phClr"/>
        </a:solidFill>
        <a:gradFill rotWithShape="1">
          <a:gsLst>
            <a:gs pos="0">
              <a:schemeClr val="phClr">
                <a:tint val="20000"/>
                <a:satMod val="250000"/>
              </a:schemeClr>
            </a:gs>
            <a:gs pos="30000">
              <a:schemeClr val="phClr">
                <a:tint val="60000"/>
                <a:satMod val="250000"/>
              </a:schemeClr>
            </a:gs>
            <a:gs pos="50000">
              <a:schemeClr val="phClr">
                <a:tint val="57000"/>
                <a:satMod val="250000"/>
              </a:schemeClr>
            </a:gs>
            <a:gs pos="100000">
              <a:schemeClr val="phClr">
                <a:tint val="28000"/>
                <a:satMod val="250000"/>
              </a:schemeClr>
            </a:gs>
          </a:gsLst>
          <a:lin ang="6960000" scaled="1"/>
        </a:gradFill>
        <a:gradFill rotWithShape="1">
          <a:gsLst>
            <a:gs pos="0">
              <a:schemeClr val="phClr">
                <a:shade val="80000"/>
                <a:satMod val="200000"/>
              </a:schemeClr>
            </a:gs>
            <a:gs pos="30000">
              <a:schemeClr val="phClr">
                <a:shade val="20000"/>
                <a:satMod val="250000"/>
              </a:schemeClr>
            </a:gs>
            <a:gs pos="50000">
              <a:schemeClr val="phClr">
                <a:shade val="23000"/>
                <a:satMod val="250000"/>
              </a:schemeClr>
            </a:gs>
            <a:gs pos="60000">
              <a:schemeClr val="phClr">
                <a:shade val="29000"/>
                <a:satMod val="230000"/>
              </a:schemeClr>
            </a:gs>
            <a:gs pos="100000">
              <a:schemeClr val="phClr">
                <a:shade val="70000"/>
                <a:satMod val="200000"/>
              </a:schemeClr>
            </a:gs>
          </a:gsLst>
          <a:lin ang="6960000" scaled="1"/>
        </a:gradFill>
      </a:fillStyleLst>
      <a:lnStyleLst>
        <a:ln w="12700" cap="flat" cmpd="sng" algn="ctr">
          <a:solidFill>
            <a:schemeClr val="ph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63500" dist="50800" dir="5400000" algn="tl" rotWithShape="0">
              <a:srgbClr val="000000">
                <a:alpha val="35000"/>
              </a:srgbClr>
            </a:outerShdw>
          </a:effectLst>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27000" h="12700"/>
          </a:sp3d>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52400" h="25400"/>
          </a:sp3d>
        </a:effectStyle>
      </a:effectStyleLst>
      <a:bgFillStyleLst>
        <a:solidFill>
          <a:schemeClr val="phClr"/>
        </a:solidFill>
        <a:gradFill rotWithShape="1">
          <a:gsLst>
            <a:gs pos="0">
              <a:schemeClr val="phClr">
                <a:tint val="100000"/>
                <a:shade val="50000"/>
                <a:satMod val="150000"/>
              </a:schemeClr>
            </a:gs>
            <a:gs pos="50000">
              <a:schemeClr val="phClr">
                <a:tint val="85000"/>
                <a:shade val="100000"/>
                <a:satMod val="140000"/>
              </a:schemeClr>
            </a:gs>
            <a:gs pos="100000">
              <a:schemeClr val="phClr">
                <a:shade val="50000"/>
                <a:satMod val="150000"/>
              </a:schemeClr>
            </a:gs>
          </a:gsLst>
          <a:lin ang="5400000" scaled="1"/>
        </a:gradFill>
        <a:blipFill>
          <a:blip xmlns:r="http://schemas.openxmlformats.org/officeDocument/2006/relationships" r:embed="rId1">
            <a:duotone>
              <a:schemeClr val="phClr">
                <a:shade val="55000"/>
                <a:satMod val="150000"/>
              </a:schemeClr>
              <a:schemeClr val="phClr">
                <a:tint val="0"/>
                <a:sat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TotalTime>
  <Words>790</Words>
  <Application>Microsoft Office PowerPoint</Application>
  <PresentationFormat>On-screen Show (4:3)</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Silk</vt:lpstr>
      <vt:lpstr>Confidentiality of Student Personal Data</vt:lpstr>
      <vt:lpstr>§ 62.25 Secondary school students.</vt:lpstr>
      <vt:lpstr>Guidance Directive 2012-04  Advertising for the Recruitment of Host Families</vt:lpstr>
      <vt:lpstr>Guidance Directive 2012-04  Advertising for the Recruitment of Host Families</vt:lpstr>
      <vt:lpstr>Guidance Directive 2012-04  Advertising for the Recruitment of Host Families</vt:lpstr>
      <vt:lpstr>Guidance Directive 2012-04  Advertising for the Recruitment of Host Families</vt:lpstr>
      <vt:lpstr>Guidance Directive 2012-04  Advertising for the Recruitment of Host Families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PETERS, DON</cp:lastModifiedBy>
  <cp:revision>72</cp:revision>
  <dcterms:created xsi:type="dcterms:W3CDTF">2012-01-17T00:16:41Z</dcterms:created>
  <dcterms:modified xsi:type="dcterms:W3CDTF">2014-07-07T00:04:12Z</dcterms:modified>
</cp:coreProperties>
</file>